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8" r:id="rId3"/>
    <p:sldId id="256" r:id="rId4"/>
    <p:sldId id="260" r:id="rId5"/>
    <p:sldId id="259" r:id="rId6"/>
    <p:sldId id="264" r:id="rId7"/>
    <p:sldId id="265" r:id="rId8"/>
    <p:sldId id="266" r:id="rId9"/>
    <p:sldId id="267" r:id="rId10"/>
    <p:sldId id="261" r:id="rId11"/>
    <p:sldId id="262" r:id="rId12"/>
    <p:sldId id="268" r:id="rId13"/>
    <p:sldId id="269" r:id="rId14"/>
    <p:sldId id="263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48A4166-1D85-4FDF-9B95-BF18AC5325B3}" type="datetimeFigureOut">
              <a:rPr lang="ar-AE" smtClean="0"/>
              <a:t>12/06/1434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46F683E-9178-42F8-9423-96EA76C180B1}" type="slidenum">
              <a:rPr lang="ar-AE" smtClean="0"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P2SlY2FTTf-3qM&amp;tbnid=yRnRqGWfNN1I8M:&amp;ved=0CAUQjRw&amp;url=http://www.fotolia.com/id/29768872&amp;ei=iVN1UexGiIk90dGAsA8&amp;psig=AFQjCNECYXclDDvqF1-TlpQfIGa8B6SNPw&amp;ust=1366729987131419" TargetMode="External"/><Relationship Id="rId2" Type="http://schemas.openxmlformats.org/officeDocument/2006/relationships/hyperlink" Target="http://p7.storage.canalblog.com/72/60/833731/73177465.sw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bc.co.uk/nature/adaptations/Seed_dispersal#p00m7tt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il/url?sa=i&amp;rct=j&amp;q=&amp;esrc=s&amp;frm=1&amp;source=images&amp;cd=&amp;cad=rja&amp;docid=N6Py1-6EvIKWcM&amp;tbnid=NRuSaKR_zXDPfM:&amp;ved=0CAUQjRw&amp;url=http://www.crestock.com/image/2136240-Boy-writing-and-drawing.aspx&amp;ei=4Vd1Ud3LIIH0Of2xgegH&amp;psig=AFQjCNGrsPG8vku0SjurxSlni-gygu7K-g&amp;ust=1366731102531490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Xhezrq2Ps17yaM&amp;tbnid=QgkYLxd2T9cDhM:&amp;ved=0CAUQjRw&amp;url=http://www.tinkytyler.com/stock-vector/41663-graphicriver-boys-and-girls-are-playing-153237.html&amp;ei=zVh1Ua6pJ4PKPfTSgbAK&amp;psig=AFQjCNFp6RInHCmIn-AJspv3dosb3rJUVQ&amp;ust=1366731307526788" TargetMode="External"/><Relationship Id="rId2" Type="http://schemas.openxmlformats.org/officeDocument/2006/relationships/hyperlink" Target="&#1587;&#1576;&#1575;&#1602;%20&#1587;&#1610;&#1575;&#1585;&#1575;&#1578;%20&#1605;&#1585;&#1575;&#1580;&#1593;&#1577;%20&#1575;&#1604;&#1605;&#1575;&#1583;&#1577;%20&#1604;&#1575;&#1605;&#1578;&#1581;&#1575;&#1606;%20&#1575;&#1604;&#1606;&#1576;&#1575;&#1578;&#1575;&#1578;.ppt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il/url?sa=i&amp;rct=j&amp;q=&amp;esrc=s&amp;frm=1&amp;source=images&amp;cd=&amp;cad=rja&amp;docid=oOys9yfFOoUQWM&amp;tbnid=wNTPOMta1o4TOM:&amp;ved=0CAUQjRw&amp;url=http://www.vectorstock.com/royalty-free-vector/cartoon-student-writing-vector-1149371&amp;ei=BVp1UeP2Dcu2PcGigLAB&amp;psig=AFQjCNFVq9nPg-HCNTIC5a4KSFxO7jxLxA&amp;ust=136673164826370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l/url?sa=i&amp;rct=j&amp;q=&amp;esrc=s&amp;frm=1&amp;source=images&amp;cd=&amp;cad=rja&amp;docid=TRTYHU0yWPyBxM&amp;tbnid=ddvhyigv2-Bm3M:&amp;ved=0CAUQjRw&amp;url=http://photography.arvindkatoch.com/2012/07/hd-picture-of-beautiful-red-flower.html&amp;ei=BO90UZXnL86rPNf2gcAJ&amp;psig=AFQjCNEprxhg26bFaIRkEeBKCddnGcApww&amp;ust=13667042116153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.il/url?sa=i&amp;rct=j&amp;q=&amp;esrc=s&amp;frm=1&amp;source=images&amp;cd=&amp;cad=rja&amp;docid=wqNo-8xWbI8LgM&amp;tbnid=PgyKkC-r9XhvTM:&amp;ved=0CAUQjRw&amp;url=http://www.sweatlikeapig.com/2012/05/07/the-perils-of-too-much-fruit/&amp;ei=3-90Uef5K42qOqPpgOgC&amp;psig=AFQjCNEa_Zb2Wq7uIRKl80Lbi5R-kls2vg&amp;ust=136670440252123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il/url?sa=i&amp;rct=j&amp;q=&amp;esrc=s&amp;frm=1&amp;source=images&amp;cd=&amp;cad=rja&amp;docid=dstFkycxOTksUM&amp;tbnid=8k3Lz5lqn6M-SM:&amp;ved=0CAUQjRw&amp;url=http://www.alon-yiron.co.il/album/alon6.html&amp;ei=iOl0UfC6MYLTPLfTgegL&amp;psig=AFQjCNGLgJ-mpfJ12mIzFCEZ5SYxAsVAfg&amp;ust=1366702793749728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il/url?sa=i&amp;rct=j&amp;q=&amp;esrc=s&amp;frm=1&amp;source=images&amp;cd=&amp;cad=rja&amp;docid=HD71BUNvn5o0zM&amp;tbnid=6-lBFOrShIjFpM:&amp;ved=0CAUQjRw&amp;url=http://www.j-kindergarten.com/rec/259-%D7%A4%D7%A8%D7%99-%D7%94%D7%93%D7%A8-%D7%9E%D7%94-%D7%99%D7%A4%D7%94-%D7%95%D7%A0%D7%94%D7%93%D7%A8&amp;ei=E-p0UYKGI4fJPOD8gKAG&amp;psig=AFQjCNGLgJ-mpfJ12mIzFCEZ5SYxAsVAfg&amp;ust=13667027937497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il/url?sa=i&amp;rct=j&amp;q=&amp;esrc=s&amp;frm=1&amp;source=images&amp;cd=&amp;cad=rja&amp;docid=LGS5WhRr3cRdkM&amp;tbnid=QbIpMlbootadvM:&amp;ved=0CAUQjRw&amp;url=http://blogs.technet.com/b/microsoft_citizenship_asia_pacific/archive/2012/11/06/lessons-from-fruit-ninja-developer-dojo.aspx&amp;ei=BPd0UemBKsiTPf63gIgE&amp;psig=AFQjCNEa_Zb2Wq7uIRKl80Lbi5R-kls2vg&amp;ust=1366704402521230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il/url?sa=i&amp;rct=j&amp;q=&amp;esrc=s&amp;frm=1&amp;source=images&amp;cd=&amp;cad=rja&amp;docid=_SF2MH1PFvXhqM&amp;tbnid=4HZirR7ZHKmBqM:&amp;ved=0CAUQjRw&amp;url=http://hkbraveheart.blogspot.com/2011_01_01_archive.html&amp;ei=ZlZ1Ue_vDMXbPdefgfAF&amp;psig=AFQjCNFVGgRRB0dS-v6TjTxEbf_onZnuqg&amp;ust=136673071936661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il/url?sa=i&amp;rct=j&amp;q=&amp;esrc=s&amp;frm=1&amp;source=images&amp;cd=&amp;cad=rja&amp;docid=Q0QD7wODWC8aBM&amp;tbnid=viUKQpJAmaC-hM:&amp;ved=0CAUQjRw&amp;url=http://www.al-sharq.com/ArticleDetails.aspx?AID=243115&amp;CatID=142&amp;title=%D8%AB%D9%85%D8%A7%D8%B1%20%D8%A7%D9%84%D8%A8%D9%86%D8%AF%D9%88%D8%B1%D8%A9%20%D8%A7%D9%84%D8%B9%D8%B6%D9%88%D9%8A%D8%A9%20%D8%AA%D8%AD%D8%AA%D9%88%D9%8A%20%D8%B9%D9%84%D9%89%20%D9%81%D9%8A%D8%AA%D8%A7%D9%85%D9%8A%D9%86&amp;ei=FFd1UZSPJMjZPNqugJgD&amp;psig=AFQjCNFVGgRRB0dS-v6TjTxEbf_onZnuqg&amp;ust=13667307193666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&amp;esrc=s&amp;frm=1&amp;source=images&amp;cd=&amp;cad=rja&amp;docid=4EgiQtGidfhnUM&amp;tbnid=mNCKjpS-9BNz8M:&amp;ved=0CAUQjRw&amp;url=http://egypt.com/lifestyle/index.php/permalink/8428.html&amp;ei=JVZ1UZ7tH4bYPZuMgRA&amp;psig=AFQjCNFVnFMOdvULbKOrah955WX1eGhdNg&amp;ust=136673065706522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il/url?sa=i&amp;rct=j&amp;q=&amp;esrc=s&amp;frm=1&amp;source=images&amp;cd=&amp;cad=rja&amp;docid=0iiIW98TvlU6NM&amp;tbnid=rCpI7EAVI5uGSM:&amp;ved=0CAUQjRw&amp;url=http://site.iugaza.edu.ps/rhashish/%D8%A7%D9%84%D8%A8%D8%A7%D8%B0%D9%86%D8%AC%D8%A7%D9%86/&amp;ei=qlV1Ubv2DMjnOqMc&amp;psig=AFQjCNH7eJcpTf_zbeaBACk4N0kr5wlc0A&amp;ust=136673052776814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.il/url?sa=i&amp;rct=j&amp;q=&amp;esrc=s&amp;frm=1&amp;source=images&amp;cd=&amp;cad=rja&amp;docid=uiOKT9o5NN_fiM&amp;tbnid=x_l9I7fF863_sM:&amp;ved=0CAUQjRw&amp;url=http://f.zira3a.net/t35577&amp;ei=5VV1UcnMGc2wPK2vgPgN&amp;psig=AFQjCNHRhhDquhucmhqc6fmU2rX9jaHGvg&amp;ust=136673059092858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il/url?sa=i&amp;rct=j&amp;q=&amp;esrc=s&amp;frm=1&amp;source=images&amp;cd=&amp;cad=rja&amp;docid=FApNdfNus0EYUM&amp;tbnid=OA2d6MLY1n2wQM:&amp;ved=0CAUQjRw&amp;url=http://indianapublicmedia.org/amomentofscience/seed-swallower/&amp;ei=UFR1UbOrIMWrO4KFgfAG&amp;psig=AFQjCNEMMhcnfZDx1_196q2gGEchWHj2Ow&amp;ust=136673018371694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www.speedyremedies.com/use-peach-to-pamper-your-skin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.il/url?sa=i&amp;rct=j&amp;q=&amp;esrc=s&amp;frm=1&amp;source=images&amp;cd=&amp;cad=rja&amp;docid=nEqNIMuaALjbSM&amp;tbnid=z-DVPUXE-oaknM:&amp;ved=0CAUQjRw&amp;url=http://www.123rf.com/photo_10354169_cartoon-girl-walking-to-school.html&amp;ei=Zkt1UfCMGcSJOIawgMgK&amp;psig=AFQjCNEnySqCvATzgIpIT7vOPFwkAV9Djg&amp;ust=1366727897705315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AE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مُراجَعَة لمَوضوع حِصتنا السَّابِقَة....</a:t>
            </a:r>
            <a:endParaRPr lang="ar-AE" b="1" dirty="0">
              <a:solidFill>
                <a:schemeClr val="tx1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55776" y="1796953"/>
            <a:ext cx="61926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u="sng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اضغَط عَلَى الرَابِط أدنَاه لِحَل المُهِمَة:</a:t>
            </a:r>
            <a:endParaRPr lang="ar-AE" sz="3200" b="1" u="sng" dirty="0">
              <a:solidFill>
                <a:srgbClr val="0070C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47664" y="2492896"/>
            <a:ext cx="646246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raditional Arabic" pitchFamily="2" charset="-78"/>
                <a:cs typeface="Traditional Arabic" pitchFamily="2" charset="-78"/>
                <a:hlinkClick r:id="rId2"/>
              </a:rPr>
              <a:t>http://p7.storage.canalblog.com/72/60/833731/73177465.swf</a:t>
            </a:r>
            <a:endParaRPr lang="en-US" sz="2800" dirty="0" smtClean="0">
              <a:latin typeface="Traditional Arabic" pitchFamily="2" charset="-78"/>
              <a:cs typeface="Traditional Arabic" pitchFamily="2" charset="-78"/>
            </a:endParaRPr>
          </a:p>
          <a:p>
            <a:pPr algn="ctr"/>
            <a:endParaRPr lang="ar-AE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1026" name="Picture 2" descr="http://t1.ftcdn.net/jpg/00/29/76/88/400_F_29768872_nKk8rAw8oEPOVbgYE1o3l93L43CllnY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9153" r="1991" b="5418"/>
          <a:stretch/>
        </p:blipFill>
        <p:spPr bwMode="auto">
          <a:xfrm>
            <a:off x="1332836" y="3501007"/>
            <a:ext cx="689211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16" y="422176"/>
            <a:ext cx="8229600" cy="9906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54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طرق انتشار البذور</a:t>
            </a:r>
            <a:endParaRPr lang="en-US" sz="5400" b="1" dirty="0">
              <a:solidFill>
                <a:schemeClr val="tx1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239144" y="1484784"/>
            <a:ext cx="4896544" cy="107721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الطَريقَــة الأولَـى هِـيَ:</a:t>
            </a:r>
          </a:p>
          <a:p>
            <a:pPr algn="ctr"/>
            <a:r>
              <a:rPr lang="ar-SA" sz="3200" b="1" u="sng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بِواسِطَة الحَيَوانات</a:t>
            </a:r>
            <a:endParaRPr lang="ar-AE" sz="3200" b="1" u="sng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816424" y="3155049"/>
            <a:ext cx="5004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2800" b="1" dirty="0" smtClean="0">
                <a:latin typeface="Traditional Arabic" pitchFamily="2" charset="-78"/>
                <a:ea typeface="Majalla UI"/>
                <a:cs typeface="Traditional Arabic" pitchFamily="2" charset="-78"/>
              </a:rPr>
              <a:t>ثمرة </a:t>
            </a:r>
            <a:r>
              <a:rPr lang="ar-SA" sz="2800" b="1" dirty="0">
                <a:latin typeface="Traditional Arabic" pitchFamily="2" charset="-78"/>
                <a:ea typeface="Majalla UI"/>
                <a:cs typeface="Traditional Arabic" pitchFamily="2" charset="-78"/>
              </a:rPr>
              <a:t>لذيذة ذات رائحة تجذب الحيوان </a:t>
            </a:r>
            <a:r>
              <a:rPr lang="ar-SA" sz="2800" b="1" dirty="0" smtClean="0">
                <a:latin typeface="Traditional Arabic" pitchFamily="2" charset="-78"/>
                <a:ea typeface="Majalla UI"/>
                <a:cs typeface="Traditional Arabic" pitchFamily="2" charset="-78"/>
              </a:rPr>
              <a:t>لأكل الثمرة. </a:t>
            </a:r>
            <a:r>
              <a:rPr lang="ar-SA" sz="2800" b="1" dirty="0">
                <a:latin typeface="Traditional Arabic" pitchFamily="2" charset="-78"/>
                <a:ea typeface="Majalla UI"/>
                <a:cs typeface="Traditional Arabic" pitchFamily="2" charset="-78"/>
              </a:rPr>
              <a:t>بذور غير قابلة للهضم تخرج مع افرازات الحيوان بعيدا عن النبتة </a:t>
            </a:r>
            <a:r>
              <a:rPr lang="ar-SA" sz="2800" b="1" dirty="0" smtClean="0">
                <a:latin typeface="Traditional Arabic" pitchFamily="2" charset="-78"/>
                <a:ea typeface="Majalla UI"/>
                <a:cs typeface="Traditional Arabic" pitchFamily="2" charset="-78"/>
              </a:rPr>
              <a:t>الام.</a:t>
            </a:r>
            <a:endParaRPr lang="en-US" sz="2800" b="1" dirty="0">
              <a:latin typeface="Traditional Arabic" pitchFamily="2" charset="-78"/>
              <a:cs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ln w="11430"/>
                <a:latin typeface="Traditional Arabic" pitchFamily="2" charset="-78"/>
                <a:cs typeface="Traditional Arabic" pitchFamily="2" charset="-78"/>
              </a:rPr>
              <a:t>تلتصق </a:t>
            </a:r>
            <a:r>
              <a:rPr lang="ar-JO" sz="2800" b="1" dirty="0">
                <a:ln w="11430"/>
                <a:latin typeface="Traditional Arabic" pitchFamily="2" charset="-78"/>
                <a:cs typeface="Traditional Arabic" pitchFamily="2" charset="-78"/>
              </a:rPr>
              <a:t>الثمار الشوكية بفراء او جلد</a:t>
            </a:r>
            <a:r>
              <a:rPr lang="ar-SA" sz="2800" b="1" dirty="0">
                <a:ln w="11430"/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2800" b="1" dirty="0" smtClean="0">
                <a:ln w="11430"/>
                <a:latin typeface="Traditional Arabic" pitchFamily="2" charset="-78"/>
                <a:cs typeface="Traditional Arabic" pitchFamily="2" charset="-78"/>
              </a:rPr>
              <a:t>الحيوانات. </a:t>
            </a:r>
            <a:endParaRPr lang="en-US" sz="2800" b="1" dirty="0">
              <a:ln w="11430"/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5875531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raditional Arabic" pitchFamily="2" charset="-78"/>
                <a:cs typeface="Traditional Arabic" pitchFamily="2" charset="-78"/>
                <a:hlinkClick r:id="rId2"/>
              </a:rPr>
              <a:t>http</a:t>
            </a:r>
            <a:r>
              <a:rPr lang="en-US" dirty="0">
                <a:latin typeface="Traditional Arabic" pitchFamily="2" charset="-78"/>
                <a:cs typeface="Traditional Arabic" pitchFamily="2" charset="-78"/>
                <a:hlinkClick r:id="rId2"/>
              </a:rPr>
              <a:t>://</a:t>
            </a:r>
            <a:r>
              <a:rPr lang="en-US" dirty="0" smtClean="0">
                <a:latin typeface="Traditional Arabic" pitchFamily="2" charset="-78"/>
                <a:cs typeface="Traditional Arabic" pitchFamily="2" charset="-78"/>
                <a:hlinkClick r:id="rId2"/>
              </a:rPr>
              <a:t>www.bbc.co.uk/nature/adaptations/Seed_dispersal#p00m7tty</a:t>
            </a:r>
            <a:endParaRPr lang="en-US" dirty="0" smtClean="0">
              <a:latin typeface="Traditional Arabic" pitchFamily="2" charset="-78"/>
              <a:cs typeface="Traditional Arabic" pitchFamily="2" charset="-78"/>
            </a:endParaRPr>
          </a:p>
          <a:p>
            <a:pPr algn="ctr"/>
            <a:endParaRPr lang="ar-AE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14" name="Picture 10" descr="Cocklebur seeds on fur, seed dispersal 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998004" cy="2564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3770784" y="1628800"/>
            <a:ext cx="4896544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الطَريقَــة الثَانــية هِـيَ:</a:t>
            </a:r>
          </a:p>
          <a:p>
            <a:pPr algn="ctr"/>
            <a:r>
              <a:rPr lang="ar-SA" sz="3600" b="1" u="sng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بِواسِطَة المَاء</a:t>
            </a:r>
            <a:endParaRPr lang="ar-AE" sz="3600" b="1" u="sng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707904" y="3356992"/>
            <a:ext cx="5022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JO" sz="3600" b="1" dirty="0">
                <a:latin typeface="Traditional Arabic" pitchFamily="18" charset="-78"/>
                <a:cs typeface="Traditional Arabic" pitchFamily="18" charset="-78"/>
              </a:rPr>
              <a:t>المياه الجارية تنقل البذور الى اماكن جديدة في البيئة، كما في بذور جوز </a:t>
            </a:r>
            <a:r>
              <a:rPr lang="ar-JO" sz="3600" b="1" dirty="0" smtClean="0">
                <a:latin typeface="Traditional Arabic" pitchFamily="18" charset="-78"/>
                <a:cs typeface="Traditional Arabic" pitchFamily="18" charset="-78"/>
              </a:rPr>
              <a:t>الهند</a:t>
            </a:r>
            <a:r>
              <a:rPr lang="ar-SA" sz="3600" b="1" dirty="0" smtClean="0">
                <a:latin typeface="Traditional Arabic" pitchFamily="18" charset="-78"/>
                <a:cs typeface="Traditional Arabic" pitchFamily="18" charset="-78"/>
              </a:rPr>
              <a:t> وزنبقة الساحِل</a:t>
            </a:r>
            <a:r>
              <a:rPr lang="ar-JO" sz="3600" b="1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1" name="Picture 2" descr="cocon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7" y="1113265"/>
            <a:ext cx="2585864" cy="223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t3.gstatic.com/images?q=tbn:ANd9GcSF84DiyApYAqbD1cbJsfhpHrol-KlqErnmL6wwG9yqt3Ehj5AmqiUKVN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7" y="4056134"/>
            <a:ext cx="2585864" cy="2110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4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95736" y="620688"/>
            <a:ext cx="4896544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الطَريقَــة الثَالِثَة هِـيَ:</a:t>
            </a:r>
          </a:p>
          <a:p>
            <a:pPr algn="ctr"/>
            <a:r>
              <a:rPr lang="ar-SA" sz="3600" b="1" u="sng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بِواسِطَة النَبات نَفسَه</a:t>
            </a:r>
            <a:endParaRPr lang="ar-AE" sz="3600" b="1" u="sng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862822" y="3259105"/>
            <a:ext cx="51736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3200" b="1" dirty="0">
                <a:solidFill>
                  <a:srgbClr val="080808"/>
                </a:solidFill>
                <a:latin typeface="Traditional Arabic" pitchFamily="2" charset="-78"/>
                <a:cs typeface="Traditional Arabic" pitchFamily="2" charset="-78"/>
              </a:rPr>
              <a:t>بعض النباتات تتفتح دفعة واحدة  وتبعثر بذورها الى مسافات </a:t>
            </a:r>
            <a:r>
              <a:rPr lang="ar-JO" sz="3200" b="1" dirty="0" smtClean="0">
                <a:solidFill>
                  <a:srgbClr val="080808"/>
                </a:solidFill>
                <a:latin typeface="Traditional Arabic" pitchFamily="2" charset="-78"/>
                <a:cs typeface="Traditional Arabic" pitchFamily="2" charset="-78"/>
              </a:rPr>
              <a:t>بعيدة</a:t>
            </a:r>
            <a:r>
              <a:rPr lang="ar-SA" sz="3200" b="1" dirty="0" smtClean="0">
                <a:solidFill>
                  <a:srgbClr val="080808"/>
                </a:solidFill>
                <a:latin typeface="Traditional Arabic" pitchFamily="2" charset="-78"/>
                <a:cs typeface="Traditional Arabic" pitchFamily="2" charset="-78"/>
              </a:rPr>
              <a:t>، مثل نبتة اللوتس ونبات ابرة العجوز يبعثر أجزاء ثمرته مع البذور التي بداخلها</a:t>
            </a:r>
            <a:endParaRPr lang="en-US" sz="3200" b="1" dirty="0">
              <a:solidFill>
                <a:srgbClr val="080808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4" name="Picture 2" descr="http://farm4.static.flickr.com/3258/3164436284_6434d7e5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2" y="2126978"/>
            <a:ext cx="3203240" cy="4326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1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195736" y="620688"/>
            <a:ext cx="4896544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الطَريقَــة الثَالِثَة هِـيَ:</a:t>
            </a:r>
          </a:p>
          <a:p>
            <a:pPr algn="ctr"/>
            <a:r>
              <a:rPr lang="ar-SA" sz="3600" b="1" u="sng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بِواسِطَة الانسَان </a:t>
            </a:r>
            <a:endParaRPr lang="ar-AE" sz="3600" b="1" u="sng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38181" y="2276872"/>
            <a:ext cx="8611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JO" sz="3600" b="1" dirty="0">
                <a:latin typeface="Traditional Arabic" pitchFamily="18" charset="-78"/>
                <a:cs typeface="Traditional Arabic" pitchFamily="18" charset="-78"/>
              </a:rPr>
              <a:t>ينمي الانسان النباتات لكي يجمع بذورها وينمي منها نباتات جديدة.</a:t>
            </a:r>
            <a:endParaRPr lang="en-US" sz="36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Picture 2" descr="http://wwwdelivery.superstock.com/WI/223/1812/PreviewComp/SuperStock_1812-8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28" y="3212976"/>
            <a:ext cx="4171157" cy="3357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7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563887" y="2060848"/>
            <a:ext cx="525101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marL="0" indent="0" algn="ctr" rtl="1" eaLnBrk="1" hangingPunct="1"/>
            <a:r>
              <a:rPr lang="ar-SA" sz="3200" dirty="0">
                <a:latin typeface="Traditional Arabic" pitchFamily="2" charset="-78"/>
                <a:ea typeface="Majalla UI"/>
                <a:cs typeface="Traditional Arabic" pitchFamily="2" charset="-78"/>
              </a:rPr>
              <a:t>بذور ذات وزن خفيف مع اضافات تمكنها من الطيران </a:t>
            </a:r>
            <a:r>
              <a:rPr lang="ar-SA" sz="3200" dirty="0" smtClean="0">
                <a:latin typeface="Traditional Arabic" pitchFamily="2" charset="-78"/>
                <a:ea typeface="Majalla UI"/>
                <a:cs typeface="Traditional Arabic" pitchFamily="2" charset="-78"/>
              </a:rPr>
              <a:t>بالرياح_ «مِظَّلات» من شعر أو «أجنِحَة» مِثْلَ بُذور الصُفِّير وشقائق النعمان والصنوبَر</a:t>
            </a:r>
            <a:endParaRPr lang="en-US" sz="3200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10245" name="Picture 20" descr="tragop1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2346406"/>
            <a:ext cx="2721283" cy="398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23" descr="ConeScaleDiagLab.jpg (84870 bytes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4365104"/>
            <a:ext cx="2952328" cy="2155306"/>
          </a:xfrm>
        </p:spPr>
      </p:pic>
      <p:sp>
        <p:nvSpPr>
          <p:cNvPr id="8" name="TextBox 7"/>
          <p:cNvSpPr txBox="1"/>
          <p:nvPr/>
        </p:nvSpPr>
        <p:spPr>
          <a:xfrm>
            <a:off x="4644008" y="4653136"/>
            <a:ext cx="1214438" cy="461665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latin typeface="Traditional Arabic" pitchFamily="2" charset="-78"/>
                <a:cs typeface="Traditional Arabic" pitchFamily="2" charset="-78"/>
              </a:rPr>
              <a:t>اجنحة</a:t>
            </a:r>
            <a:endParaRPr lang="en-US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6093296"/>
            <a:ext cx="1214438" cy="461665"/>
          </a:xfrm>
          <a:prstGeom prst="rect">
            <a:avLst/>
          </a:prstGeom>
          <a:solidFill>
            <a:srgbClr val="FFC000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latin typeface="Traditional Arabic" pitchFamily="2" charset="-78"/>
                <a:cs typeface="Traditional Arabic" pitchFamily="2" charset="-78"/>
              </a:rPr>
              <a:t>البذور</a:t>
            </a:r>
            <a:endParaRPr lang="en-US" b="1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195736" y="620688"/>
            <a:ext cx="4896544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الطَريقَــة الثَالِثَة هِـيَ:</a:t>
            </a:r>
          </a:p>
          <a:p>
            <a:pPr algn="ctr"/>
            <a:r>
              <a:rPr lang="ar-SA" sz="3600" b="1" u="sng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بِواسِطَة النَبات نَفسَه</a:t>
            </a:r>
            <a:endParaRPr lang="ar-AE" sz="3600" b="1" u="sng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49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27584" y="836712"/>
            <a:ext cx="74168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6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عزيزي الطالب: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67544" y="1700808"/>
            <a:ext cx="813690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latin typeface="Traditional Arabic" pitchFamily="2" charset="-78"/>
                <a:cs typeface="Traditional Arabic" pitchFamily="2" charset="-78"/>
              </a:rPr>
              <a:t>قُم بِرَسم ثَمَرة تُحِبَها عَيِّن أجزائَها وقُم بِتَحديد طريقَة انتِشار بُذورَهَا.</a:t>
            </a:r>
            <a:endParaRPr lang="ar-AE" sz="4000" b="1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6146" name="Picture 2" descr="http://images.crestock.com/2130000-2139999/2136240-x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08" y="3140968"/>
            <a:ext cx="32289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2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2" y="1556792"/>
            <a:ext cx="8077200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907704" y="620688"/>
            <a:ext cx="561662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latin typeface="Traditional Arabic" pitchFamily="2" charset="-78"/>
                <a:cs typeface="Traditional Arabic" pitchFamily="2" charset="-78"/>
              </a:rPr>
              <a:t>تَلخيص لِطُرق انتشار البُذور</a:t>
            </a:r>
            <a:endParaRPr lang="ar-AE" sz="3600" b="1" dirty="0"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8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03648" y="692695"/>
            <a:ext cx="676875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إجمال ما تَعَلمنا من مَعلومَات خِلال هذِه الحِصَة والحِصَة السَابِقَة</a:t>
            </a:r>
            <a:endParaRPr lang="ar-AE" sz="3600" b="1" dirty="0">
              <a:solidFill>
                <a:srgbClr val="0070C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84381" y="2996952"/>
            <a:ext cx="7848872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اضغط هُنَا لنَبدأ اللَعِب:</a:t>
            </a:r>
          </a:p>
          <a:p>
            <a:r>
              <a:rPr lang="ar-AE" sz="3200" b="1" dirty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  <a:hlinkClick r:id="rId2" action="ppaction://hlinkpres?slideindex=1&amp;slidetitle="/>
              </a:rPr>
              <a:t> </a:t>
            </a:r>
            <a:r>
              <a:rPr lang="ar-AE" sz="32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  <a:hlinkClick r:id="rId2" action="ppaction://hlinkpres?slideindex=1&amp;slidetitle="/>
              </a:rPr>
              <a:t>       </a:t>
            </a:r>
            <a:r>
              <a:rPr lang="ar-AE" sz="32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  <a:hlinkClick r:id="rId2" action="ppaction://hlinkpres?slideindex=1&amp;slidetitle="/>
              </a:rPr>
              <a:t>لعبة سِباق السيَّارات_ مُراجَعة المَعلومَات</a:t>
            </a:r>
            <a:endParaRPr lang="ar-AE" sz="3200" b="1" dirty="0" smtClean="0">
              <a:solidFill>
                <a:srgbClr val="0070C0"/>
              </a:solidFill>
              <a:latin typeface="Traditional Arabic" pitchFamily="2" charset="-78"/>
              <a:cs typeface="Traditional Arabic" pitchFamily="2" charset="-78"/>
            </a:endParaRPr>
          </a:p>
          <a:p>
            <a:endParaRPr lang="ar-AE" dirty="0"/>
          </a:p>
        </p:txBody>
      </p:sp>
      <p:pic>
        <p:nvPicPr>
          <p:cNvPr id="7170" name="Picture 2" descr="http://0.s3.envato.com/files/1474072/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0533" l="9831" r="55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18" r="44173" b="53558"/>
          <a:stretch/>
        </p:blipFill>
        <p:spPr bwMode="auto">
          <a:xfrm>
            <a:off x="259304" y="2348880"/>
            <a:ext cx="3160567" cy="433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19672" y="692696"/>
            <a:ext cx="626469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الوَظيفَة البَيتِيَة:</a:t>
            </a:r>
            <a:endParaRPr lang="ar-AE" sz="4000" b="1" dirty="0">
              <a:solidFill>
                <a:srgbClr val="0070C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39552" y="1844824"/>
            <a:ext cx="84249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600" b="1" dirty="0" smtClean="0">
                <a:latin typeface="Traditional Arabic" pitchFamily="2" charset="-78"/>
                <a:cs typeface="Traditional Arabic" pitchFamily="2" charset="-78"/>
              </a:rPr>
              <a:t>عَزيزي الطَالِب قُم بحَل الأسئِلة في وَرقَة العَمل عَلى بَرنَامِج وورد في الحاسوب وأرسِلها على البَريد الإلكتروني.</a:t>
            </a:r>
            <a:endParaRPr lang="ar-AE" sz="3600" b="1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8194" name="Picture 2" descr="http://www.vectorstock.com/i/composite/93,71/cartoon-student-writing-vector-114937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6971" r="11611" b="10998"/>
          <a:stretch/>
        </p:blipFill>
        <p:spPr bwMode="auto">
          <a:xfrm>
            <a:off x="3133528" y="3189169"/>
            <a:ext cx="3236984" cy="34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3171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372200" y="643915"/>
            <a:ext cx="2304256" cy="9848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40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أكْمِل النَّاقِص:</a:t>
            </a:r>
          </a:p>
          <a:p>
            <a:endParaRPr lang="ar-AE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39552" y="5013176"/>
            <a:ext cx="813690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AE" sz="4000" b="1" dirty="0" smtClean="0">
                <a:latin typeface="Traditional Arabic" pitchFamily="2" charset="-78"/>
                <a:cs typeface="Traditional Arabic" pitchFamily="2" charset="-78"/>
              </a:rPr>
              <a:t>  مِنَ الزَهرَة                إلَى        __________</a:t>
            </a:r>
            <a:endParaRPr lang="ar-AE" sz="4000" b="1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2050" name="Picture 2" descr="http://4.bp.blogspot.com/-mvTW81smork/T_kNMVWbjEI/AAAAAAAADn0/kEVyttvvQ_E/s1600/BeautifulRedFlow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58549"/>
            <a:ext cx="3528391" cy="2766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weatlikeapig.com/wp-content/uploads/2012/05/fru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8549"/>
            <a:ext cx="3708730" cy="2766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سهم إلى اليمين 4"/>
          <p:cNvSpPr/>
          <p:nvPr/>
        </p:nvSpPr>
        <p:spPr>
          <a:xfrm rot="10800000">
            <a:off x="4211960" y="2996951"/>
            <a:ext cx="1043798" cy="57606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مربع نص 3"/>
          <p:cNvSpPr txBox="1"/>
          <p:nvPr/>
        </p:nvSpPr>
        <p:spPr>
          <a:xfrm>
            <a:off x="1331640" y="5013176"/>
            <a:ext cx="19442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3200" dirty="0" smtClean="0">
                <a:latin typeface="Traditional Arabic" pitchFamily="2" charset="-78"/>
                <a:cs typeface="Traditional Arabic" pitchFamily="2" charset="-78"/>
              </a:rPr>
              <a:t>الثَمَّرة</a:t>
            </a:r>
            <a:endParaRPr lang="ar-AE" dirty="0"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646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5692" y="836712"/>
            <a:ext cx="7848600" cy="20162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AE" sz="48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دعونا نَتَعَرف أصدّقَائي اليَوم عَلَى</a:t>
            </a:r>
            <a:r>
              <a:rPr lang="ar-AE" sz="4800" b="1" dirty="0"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ar-AE" sz="4800" b="1" dirty="0">
                <a:latin typeface="Traditional Arabic" pitchFamily="2" charset="-78"/>
                <a:cs typeface="Traditional Arabic" pitchFamily="2" charset="-78"/>
              </a:rPr>
            </a:br>
            <a:r>
              <a:rPr lang="ar-AE" sz="4800" b="1" dirty="0" smtClean="0">
                <a:latin typeface="Traditional Arabic" pitchFamily="2" charset="-78"/>
                <a:cs typeface="Traditional Arabic" pitchFamily="2" charset="-78"/>
              </a:rPr>
              <a:t> «</a:t>
            </a:r>
            <a:r>
              <a:rPr lang="ar-AE" sz="66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الثَمَرةَ وأجزَائُها</a:t>
            </a:r>
            <a:r>
              <a:rPr lang="ar-AE" sz="6600" b="1" dirty="0" smtClean="0">
                <a:latin typeface="Traditional Arabic" pitchFamily="2" charset="-78"/>
                <a:cs typeface="Traditional Arabic" pitchFamily="2" charset="-78"/>
              </a:rPr>
              <a:t>»</a:t>
            </a:r>
            <a:endParaRPr lang="ar-AE" sz="6600" b="1" dirty="0"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1026" name="Picture 2" descr="http://www.alon-yiron.co.il/album/slides/עוזרד%20אדום%20פרי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615170" cy="2715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-kindergarten.com/files/images/24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3672408" cy="2715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7952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60375"/>
              </p:ext>
            </p:extLst>
          </p:nvPr>
        </p:nvGraphicFramePr>
        <p:xfrm>
          <a:off x="323528" y="836712"/>
          <a:ext cx="8424936" cy="4114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502855">
                <a:tc gridSpan="2">
                  <a:txBody>
                    <a:bodyPr/>
                    <a:lstStyle/>
                    <a:p>
                      <a:pPr algn="ctr" rtl="1"/>
                      <a:r>
                        <a:rPr lang="ar-AE" sz="6000" dirty="0" smtClean="0">
                          <a:solidFill>
                            <a:srgbClr val="C00000"/>
                          </a:solidFill>
                          <a:latin typeface="Traditional Arabic" pitchFamily="2" charset="-78"/>
                          <a:cs typeface="Traditional Arabic" pitchFamily="2" charset="-78"/>
                        </a:rPr>
                        <a:t>الثِّمَار</a:t>
                      </a:r>
                      <a:endParaRPr lang="ar-AE" sz="6000" dirty="0">
                        <a:solidFill>
                          <a:srgbClr val="C00000"/>
                        </a:solidFill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/>
                </a:tc>
              </a:tr>
              <a:tr h="502855"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 smtClean="0">
                          <a:solidFill>
                            <a:srgbClr val="002060"/>
                          </a:solidFill>
                          <a:latin typeface="Traditional Arabic" pitchFamily="2" charset="-78"/>
                          <a:cs typeface="Traditional Arabic" pitchFamily="2" charset="-78"/>
                        </a:rPr>
                        <a:t>المُشتَرك بَينَهَا</a:t>
                      </a:r>
                      <a:endParaRPr lang="ar-AE" sz="2800" b="1" dirty="0">
                        <a:solidFill>
                          <a:srgbClr val="002060"/>
                        </a:solidFill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b="1" dirty="0" smtClean="0">
                          <a:solidFill>
                            <a:srgbClr val="002060"/>
                          </a:solidFill>
                          <a:latin typeface="Traditional Arabic" pitchFamily="2" charset="-78"/>
                          <a:cs typeface="Traditional Arabic" pitchFamily="2" charset="-78"/>
                        </a:rPr>
                        <a:t>المُختَلِف بَينَهَا</a:t>
                      </a:r>
                      <a:endParaRPr lang="ar-AE" sz="2800" b="1" dirty="0">
                        <a:solidFill>
                          <a:srgbClr val="002060"/>
                        </a:solidFill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2855">
                <a:tc>
                  <a:txBody>
                    <a:bodyPr/>
                    <a:lstStyle/>
                    <a:p>
                      <a:pPr algn="ctr" rtl="1"/>
                      <a:r>
                        <a:rPr lang="ar-AE" sz="2800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cs typeface="Traditional Arabic" pitchFamily="2" charset="-78"/>
                        </a:rPr>
                        <a:t>القِشرَة </a:t>
                      </a:r>
                      <a:endParaRPr lang="ar-AE" sz="2800" dirty="0">
                        <a:solidFill>
                          <a:schemeClr val="tx1"/>
                        </a:solidFill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dirty="0" smtClean="0">
                          <a:latin typeface="Traditional Arabic" pitchFamily="2" charset="-78"/>
                          <a:cs typeface="Traditional Arabic" pitchFamily="2" charset="-78"/>
                        </a:rPr>
                        <a:t>أشكَال</a:t>
                      </a:r>
                      <a:endParaRPr lang="ar-AE" sz="2800" dirty="0"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/>
                </a:tc>
              </a:tr>
              <a:tr h="502855">
                <a:tc>
                  <a:txBody>
                    <a:bodyPr/>
                    <a:lstStyle/>
                    <a:p>
                      <a:pPr algn="ctr" rtl="1"/>
                      <a:r>
                        <a:rPr lang="ar-AE" sz="2800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cs typeface="Traditional Arabic" pitchFamily="2" charset="-78"/>
                        </a:rPr>
                        <a:t>البُذور</a:t>
                      </a:r>
                      <a:r>
                        <a:rPr lang="ar-AE" sz="2800" baseline="0" dirty="0" smtClean="0">
                          <a:solidFill>
                            <a:schemeClr val="tx1"/>
                          </a:solidFill>
                          <a:latin typeface="Traditional Arabic" pitchFamily="2" charset="-78"/>
                          <a:cs typeface="Traditional Arabic" pitchFamily="2" charset="-78"/>
                        </a:rPr>
                        <a:t> بِداخِلِها</a:t>
                      </a:r>
                      <a:endParaRPr lang="ar-AE" sz="2800" dirty="0">
                        <a:solidFill>
                          <a:schemeClr val="tx1"/>
                        </a:solidFill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dirty="0" smtClean="0">
                          <a:latin typeface="Traditional Arabic" pitchFamily="2" charset="-78"/>
                          <a:cs typeface="Traditional Arabic" pitchFamily="2" charset="-78"/>
                        </a:rPr>
                        <a:t>حُجوم</a:t>
                      </a:r>
                      <a:endParaRPr lang="ar-AE" sz="2800" dirty="0"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/>
                </a:tc>
              </a:tr>
              <a:tr h="502855">
                <a:tc>
                  <a:txBody>
                    <a:bodyPr/>
                    <a:lstStyle/>
                    <a:p>
                      <a:pPr algn="ctr" rtl="1"/>
                      <a:endParaRPr lang="ar-AE" sz="2800"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dirty="0" smtClean="0">
                          <a:latin typeface="Traditional Arabic" pitchFamily="2" charset="-78"/>
                          <a:cs typeface="Traditional Arabic" pitchFamily="2" charset="-78"/>
                        </a:rPr>
                        <a:t>ألوَان</a:t>
                      </a:r>
                      <a:endParaRPr lang="ar-AE" sz="2800" dirty="0"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/>
                </a:tc>
              </a:tr>
              <a:tr h="502855">
                <a:tc>
                  <a:txBody>
                    <a:bodyPr/>
                    <a:lstStyle/>
                    <a:p>
                      <a:pPr algn="ctr" rtl="1"/>
                      <a:endParaRPr lang="ar-AE" sz="2800"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dirty="0" smtClean="0">
                          <a:latin typeface="Traditional Arabic" pitchFamily="2" charset="-78"/>
                          <a:cs typeface="Traditional Arabic" pitchFamily="2" charset="-78"/>
                        </a:rPr>
                        <a:t>الأطعِمَة</a:t>
                      </a:r>
                      <a:endParaRPr lang="ar-AE" sz="2800" dirty="0"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/>
                </a:tc>
              </a:tr>
              <a:tr h="502855">
                <a:tc>
                  <a:txBody>
                    <a:bodyPr/>
                    <a:lstStyle/>
                    <a:p>
                      <a:pPr algn="ctr" rtl="1"/>
                      <a:endParaRPr lang="ar-AE" sz="2800" dirty="0"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800" dirty="0" smtClean="0">
                          <a:latin typeface="Traditional Arabic" pitchFamily="2" charset="-78"/>
                          <a:cs typeface="Traditional Arabic" pitchFamily="2" charset="-78"/>
                        </a:rPr>
                        <a:t>الرَوَائِح</a:t>
                      </a:r>
                      <a:endParaRPr lang="ar-AE" sz="2800" dirty="0">
                        <a:latin typeface="Traditional Arabic" pitchFamily="2" charset="-78"/>
                        <a:cs typeface="Traditional Arabic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http://blogs.technet.com/cfs-file.ashx/__key/communityserver-blogs-components-weblogfiles/00-00-00-93-11/4478.fruit_2D00_ninja_5F00_kinec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3816424" cy="2394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81798" y="980728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2800" b="1" dirty="0" smtClean="0">
                <a:effectLst/>
                <a:latin typeface="Traditional Arabic" pitchFamily="2" charset="-78"/>
                <a:cs typeface="Traditional Arabic" pitchFamily="2" charset="-78"/>
              </a:rPr>
              <a:t>تتطور ثمار النباتات من الأزهار. للثمار يوجد أشكال, حجوم, الوان, طعوم وروائح متنوعة, لكنها تتكوّن من قسمين</a:t>
            </a:r>
            <a:r>
              <a:rPr lang="ar-AE" sz="2800" b="1" u="sng" dirty="0" smtClean="0">
                <a:effectLst/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JO" sz="2800" b="1" u="sng" dirty="0" smtClean="0">
                <a:latin typeface="Traditional Arabic" pitchFamily="2" charset="-78"/>
                <a:cs typeface="Traditional Arabic" pitchFamily="2" charset="-78"/>
              </a:rPr>
              <a:t>مُشتركين: </a:t>
            </a:r>
            <a:r>
              <a:rPr lang="ar-AE" sz="2800" b="1" u="sng" dirty="0" smtClean="0">
                <a:effectLst/>
                <a:latin typeface="Traditional Arabic" pitchFamily="2" charset="-78"/>
                <a:cs typeface="Traditional Arabic" pitchFamily="2" charset="-78"/>
              </a:rPr>
              <a:t>قشرة</a:t>
            </a:r>
            <a:r>
              <a:rPr lang="ar-AE" sz="2800" b="1" dirty="0" smtClean="0">
                <a:effectLst/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AE" sz="2800" b="1" u="sng" dirty="0" smtClean="0">
                <a:effectLst/>
                <a:latin typeface="Traditional Arabic" pitchFamily="2" charset="-78"/>
                <a:cs typeface="Traditional Arabic" pitchFamily="2" charset="-78"/>
              </a:rPr>
              <a:t>وبذور</a:t>
            </a:r>
            <a:r>
              <a:rPr lang="ar-AE" sz="2800" b="1" dirty="0" smtClean="0">
                <a:effectLst/>
                <a:latin typeface="Traditional Arabic" pitchFamily="2" charset="-78"/>
                <a:cs typeface="Traditional Arabic" pitchFamily="2" charset="-78"/>
              </a:rPr>
              <a:t>.</a:t>
            </a:r>
            <a:endParaRPr lang="ar-JO" sz="2800" b="1" dirty="0" smtClean="0">
              <a:effectLst/>
              <a:latin typeface="Traditional Arabic" pitchFamily="2" charset="-78"/>
              <a:cs typeface="Traditional Arabic" pitchFamily="2" charset="-78"/>
            </a:endParaRPr>
          </a:p>
          <a:p>
            <a:pPr algn="ctr"/>
            <a:endParaRPr lang="ar-AE" sz="2800" dirty="0" smtClean="0">
              <a:effectLst/>
              <a:latin typeface="Traditional Arabic" pitchFamily="2" charset="-78"/>
              <a:cs typeface="Traditional Arabic" pitchFamily="2" charset="-78"/>
            </a:endParaRPr>
          </a:p>
          <a:p>
            <a:pPr algn="ctr"/>
            <a:r>
              <a:rPr lang="ar-AE" sz="2800" b="1" dirty="0" smtClean="0">
                <a:effectLst/>
                <a:latin typeface="Traditional Arabic" pitchFamily="2" charset="-78"/>
                <a:cs typeface="Traditional Arabic" pitchFamily="2" charset="-78"/>
              </a:rPr>
              <a:t>في بعض الثمار يوجد جزء اضافي لحمي وعصيري يسمى </a:t>
            </a:r>
            <a:r>
              <a:rPr lang="ar-AE" sz="2800" b="1" u="sng" dirty="0" smtClean="0">
                <a:effectLst/>
                <a:latin typeface="Traditional Arabic" pitchFamily="2" charset="-78"/>
                <a:cs typeface="Traditional Arabic" pitchFamily="2" charset="-78"/>
              </a:rPr>
              <a:t>اللب</a:t>
            </a:r>
            <a:r>
              <a:rPr lang="ar-AE" sz="2800" b="1" dirty="0" smtClean="0">
                <a:effectLst/>
                <a:latin typeface="Traditional Arabic" pitchFamily="2" charset="-78"/>
                <a:cs typeface="Traditional Arabic" pitchFamily="2" charset="-78"/>
              </a:rPr>
              <a:t>.</a:t>
            </a:r>
            <a:endParaRPr lang="ar-AE" sz="2800" dirty="0">
              <a:effectLst/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5122" name="Picture 2" descr="http://2.bp.blogspot.com/_AwA7XyXB6Xw/TTCWMGp91aI/AAAAAAAAADo/Wp4iuZucxq4/s1600/fruits+%25281%25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3" y="3284984"/>
            <a:ext cx="3715053" cy="2969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l-sharq.com/NewsImages/2013/2/23/00e097e7-c8b5-4387-833b-82699c73723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23" y="3284984"/>
            <a:ext cx="4048125" cy="2969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519772" y="640127"/>
            <a:ext cx="4104456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sz="48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القشرة</a:t>
            </a:r>
          </a:p>
          <a:p>
            <a:endParaRPr lang="ar-JO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67544" y="2204864"/>
            <a:ext cx="82089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 </a:t>
            </a:r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القشرة تحافظ على البذور من الحشرات الضارة ومن الاصابات. </a:t>
            </a:r>
          </a:p>
          <a:p>
            <a:pPr algn="ctr"/>
            <a:r>
              <a:rPr lang="ar-SA" sz="3600" dirty="0">
                <a:latin typeface="Traditional Arabic" pitchFamily="18" charset="-78"/>
                <a:cs typeface="Traditional Arabic" pitchFamily="18" charset="-78"/>
              </a:rPr>
              <a:t>    يمكن أن تكون ملساء, خشنة أو شوكية وبألوان مختلفة.</a:t>
            </a:r>
          </a:p>
        </p:txBody>
      </p:sp>
      <p:pic>
        <p:nvPicPr>
          <p:cNvPr id="4098" name="Picture 2" descr="http://egypt.com/lifestyle/thumbnail.php?file=Peel_fruits_606537631.jpg&amp;size=article_mediu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501008"/>
            <a:ext cx="4284476" cy="3192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179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844824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لثمار 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عديدة يوجد تحت القشرة جزء لحمي وعصيري يسمى اللب, وهو غني بالماء وبداخلة البذور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. مثل </a:t>
            </a:r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البرتقال, العنب, الباذنجان وغيرها من الثمار, وهي ثمار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عصيريه.</a:t>
            </a:r>
            <a:endParaRPr lang="ar-SA" sz="3200" dirty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200" dirty="0">
                <a:latin typeface="Traditional Arabic" pitchFamily="18" charset="-78"/>
                <a:cs typeface="Traditional Arabic" pitchFamily="18" charset="-78"/>
              </a:rPr>
              <a:t>الثمار المكونة فقط من قشرة وبذور تسمى ثمار جافة, مثل الترمس , الفستق, الجوز وغيرها.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203848" y="620688"/>
            <a:ext cx="3204356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sz="48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اللُّب</a:t>
            </a:r>
          </a:p>
          <a:p>
            <a:endParaRPr lang="ar-JO" b="1" dirty="0"/>
          </a:p>
        </p:txBody>
      </p:sp>
      <p:pic>
        <p:nvPicPr>
          <p:cNvPr id="3074" name="Picture 2" descr="http://site.iugaza.edu.ps/rhashish/files/2011/06/bathenj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03581"/>
            <a:ext cx="3333750" cy="2691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7000.com/Images/1000452/A100046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67" y="3966613"/>
            <a:ext cx="3506108" cy="2627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906814" y="511055"/>
            <a:ext cx="333037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JO" sz="48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البُذور</a:t>
            </a:r>
          </a:p>
          <a:p>
            <a:endParaRPr lang="ar-JO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67544" y="1772816"/>
            <a:ext cx="820891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 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داخل الثَمَرَة يوجد بُذور. من البُذور تَتَطوّر نباتات جديدة.</a:t>
            </a:r>
          </a:p>
          <a:p>
            <a:pPr algn="ctr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بَعض الثِمَّار تحوي بِذرة واحدة فقط، مثل الأفوكادو.</a:t>
            </a:r>
          </a:p>
          <a:p>
            <a:pPr algn="ctr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بعض الثِمَّار تحوي عدة بُذور، مثل التُفاح. وبعض الثِمِّار تحوي بُذوراً كَثيرَة مِثِل: الفِلفِل.</a:t>
            </a:r>
            <a:endParaRPr lang="ar-SA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0" name="Picture 2" descr="http://indianapublicmedia.org/amomentofscience/files/2010/07/watermelon_see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2458"/>
            <a:ext cx="3628415" cy="2418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peedyremedies.com/wp-content/uploads/2012/09/peach-fru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92" y="4081140"/>
            <a:ext cx="3835152" cy="2410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15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clairev/clairev1108/clairev110800006/10354169-cartoon-girl-walking-to-scho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250" l="4472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9549" y="1484784"/>
            <a:ext cx="2902759" cy="47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وسيلة شرح على شكل سحابة 2"/>
          <p:cNvSpPr/>
          <p:nvPr/>
        </p:nvSpPr>
        <p:spPr>
          <a:xfrm>
            <a:off x="3995936" y="980728"/>
            <a:ext cx="4896544" cy="3132348"/>
          </a:xfrm>
          <a:prstGeom prst="cloudCallout">
            <a:avLst>
              <a:gd name="adj1" fmla="val -83807"/>
              <a:gd name="adj2" fmla="val 18175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إذاً يا أصدِقاء هَل تَعرِفون كَيفَ تَنْتَشِر بُذور هذِه الثِمَّار وَتُصبِح نباتاً جّديداً؟</a:t>
            </a:r>
            <a:endParaRPr lang="ar-AE" sz="3600" b="1" dirty="0">
              <a:solidFill>
                <a:schemeClr val="tx1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34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ضوح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ضو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294</TotalTime>
  <Words>357</Words>
  <Application>Microsoft Office PowerPoint</Application>
  <PresentationFormat>عرض على الشاشة (3:4)‏</PresentationFormat>
  <Paragraphs>59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وضوح</vt:lpstr>
      <vt:lpstr>مُراجَعَة لمَوضوع حِصتنا السَّابِقَة....</vt:lpstr>
      <vt:lpstr>عرض تقديمي في PowerPoint</vt:lpstr>
      <vt:lpstr>دعونا نَتَعَرف أصدّقَائي اليَوم عَلَى  «الثَمَرةَ وأجزَائُها»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طرق انتشار البذور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دعونا نَتَعَرف أصدّقَائي اليَوم عَلَى أجزَاء الثَمَرة</dc:title>
  <dc:creator>קעדען אדראק</dc:creator>
  <cp:lastModifiedBy>קעדען אדראק</cp:lastModifiedBy>
  <cp:revision>49</cp:revision>
  <dcterms:created xsi:type="dcterms:W3CDTF">2013-04-22T07:36:16Z</dcterms:created>
  <dcterms:modified xsi:type="dcterms:W3CDTF">2013-04-22T16:49:28Z</dcterms:modified>
</cp:coreProperties>
</file>