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5" r:id="rId8"/>
    <p:sldId id="256" r:id="rId9"/>
    <p:sldId id="270" r:id="rId10"/>
    <p:sldId id="271" r:id="rId11"/>
    <p:sldId id="257" r:id="rId12"/>
    <p:sldId id="258" r:id="rId13"/>
    <p:sldId id="259" r:id="rId14"/>
    <p:sldId id="260" r:id="rId15"/>
    <p:sldId id="261" r:id="rId16"/>
    <p:sldId id="269" r:id="rId17"/>
    <p:sldId id="273" r:id="rId18"/>
    <p:sldId id="272" r:id="rId1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6457F9-13F4-49E6-BA50-A53A21C895E3}" type="datetimeFigureOut">
              <a:rPr lang="ar-AE" smtClean="0"/>
              <a:t>05/06/1434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AB20C8-AA38-47F1-915A-D484961B6E5D}" type="slidenum">
              <a:rPr lang="ar-AE" smtClean="0"/>
              <a:t>‹#›</a:t>
            </a:fld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jFkZsdvRi3jEQM&amp;tbnid=kFfq-LzaN8TwsM:&amp;ved=&amp;url=http://al-fateh.net/hide/show.php?id=416&amp;cat=118&amp;ei=GdlrUb7tHdTU4QTUhoHYBQ&amp;psig=AFQjCNE0JJs7QKodE9saCKUILQDQQOgL3A&amp;ust=1366108826121467" TargetMode="Externa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://www.google.co.il/url?sa=i&amp;rct=j&amp;q=&amp;esrc=s&amp;frm=1&amp;source=images&amp;cd=&amp;cad=rja&amp;docid=QLO07D_36x0htM&amp;tbnid=YQx-yOXqIefayM:&amp;ved=&amp;url=http://www.featurepics.com/online/Cute-Cartoon-Girl-Hiking-Illustrations335349.aspx&amp;ei=UthrUeqzJvSa4gS7kICICw&amp;psig=AFQjCNEOqT1U-2sSUlmX0_x7NZvYVvJMsA&amp;ust=13661086269808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il/url?sa=i&amp;rct=j&amp;q=&amp;esrc=s&amp;frm=1&amp;source=images&amp;cd=&amp;cad=rja&amp;docid=x0eFy0Qyhh2BoM&amp;tbnid=1ZYACLuar7PAtM:&amp;ved=&amp;url=http://www.dreamstime.com/royalty-free-stock-photo-cartoon-man-image17872025&amp;ei=r9hrUYj_HqWl4ATSy4DQDA&amp;psig=AFQjCNEq_Gv3V-caha3fH-Zeclv7BiGOIQ&amp;ust=1366108719917505" TargetMode="External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hyperlink" Target="http://nagscienceworld.blogspot.com/2012/01/blog-post_7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microsoft.com/office/2007/relationships/hdphoto" Target="../media/hdphoto3.wdp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&amp;esrc=s&amp;frm=1&amp;source=images&amp;cd=&amp;cad=rja&amp;docid=95hSGuFDsBH10M&amp;tbnid=BVw8356JforYgM:&amp;ved=&amp;url=http://topwalls.net/rose-hands-nails-flowers/&amp;ei=JtZrUcXnIMbe4QS7ioHABA&amp;psig=AFQjCNEopk5D-4vOJ2FuytCZpSFhcC-djA&amp;ust=1366108070884561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frm=1&amp;source=images&amp;cd=&amp;cad=rja&amp;docid=4Ih2X0YrT8ueNM&amp;tbnid=Jps9Wos2XUrMvM:&amp;ved=&amp;url=http://www.desktopwallpaperhd.com/wallpapers/flower-purple-wallpaper-waterfall-flowers-nature-wallpapers-52911.html&amp;ei=ORhrUdrWOZDP4QTZk4CwAQ&amp;psig=AFQjCNGRaFJ8KHmWbDR4NfLYQUb_3LAXbA&amp;ust=1366059450187176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&amp;esrc=s&amp;frm=1&amp;source=images&amp;cd=&amp;cad=rja&amp;docid=ekfi7j6xMSOWOM&amp;tbnid=P8CiDzhHi9MvWM:&amp;ved=&amp;url=http://www.smscs.com/photo/purple_flower_desktop_wallpaper.html&amp;ei=ORhrUdrWOZDP4QTZk4CwAQ&amp;psig=AFQjCNGRaFJ8KHmWbDR4NfLYQUb_3LAXbA&amp;ust=1366059450187176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il/url?sa=i&amp;rct=j&amp;q=&amp;esrc=s&amp;frm=1&amp;source=images&amp;cd=&amp;cad=rja&amp;docid=bVgMcgLDluz0BM&amp;tbnid=T2BulCCASFNIJM:&amp;ved=&amp;url=http://www.schooljotter.com/showpage.php?id=135223&amp;ei=5OprUbDVH4WrtAb56oG4Bw&amp;psig=AFQjCNGJMPS84yIMarZrfwF_sw27VMluMg&amp;ust=136611338121597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agscienceworld.blogspot.com/2012/01/blog-post_78.html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il/url?sa=i&amp;rct=j&amp;q=&amp;esrc=s&amp;frm=1&amp;source=images&amp;cd=&amp;cad=rja&amp;docid=XJjCmtUBDkpESM&amp;tbnid=QRCWEh59IjXqSM:&amp;ved=&amp;url=http://www.clipartof.com/portfolio/bnpdesignstudio/illustration/happy-children-in-pencil-carts-1129327.html&amp;ei=N_JrUcaDAYeE4ATno4DYDw&amp;psig=AFQjCNHyP-pw67hcYFSjcee1ttMiQbr4og&amp;ust=136611525524395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://www.google.co.il/url?sa=i&amp;rct=j&amp;q=&amp;esrc=s&amp;frm=1&amp;source=images&amp;cd=&amp;cad=rja&amp;docid=QLO07D_36x0htM&amp;tbnid=YQx-yOXqIefayM:&amp;ved=&amp;url=http://www.featurepics.com/online/Cute-Cartoon-Girl-Hiking-Illustrations335349.aspx&amp;ei=UthrUeqzJvSa4gS7kICICw&amp;psig=AFQjCNEOqT1U-2sSUlmX0_x7NZvYVvJMsA&amp;ust=13661086269808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il/url?sa=i&amp;rct=j&amp;q=&amp;esrc=s&amp;frm=1&amp;source=images&amp;cd=&amp;cad=rja&amp;docid=x0eFy0Qyhh2BoM&amp;tbnid=1ZYACLuar7PAtM:&amp;ved=&amp;url=http://www.dreamstime.com/royalty-free-stock-photo-cartoon-man-image17872025&amp;ei=r9hrUYj_HqWl4ATSy4DQDA&amp;psig=AFQjCNEq_Gv3V-caha3fH-Zeclv7BiGOIQ&amp;ust=1366108719917505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il/url?sa=i&amp;rct=j&amp;q=&amp;esrc=s&amp;frm=1&amp;source=images&amp;cd=&amp;cad=rja&amp;docid=QLO07D_36x0htM&amp;tbnid=YQx-yOXqIefayM:&amp;ved=&amp;url=http://www.featurepics.com/online/Cute-Cartoon-Girl-Hiking-Illustrations335349.aspx&amp;ei=UthrUeqzJvSa4gS7kICICw&amp;psig=AFQjCNEOqT1U-2sSUlmX0_x7NZvYVvJMsA&amp;ust=1366108626980802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hyperlink" Target="http://www.google.co.il/url?sa=i&amp;rct=j&amp;q=&amp;esrc=s&amp;frm=1&amp;source=images&amp;cd=&amp;cad=rja&amp;docid=x0eFy0Qyhh2BoM&amp;tbnid=1ZYACLuar7PAtM:&amp;ved=&amp;url=http://www.dreamstime.com/royalty-free-stock-photo-cartoon-man-image17872025&amp;ei=r9hrUYj_HqWl4ATSy4DQDA&amp;psig=AFQjCNEq_Gv3V-caha3fH-Zeclv7BiGOIQ&amp;ust=1366108719917505" TargetMode="External"/><Relationship Id="rId2" Type="http://schemas.openxmlformats.org/officeDocument/2006/relationships/hyperlink" Target="http://www.google.co.il/url?sa=i&amp;rct=j&amp;q=&amp;esrc=s&amp;frm=1&amp;source=images&amp;cd=&amp;cad=rja&amp;docid=VcpP8POg-5UTDM&amp;tbnid=huF01d-Sa1RH8M:&amp;ved=&amp;url=http://r7000.com/B1004045.aspx&amp;ei=v9trUZfoGomStQa5xYHACw&amp;psig=AFQjCNGHGWHxqIFifNTYiHSm3m6Z1m8-PQ&amp;ust=1366109504013497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www.google.co.il/url?sa=i&amp;rct=j&amp;q=&amp;esrc=s&amp;frm=1&amp;source=images&amp;cd=&amp;cad=rja&amp;docid=QLO07D_36x0htM&amp;tbnid=YQx-yOXqIefayM:&amp;ved=&amp;url=http://www.featurepics.com/online/Cute-Cartoon-Girl-Hiking-Illustrations335349.aspx&amp;ei=UthrUeqzJvSa4gS7kICICw&amp;psig=AFQjCNEOqT1U-2sSUlmX0_x7NZvYVvJMsA&amp;ust=1366108626980802" TargetMode="Externa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hyperlink" Target="http://www.google.co.il/url?sa=i&amp;rct=j&amp;q=&amp;esrc=s&amp;frm=1&amp;source=images&amp;cd=&amp;cad=rja&amp;docid=QLO07D_36x0htM&amp;tbnid=YQx-yOXqIefayM:&amp;ved=&amp;url=http://www.featurepics.com/online/Cute-Cartoon-Girl-Hiking-Illustrations335349.aspx&amp;ei=UthrUeqzJvSa4gS7kICICw&amp;psig=AFQjCNEOqT1U-2sSUlmX0_x7NZvYVvJMsA&amp;ust=13661086269808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il/url?sa=i&amp;rct=j&amp;q=&amp;esrc=s&amp;frm=1&amp;source=images&amp;cd=&amp;cad=rja&amp;docid=x0eFy0Qyhh2BoM&amp;tbnid=1ZYACLuar7PAtM:&amp;ved=&amp;url=http://www.dreamstime.com/royalty-free-stock-photo-cartoon-man-image17872025&amp;ei=r9hrUYj_HqWl4ATSy4DQDA&amp;psig=AFQjCNEq_Gv3V-caha3fH-Zeclv7BiGOIQ&amp;ust=1366108719917505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hyperlink" Target="http://www.google.co.il/url?sa=i&amp;rct=j&amp;q=&amp;esrc=s&amp;frm=1&amp;source=images&amp;cd=&amp;cad=rja&amp;docid=VcpP8POg-5UTDM&amp;tbnid=huF01d-Sa1RH8M:&amp;ved=&amp;url=http://r7000.com/B1004045.aspx&amp;ei=v9trUZfoGomStQa5xYHACw&amp;psig=AFQjCNGHGWHxqIFifNTYiHSm3m6Z1m8-PQ&amp;ust=1366109504013497" TargetMode="External"/><Relationship Id="rId2" Type="http://schemas.openxmlformats.org/officeDocument/2006/relationships/hyperlink" Target="http://www.google.co.il/url?sa=i&amp;rct=j&amp;q=&amp;esrc=s&amp;frm=1&amp;source=images&amp;cd=&amp;cad=rja&amp;docid=4Atz0c08sfruHM&amp;tbnid=GC9oolCm2CL5CM:&amp;ved=&amp;url=http://www.paldf.net/forum/showthread.php?t=545880&amp;ei=GdlrUb7tHdTU4QTUhoHYBQ&amp;psig=AFQjCNE0JJs7QKodE9saCKUILQDQQOgL3A&amp;ust=1366108826121467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www.google.co.il/url?sa=i&amp;rct=j&amp;q=&amp;esrc=s&amp;frm=1&amp;source=images&amp;cd=&amp;cad=rja&amp;docid=QLO07D_36x0htM&amp;tbnid=YQx-yOXqIefayM:&amp;ved=&amp;url=http://www.featurepics.com/online/Cute-Cartoon-Girl-Hiking-Illustrations335349.aspx&amp;ei=UthrUeqzJvSa4gS7kICICw&amp;psig=AFQjCNEOqT1U-2sSUlmX0_x7NZvYVvJMsA&amp;ust=13661086269808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&amp;esrc=s&amp;frm=1&amp;source=images&amp;cd=&amp;cad=rja&amp;docid=gPsGxqZ_UC5xbM&amp;tbnid=gjlzqSVwaF69vM:&amp;ved=&amp;url=http://www.hdwallpapers.in/ultra_red_flower-wallpapers.html&amp;ei=ORhrUdrWOZDP4QTZk4CwAQ&amp;psig=AFQjCNGRaFJ8KHmWbDR4NfLYQUb_3LAXbA&amp;ust=136605945018717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l/url?sa=i&amp;rct=j&amp;q=&amp;esrc=s&amp;frm=1&amp;source=images&amp;cd=&amp;cad=rja&amp;docid=LRTRrObiuGmjMM&amp;tbnid=YntKtJG0c0_LNM:&amp;ved=&amp;url=http://prasathgarden.blogspot.com/2012/03/flowers-convey-human-feelings.html&amp;ei=JtZrUcXnIMbe4QS7ioHABA&amp;psig=AFQjCNEopk5D-4vOJ2FuytCZpSFhcC-djA&amp;ust=136610807088456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71600" y="908720"/>
            <a:ext cx="74168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err="1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أعِزَّائي</a:t>
            </a:r>
            <a:r>
              <a:rPr lang="ar-SA" sz="4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 الطُلاب دَعُونا نَتَعرَف مَعاً عَلَى مَوضُوع حِصَتِنَا لِليَوم مِن خِلالِ هذِهِ القِصَة القَصيرة_</a:t>
            </a:r>
            <a:endParaRPr lang="ar-AE" sz="44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025490" y="2731984"/>
            <a:ext cx="525658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atin typeface="Traditional Arabic" pitchFamily="2" charset="-78"/>
                <a:cs typeface="Traditional Arabic" pitchFamily="2" charset="-78"/>
              </a:rPr>
              <a:t>يِاسَمِين وَبَيَارَة البُرتُقال</a:t>
            </a:r>
            <a:endParaRPr lang="ar-AE" sz="44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5122" name="Picture 2" descr="http://www.featurepics.com/FI/Thumb300/20070531/Cute-Cartoon-Girl-Hiking-335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1" b="94878" l="9609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" y="2692101"/>
            <a:ext cx="24479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reamstime.com/cartoon-man-thumb178720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8874" l="46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25145"/>
            <a:ext cx="3370708" cy="44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l-fateh.net/hide/image/118/bayara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13412" r="45455"/>
          <a:stretch/>
        </p:blipFill>
        <p:spPr bwMode="auto">
          <a:xfrm>
            <a:off x="3347864" y="3565305"/>
            <a:ext cx="2627813" cy="317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779912" y="427153"/>
            <a:ext cx="51125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atin typeface="Traditional Arabic" pitchFamily="2" charset="-78"/>
                <a:cs typeface="Traditional Arabic" pitchFamily="2" charset="-78"/>
              </a:rPr>
              <a:t>وتَتَشابَه بـِ: أجزَاءُها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411760" y="1124744"/>
            <a:ext cx="46085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أجزَاء الزَهرَةَ</a:t>
            </a:r>
            <a:endParaRPr lang="ar-AE" sz="44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3314" name="Picture 2" descr="http://2.bp.blogspot.com/-hWcjd5T7wNk/TyVRUdn1YyI/AAAAAAAAATM/hkkC8v-yKR4/s1600/jj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" b="100000" l="15316" r="77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4" r="22653"/>
          <a:stretch/>
        </p:blipFill>
        <p:spPr bwMode="auto">
          <a:xfrm>
            <a:off x="2122552" y="1894185"/>
            <a:ext cx="4825712" cy="4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/>
          <p:cNvCxnSpPr/>
          <p:nvPr/>
        </p:nvCxnSpPr>
        <p:spPr>
          <a:xfrm flipH="1">
            <a:off x="1944296" y="3789040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5598408" y="5445224"/>
            <a:ext cx="1421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1872288" y="2780928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691680" y="4941168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012160" y="2924944"/>
            <a:ext cx="165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1872288" y="2204864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179512" y="1894185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9512" y="2614265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020272" y="5181872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199704" y="2661592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40263" y="4677816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79512" y="3525688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ربع نص 13">
            <a:hlinkClick r:id="rId5" action="ppaction://hlinksldjump"/>
          </p:cNvPr>
          <p:cNvSpPr txBox="1"/>
          <p:nvPr/>
        </p:nvSpPr>
        <p:spPr>
          <a:xfrm>
            <a:off x="179512" y="1894185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أورَاق التُوَيجْ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79512" y="2617748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المَيْسِم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2" name="مربع نص 21">
            <a:hlinkClick r:id="rId6" action="ppaction://hlinksldjump"/>
          </p:cNvPr>
          <p:cNvSpPr txBox="1"/>
          <p:nvPr/>
        </p:nvSpPr>
        <p:spPr>
          <a:xfrm>
            <a:off x="7219328" y="2665075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الأسدِيَة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3" name="مربع نص 22">
            <a:hlinkClick r:id="rId7" action="ppaction://hlinksldjump"/>
          </p:cNvPr>
          <p:cNvSpPr txBox="1"/>
          <p:nvPr/>
        </p:nvSpPr>
        <p:spPr>
          <a:xfrm>
            <a:off x="7039896" y="5204519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أورَاق الكَأس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79510" y="4681299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المَبيض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79511" y="3529171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القَلَم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6" name="مستطيل مستدير الزوايا 25">
            <a:hlinkClick r:id="rId8" action="ppaction://hlinksldjump"/>
          </p:cNvPr>
          <p:cNvSpPr/>
          <p:nvPr/>
        </p:nvSpPr>
        <p:spPr>
          <a:xfrm>
            <a:off x="469027" y="5687724"/>
            <a:ext cx="1653525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بَراعِم الأزهَار</a:t>
            </a:r>
            <a:endParaRPr lang="ar-AE" sz="24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8" name="قوس كبير أيمن 27"/>
          <p:cNvSpPr/>
          <p:nvPr/>
        </p:nvSpPr>
        <p:spPr>
          <a:xfrm>
            <a:off x="2122552" y="2780928"/>
            <a:ext cx="577240" cy="2160239"/>
          </a:xfrm>
          <a:prstGeom prst="rightBrace">
            <a:avLst/>
          </a:prstGeom>
          <a:solidFill>
            <a:schemeClr val="tx1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شكل بيضاوي 28">
            <a:hlinkClick r:id="rId9" action="ppaction://hlinksldjump"/>
          </p:cNvPr>
          <p:cNvSpPr/>
          <p:nvPr/>
        </p:nvSpPr>
        <p:spPr>
          <a:xfrm>
            <a:off x="2699792" y="3429000"/>
            <a:ext cx="1584176" cy="62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المِدَقَّة</a:t>
            </a:r>
            <a:endParaRPr lang="ar-AE" sz="32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61151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81628" y="1268759"/>
            <a:ext cx="5472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بَرَاعِمُ الأزهَار</a:t>
            </a:r>
            <a:endParaRPr lang="ar-AE" sz="4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56316" y="2852936"/>
            <a:ext cx="79208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latin typeface="Traditional Arabic" pitchFamily="2" charset="-78"/>
                <a:cs typeface="Traditional Arabic" pitchFamily="2" charset="-78"/>
              </a:rPr>
              <a:t>بَراعِم الأزهَار هِيَ الأعضَاء التَي تَتَطوّر مِنهَا الأزهَار. في نَبَاتَات كَثيِرة تَكوُن بَرَاعِم الأزهَار في طَرَفِ السَّاقِ أو قَريبَة مِن طَرَفِ السَّاقِ. في نَبَاتات أخرى تَكوُن البَراعِم عَلَى امتِداد السَّاقِ.</a:t>
            </a:r>
            <a:endParaRPr lang="ar-AE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زر إجراء: الصفحة الرئيسية 3">
            <a:hlinkClick r:id="rId2" action="ppaction://hlinksldjump" highlightClick="1"/>
          </p:cNvPr>
          <p:cNvSpPr/>
          <p:nvPr/>
        </p:nvSpPr>
        <p:spPr>
          <a:xfrm>
            <a:off x="8100392" y="587727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073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/>
        </p:nvSpPr>
        <p:spPr>
          <a:xfrm>
            <a:off x="806896" y="3582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</a:br>
            <a:r>
              <a:rPr lang="ar-SA" sz="2800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dirty="0" smtClean="0">
                <a:latin typeface="Traditional Arabic" pitchFamily="2" charset="-78"/>
                <a:cs typeface="Traditional Arabic" pitchFamily="2" charset="-78"/>
              </a:rPr>
              <a:t>* أ</a:t>
            </a: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ورَاق الكَأس هِيَ الأورَاق التي تُغَلِف البُرعُم وقَاعِدَة الزَهْرَة.</a:t>
            </a:r>
          </a:p>
          <a:p>
            <a:pPr algn="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* وَهِيَ تَحْمِي الزَهرَة مِنَ الإصَابَاتِ.</a:t>
            </a:r>
          </a:p>
          <a:p>
            <a:pPr algn="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* لَونهَا غَالِبَاً أخضَر.</a:t>
            </a:r>
          </a:p>
          <a:p>
            <a:pPr algn="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* هُنَالِكَ نَبَاتَات لا يوجَد لِزَهرَتهِا أورَاق كَأس.</a:t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dirty="0" smtClean="0">
                <a:latin typeface="Traditional Arabic" pitchFamily="2" charset="-78"/>
                <a:cs typeface="Traditional Arabic" pitchFamily="2" charset="-78"/>
              </a:rPr>
            </a:br>
            <a:endParaRPr lang="he-IL" sz="2800" dirty="0">
              <a:latin typeface="Traditional Arabic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07804" y="1155545"/>
            <a:ext cx="35283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أَورَاق الكَأس</a:t>
            </a:r>
            <a:endParaRPr lang="ar-AE" sz="5400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4100" name="Picture 4" descr="http://topwalls.net/wp-content/uploads/2012/02/rose-hands-nails-flow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7" b="19661"/>
          <a:stretch/>
        </p:blipFill>
        <p:spPr bwMode="auto">
          <a:xfrm>
            <a:off x="323527" y="3356992"/>
            <a:ext cx="2801327" cy="3137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1270852" y="3301748"/>
            <a:ext cx="204804" cy="133097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806896" y="2675133"/>
            <a:ext cx="1545326" cy="6266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أورَاق الكَأس</a:t>
            </a:r>
            <a:endParaRPr lang="ar-AE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زر إجراء: الصفحة الرئيسية 10">
            <a:hlinkClick r:id="rId4" action="ppaction://hlinksldjump" highlightClick="1"/>
          </p:cNvPr>
          <p:cNvSpPr/>
          <p:nvPr/>
        </p:nvSpPr>
        <p:spPr>
          <a:xfrm>
            <a:off x="8100392" y="587727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762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1960349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لأِزهَارِ نَبَاتَات كَثيرَه أورَاق تُوَيجْ بِألوَانٍ وَأشكَالٍ مُخْتَلِفَةٍ وَمُثيرَهٍ.</a:t>
            </a:r>
          </a:p>
          <a:p>
            <a:pPr algn="ctr"/>
            <a:endParaRPr lang="ar-SA" sz="2800" b="1" dirty="0" smtClean="0"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في أزهَارٍ كَثِيرَهٍ تُبرَزُ فِيهَا كَثِيراً أشكَال وألوَان التُوَيجْ.</a:t>
            </a:r>
          </a:p>
          <a:p>
            <a:pPr algn="ctr"/>
            <a:endParaRPr lang="ar-SA" sz="2800" b="1" dirty="0" smtClean="0"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تَنْجَذِبُ الحيوانَات(النَحل, الفَرَاش, العَصافِير) إلى أورَاق التُوَيجْ المُلَوَّنّةّ.</a:t>
            </a:r>
            <a:endParaRPr lang="en-US" sz="2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76866" y="853260"/>
            <a:ext cx="5472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أورَاق التُوَيجْ</a:t>
            </a:r>
            <a:endParaRPr lang="ar-AE" sz="4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3074" name="Picture 2" descr="http://www.desktopwallpaperhd.com/wallpapers/8/37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5" y="4207118"/>
            <a:ext cx="3891185" cy="2431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2987824" y="4869160"/>
            <a:ext cx="2531708" cy="16610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5364088" y="4509120"/>
            <a:ext cx="2085386" cy="7906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itchFamily="2" charset="-78"/>
                <a:cs typeface="Traditional Arabic" pitchFamily="2" charset="-78"/>
              </a:rPr>
              <a:t>أورَاق التُوَيجْ</a:t>
            </a:r>
            <a:endParaRPr lang="ar-AE" sz="36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زر إجراء: الصفحة الرئيسية 9">
            <a:hlinkClick r:id="rId4" action="ppaction://hlinksldjump" highlightClick="1"/>
          </p:cNvPr>
          <p:cNvSpPr/>
          <p:nvPr/>
        </p:nvSpPr>
        <p:spPr>
          <a:xfrm>
            <a:off x="8100392" y="587727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4388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31609" y="20608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الأسدِيَة هِيَ جُزء الزَهرَةَ الذَي يُوجَد فِيهِ غُبَار الطَلع (اللُقاح).</a:t>
            </a: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الأسدِيَة هِيَ الجُزء الذَكَرِي في النَبتَةَ ولَهُ دَور فِي إنتَاج البُذُور.</a:t>
            </a:r>
            <a:endParaRPr lang="he-IL" sz="2800" b="1" dirty="0">
              <a:latin typeface="Traditional Arabic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81628" y="1012954"/>
            <a:ext cx="5472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الأسدِيَةَ</a:t>
            </a:r>
            <a:endParaRPr lang="ar-AE" sz="4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2050" name="Picture 2" descr="http://desktop.freewallpaper4.me/view/original/6920/purple-flowe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4"/>
          <a:stretch/>
        </p:blipFill>
        <p:spPr bwMode="auto">
          <a:xfrm>
            <a:off x="631609" y="3933056"/>
            <a:ext cx="3681462" cy="2492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2472340" y="4509120"/>
            <a:ext cx="2747732" cy="6701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220072" y="3933056"/>
            <a:ext cx="2234164" cy="911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Traditional Arabic" pitchFamily="2" charset="-78"/>
                <a:cs typeface="Traditional Arabic" pitchFamily="2" charset="-78"/>
              </a:rPr>
              <a:t>الأسدِيَةَ</a:t>
            </a:r>
            <a:endParaRPr lang="ar-AE" sz="48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زر إجراء: الصفحة الرئيسية 8">
            <a:hlinkClick r:id="rId4" action="ppaction://hlinksldjump" highlightClick="1"/>
          </p:cNvPr>
          <p:cNvSpPr/>
          <p:nvPr/>
        </p:nvSpPr>
        <p:spPr>
          <a:xfrm>
            <a:off x="8100392" y="587727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2244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/>
        </p:nvSpPr>
        <p:spPr>
          <a:xfrm>
            <a:off x="683568" y="4005064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sz="2800" b="1" dirty="0" smtClean="0">
              <a:latin typeface="Traditional Arabic" pitchFamily="2" charset="-78"/>
              <a:cs typeface="Traditional Arabic" pitchFamily="2" charset="-78"/>
            </a:endParaRPr>
          </a:p>
          <a:p>
            <a:pPr algn="r"/>
            <a:endParaRPr lang="ar-SA" sz="2800" b="1" dirty="0" smtClean="0">
              <a:latin typeface="Traditional Arabic" pitchFamily="2" charset="-78"/>
              <a:cs typeface="Traditional Arabic" pitchFamily="2" charset="-78"/>
            </a:endParaRPr>
          </a:p>
          <a:p>
            <a:pPr algn="r"/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cs typeface="Traditional Arabic" pitchFamily="2" charset="-78"/>
              </a:rPr>
              <a:t>المَيْسِم-</a:t>
            </a: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 وَهُوَ القِسم العُلوِي لِلمِدَقَّةَ.</a:t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cs typeface="Traditional Arabic" pitchFamily="2" charset="-78"/>
              </a:rPr>
              <a:t>القَلَم-</a:t>
            </a: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 وَهُوَ القِسم المَوجُود بَينَ المَيْسِم وَالمَبيض.</a:t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solidFill>
                  <a:srgbClr val="00B050"/>
                </a:solidFill>
                <a:latin typeface="Traditional Arabic" pitchFamily="2" charset="-78"/>
                <a:cs typeface="Traditional Arabic" pitchFamily="2" charset="-78"/>
              </a:rPr>
              <a:t>المَبيض-</a:t>
            </a: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> وَهُوَ القِسم السُفلِي لِلمِدَقَّة وتُوجَد فِيهِ البُوَيضَات </a:t>
            </a:r>
            <a:r>
              <a:rPr lang="ar-SA" sz="1800" b="1" dirty="0" smtClean="0">
                <a:latin typeface="Traditional Arabic" pitchFamily="2" charset="-78"/>
                <a:cs typeface="Traditional Arabic" pitchFamily="2" charset="-78"/>
              </a:rPr>
              <a:t>(لِلبُوَيضَات وَظيفَة في إنتَاج البُذُور).</a:t>
            </a:r>
            <a:br>
              <a:rPr lang="ar-SA" sz="1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SA" sz="2800" b="1" dirty="0" smtClean="0">
                <a:latin typeface="Traditional Arabic" pitchFamily="2" charset="-78"/>
                <a:cs typeface="Traditional Arabic" pitchFamily="2" charset="-78"/>
              </a:rPr>
            </a:br>
            <a:r>
              <a:rPr lang="he-IL" sz="2800" dirty="0" smtClean="0">
                <a:latin typeface="Traditional Arabic" pitchFamily="2" charset="-78"/>
              </a:rPr>
              <a:t/>
            </a:r>
            <a:br>
              <a:rPr lang="he-IL" sz="2800" dirty="0" smtClean="0">
                <a:latin typeface="Traditional Arabic" pitchFamily="2" charset="-78"/>
              </a:rPr>
            </a:br>
            <a:endParaRPr lang="he-IL" sz="2800" dirty="0">
              <a:latin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961376" y="905665"/>
            <a:ext cx="5472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المِدَقَّة (المَتَاع)</a:t>
            </a:r>
            <a:endParaRPr lang="ar-AE" sz="4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87824" y="2688704"/>
            <a:ext cx="6039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تَتَكَوَّن مِدَقَّة مُعظَم أنوَاع الأزهَار مِن ثَلاثَةِ أجزَاء: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589845" y="1988839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accent3"/>
                </a:solidFill>
                <a:latin typeface="Traditional Arabic" pitchFamily="2" charset="-78"/>
                <a:cs typeface="Traditional Arabic" pitchFamily="2" charset="-78"/>
              </a:rPr>
              <a:t>هِيَ الجُزء الأنثَوِي في النَبتَة.</a:t>
            </a:r>
            <a:endParaRPr lang="ar-AE" sz="2400" dirty="0">
              <a:solidFill>
                <a:schemeClr val="accent3"/>
              </a:solidFill>
            </a:endParaRPr>
          </a:p>
        </p:txBody>
      </p:sp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323528" y="602128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3259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716016" y="764704"/>
            <a:ext cx="39604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الفعالية</a:t>
            </a:r>
            <a:endParaRPr lang="ar-AE" sz="44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718811"/>
            <a:ext cx="82089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err="1" smtClean="0">
                <a:latin typeface="Traditional Arabic" pitchFamily="2" charset="-78"/>
                <a:cs typeface="Traditional Arabic" pitchFamily="2" charset="-78"/>
              </a:rPr>
              <a:t>أعِّزائي</a:t>
            </a:r>
            <a:r>
              <a:rPr lang="ar-AE" sz="3600" b="1" dirty="0" smtClean="0">
                <a:latin typeface="Traditional Arabic" pitchFamily="2" charset="-78"/>
                <a:cs typeface="Traditional Arabic" pitchFamily="2" charset="-78"/>
              </a:rPr>
              <a:t> الطُلاب قومُوا بِرَسم الزَهرةَ ولائموا أجزائها التَي كُتِبَت في البِطاقَات التَي مَعَكُم </a:t>
            </a:r>
            <a:endParaRPr lang="ar-AE" sz="36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4338" name="Picture 2" descr="http://www.schooljotter.com/imagefolders/langlandcom/Helpful_Images/cartoon-children-play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416823" cy="369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4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79124" y="427151"/>
            <a:ext cx="51125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atin typeface="Traditional Arabic" pitchFamily="2" charset="-78"/>
                <a:cs typeface="Traditional Arabic" pitchFamily="2" charset="-78"/>
              </a:rPr>
              <a:t>الإجمَال: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154716" y="1124744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هَيَّا لِنُكمِل معَاً أجزَاء الزهَرةَ:</a:t>
            </a:r>
            <a:endParaRPr lang="ar-AE" sz="32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3314" name="Picture 2" descr="http://2.bp.blogspot.com/-hWcjd5T7wNk/TyVRUdn1YyI/AAAAAAAAATM/hkkC8v-yKR4/s1600/jj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" b="100000" l="15316" r="77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4" r="22653"/>
          <a:stretch/>
        </p:blipFill>
        <p:spPr bwMode="auto">
          <a:xfrm>
            <a:off x="2122552" y="1894185"/>
            <a:ext cx="4825712" cy="49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/>
          <p:cNvCxnSpPr/>
          <p:nvPr/>
        </p:nvCxnSpPr>
        <p:spPr>
          <a:xfrm flipH="1">
            <a:off x="1944296" y="3789040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5598408" y="5445224"/>
            <a:ext cx="1421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1872288" y="2780928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1691680" y="4941168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012160" y="2924944"/>
            <a:ext cx="165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1872288" y="2204864"/>
            <a:ext cx="2699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179512" y="1894185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9512" y="2614265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020272" y="5181872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199704" y="2661592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40263" y="4677816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79512" y="3525688"/>
            <a:ext cx="1692776" cy="52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ربع نص 13"/>
          <p:cNvSpPr txBox="1"/>
          <p:nvPr/>
        </p:nvSpPr>
        <p:spPr>
          <a:xfrm>
            <a:off x="179512" y="1894185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أورَاق التُوَيجْ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79512" y="2617748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المَيْسِم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219328" y="2665075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الأسدِيَة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039896" y="5204519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أورَاق الكَأس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79510" y="4681299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المَبيض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79511" y="3529171"/>
            <a:ext cx="165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القَلَم</a:t>
            </a:r>
            <a:endParaRPr lang="ar-AE" sz="28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9027" y="5687724"/>
            <a:ext cx="1653525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solidFill>
                  <a:srgbClr val="002060"/>
                </a:solidFill>
                <a:latin typeface="Traditional Arabic" pitchFamily="2" charset="-78"/>
                <a:cs typeface="Traditional Arabic" pitchFamily="2" charset="-78"/>
              </a:rPr>
              <a:t>بَراعِم الأزهَار</a:t>
            </a:r>
            <a:endParaRPr lang="ar-AE" sz="2400" b="1" dirty="0">
              <a:solidFill>
                <a:srgbClr val="00206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979124" y="1709519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itchFamily="34" charset="-79"/>
                <a:cs typeface="David" pitchFamily="34" charset="-79"/>
              </a:rPr>
              <a:t>1</a:t>
            </a:r>
            <a:endParaRPr lang="ar-AE" sz="2400" b="1" dirty="0">
              <a:latin typeface="David" pitchFamily="34" charset="-79"/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6659056" y="2533255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5</a:t>
            </a:r>
            <a:endParaRPr lang="ar-AE" sz="2400" b="1" dirty="0">
              <a:latin typeface="David" pitchFamily="34" charset="-79"/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1979124" y="4450271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itchFamily="34" charset="-79"/>
                <a:cs typeface="David" pitchFamily="34" charset="-79"/>
              </a:rPr>
              <a:t>4</a:t>
            </a:r>
            <a:endParaRPr lang="ar-AE" sz="2400" b="1" dirty="0">
              <a:latin typeface="David" pitchFamily="34" charset="-79"/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1979124" y="2295741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2</a:t>
            </a:r>
            <a:endParaRPr lang="ar-AE" sz="2400" b="1" dirty="0">
              <a:latin typeface="David" pitchFamily="34" charset="-79"/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1979124" y="3278015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3</a:t>
            </a:r>
            <a:endParaRPr lang="ar-AE" sz="2400" b="1" dirty="0">
              <a:latin typeface="David" pitchFamily="34" charset="-79"/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6659056" y="4984289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6</a:t>
            </a:r>
            <a:endParaRPr lang="ar-AE" sz="2400" b="1" dirty="0">
              <a:latin typeface="David" pitchFamily="34" charset="-79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2131524" y="5678835"/>
            <a:ext cx="432636" cy="4953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7</a:t>
            </a:r>
            <a:endParaRPr lang="ar-AE" sz="2400" b="1" dirty="0">
              <a:latin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3041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63688" y="692696"/>
            <a:ext cx="58326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الفَرض المَنزِلي:</a:t>
            </a:r>
            <a:endParaRPr lang="ar-AE" sz="4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99592" y="1887457"/>
            <a:ext cx="7340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err="1" smtClean="0">
                <a:latin typeface="Traditional Arabic" pitchFamily="2" charset="-78"/>
                <a:cs typeface="Traditional Arabic" pitchFamily="2" charset="-78"/>
              </a:rPr>
              <a:t>أعِّزائي</a:t>
            </a:r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 الطُلاب قُوموا بِحَل وَرَقَة العَمَل وَأحضِروها مَعَكم لِلحِصَةِ القَادِمَة </a:t>
            </a:r>
            <a:endParaRPr lang="ar-AE" sz="40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5362" name="Picture 2" descr="https://encrypted-tbn2.gstatic.com/images?q=tbn:ANd9GcQ80oVRSiRNl_r36LfVjiua8kPV8W8NjiUS0YYYV3P4uDVIkmQs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68" y="3210896"/>
            <a:ext cx="2338946" cy="33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8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eaturepics.com/FI/Thumb300/20070531/Cute-Cartoon-Girl-Hiking-335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1" b="94878" l="9609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" y="2692101"/>
            <a:ext cx="24479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reamstime.com/cartoon-man-thumb178720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8874" l="46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64" y="2121628"/>
            <a:ext cx="3370708" cy="44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1691680" y="729572"/>
            <a:ext cx="3542060" cy="2171468"/>
          </a:xfrm>
          <a:prstGeom prst="cloudCallout">
            <a:avLst>
              <a:gd name="adj1" fmla="val -52569"/>
              <a:gd name="adj2" fmla="val 100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مَرحَبَاً يا </a:t>
            </a:r>
            <a:r>
              <a:rPr lang="ar-SA" sz="2400" b="1" dirty="0" err="1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أعِزَائي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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أنَا إسمِي يَاسَمين، وَأنَا فِي الصَف الثَالِث </a:t>
            </a:r>
            <a:r>
              <a:rPr lang="ar-SA" sz="2400" b="1" dirty="0" err="1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الإبتِدائي</a:t>
            </a:r>
            <a:endParaRPr lang="ar-AE" sz="24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3462710" y="2901040"/>
            <a:ext cx="3269530" cy="2160240"/>
          </a:xfrm>
          <a:prstGeom prst="cloudCallout">
            <a:avLst>
              <a:gd name="adj1" fmla="val 73104"/>
              <a:gd name="adj2" fmla="val -4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وأنَا أُدعَى العَم بُرهَان، وَأملِكُ بَيَارة بُرتُقال رَائِعةَ</a:t>
            </a:r>
            <a:endParaRPr lang="ar-AE" sz="2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51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eaturepics.com/FI/Thumb300/20070531/Cute-Cartoon-Girl-Hiking-335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1" b="94878" l="9609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" y="620689"/>
            <a:ext cx="374634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4067944" y="836712"/>
            <a:ext cx="4752528" cy="3744415"/>
          </a:xfrm>
          <a:prstGeom prst="cloudCallout">
            <a:avLst>
              <a:gd name="adj1" fmla="val -84771"/>
              <a:gd name="adj2" fmla="val 57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مَرحَى </a:t>
            </a:r>
            <a:r>
              <a:rPr lang="ar-SA" sz="3200" b="1" dirty="0" err="1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مَرحَى</a:t>
            </a:r>
            <a:r>
              <a:rPr lang="ar-SA" sz="32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 اليَوم عُطلةَ </a:t>
            </a:r>
            <a:r>
              <a:rPr lang="ar-SA" sz="32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هَيَّا بِنَا يا أصدِقاء نَذهَب إلى بَيَارَةِ العَم بُرهَان فَهَي قَريبَة مِن مَنزِلِنا </a:t>
            </a:r>
            <a:r>
              <a:rPr lang="ar-SA" sz="32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</a:t>
            </a:r>
            <a:endParaRPr lang="ar-AE" sz="32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96420" y="1929899"/>
            <a:ext cx="835292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وَصَلَت يَاسَمِين إلَى بَيَارَةِ العَم بُرهَان وأنظُروا ماذا رَأت.....</a:t>
            </a:r>
            <a:endParaRPr lang="ar-AE" sz="5400" b="1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63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7000.com/Images/1004045/A10040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9735"/>
            <a:ext cx="3215065" cy="240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eaturepics.com/FI/Thumb300/20070531/Cute-Cartoon-Girl-Hiking-33534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1" b="94878" l="9609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22568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reamstime.com/cartoon-man-thumb1787202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55" b="98874" l="46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3"/>
            <a:ext cx="33707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وسيلة شرح على شكل سحابة 1"/>
          <p:cNvSpPr/>
          <p:nvPr/>
        </p:nvSpPr>
        <p:spPr>
          <a:xfrm>
            <a:off x="2915816" y="332656"/>
            <a:ext cx="3960440" cy="2089710"/>
          </a:xfrm>
          <a:prstGeom prst="cloudCallout">
            <a:avLst>
              <a:gd name="adj1" fmla="val -90609"/>
              <a:gd name="adj2" fmla="val -1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أنظُروا يا أصدقاء ماذا يوجد عَلَى الشَجَرَة !!!!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أينَ البُرتُقال يا عَم بُرهان؟؟؟</a:t>
            </a:r>
            <a:endParaRPr lang="ar-AE" sz="24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3635895" y="2422366"/>
            <a:ext cx="3246327" cy="1978003"/>
          </a:xfrm>
          <a:prstGeom prst="cloudCallout">
            <a:avLst>
              <a:gd name="adj1" fmla="val 73523"/>
              <a:gd name="adj2" fmla="val 16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أهلاً يَا ابنَتي...</a:t>
            </a:r>
          </a:p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لَقد قُطِفت </a:t>
            </a:r>
            <a:r>
              <a:rPr lang="ar-SA" sz="2400" b="1" dirty="0" err="1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البُرتُقالات</a:t>
            </a:r>
            <a:r>
              <a:rPr lang="ar-SA" sz="2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 وأرسِلَت إلى بَيتِ الرُزَم</a:t>
            </a:r>
            <a:endParaRPr lang="ar-AE" sz="24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eaturepics.com/FI/Thumb300/20070531/Cute-Cartoon-Girl-Hiking-335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1" b="94878" l="9609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1" y="332656"/>
            <a:ext cx="22568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reamstime.com/cartoon-man-thumb178720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8874" l="46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3"/>
            <a:ext cx="33707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3277137" y="332656"/>
            <a:ext cx="3960440" cy="2089710"/>
          </a:xfrm>
          <a:prstGeom prst="cloudCallout">
            <a:avLst>
              <a:gd name="adj1" fmla="val -90609"/>
              <a:gd name="adj2" fmla="val -1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يا خَسَارَة لا يُوجَد بُرتُقال عَلى الشَجَرَة 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</a:t>
            </a:r>
            <a:endParaRPr lang="ar-AE" sz="24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267744" y="3140968"/>
            <a:ext cx="3803787" cy="2880320"/>
          </a:xfrm>
          <a:prstGeom prst="cloudCallout">
            <a:avLst>
              <a:gd name="adj1" fmla="val 98878"/>
              <a:gd name="adj2" fmla="val -3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لا تَقلَقي يا يَاسمَين، فَمِن هذِه الأزهَار التَي تَرَينَها سَوفَ تَتَطَوَّر حَبّات بُرتُقال مِن جّديد </a:t>
            </a:r>
            <a:r>
              <a:rPr lang="ar-SA" sz="24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</a:t>
            </a:r>
            <a:endParaRPr lang="ar-SA" sz="2400" b="1" dirty="0" smtClean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55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883.photobucket.com/albums/ac39/hosalem/DSCF000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3"/>
          <a:stretch/>
        </p:blipFill>
        <p:spPr bwMode="auto">
          <a:xfrm>
            <a:off x="5508104" y="3705414"/>
            <a:ext cx="3240360" cy="280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eaturepics.com/FI/Thumb300/20070531/Cute-Cartoon-Girl-Hiking-33534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1" b="94878" l="9609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1579"/>
            <a:ext cx="2627784" cy="41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7000.com/Images/1004045/A100404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69993"/>
            <a:ext cx="3240360" cy="240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للأسفل 4"/>
          <p:cNvSpPr/>
          <p:nvPr/>
        </p:nvSpPr>
        <p:spPr>
          <a:xfrm>
            <a:off x="6840252" y="2639115"/>
            <a:ext cx="576064" cy="106850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313892" y="549405"/>
            <a:ext cx="3960440" cy="2089710"/>
          </a:xfrm>
          <a:prstGeom prst="cloudCallout">
            <a:avLst>
              <a:gd name="adj1" fmla="val -41945"/>
              <a:gd name="adj2" fmla="val 1089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إذاً يا أصدِقاء: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مِنَ الأزهارِ تَتَطوّر الثِمار </a:t>
            </a:r>
            <a:endParaRPr lang="ar-AE" sz="24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276804" y="2717972"/>
            <a:ext cx="3240360" cy="2583236"/>
          </a:xfrm>
          <a:prstGeom prst="cloudCallout">
            <a:avLst>
              <a:gd name="adj1" fmla="val -73364"/>
              <a:gd name="adj2" fmla="val 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حَسَناَ هل تَعرِفون ما هُوَ المُشترك والمُختَلِف بين الأزهَار...؟</a:t>
            </a:r>
            <a:endParaRPr lang="ar-AE" sz="28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9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996890" y="613137"/>
            <a:ext cx="71755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smtClean="0">
                <a:latin typeface="Traditional Arabic" pitchFamily="2" charset="-78"/>
                <a:cs typeface="Traditional Arabic" pitchFamily="2" charset="-78"/>
              </a:rPr>
              <a:t>مِن</a:t>
            </a:r>
            <a:r>
              <a:rPr lang="ar-AE" sz="6000" b="1" dirty="0" smtClean="0">
                <a:latin typeface="Traditional Arabic" pitchFamily="2" charset="-78"/>
                <a:cs typeface="Traditional Arabic" pitchFamily="2" charset="-78"/>
              </a:rPr>
              <a:t> الزَهرَة إلى الثَمَرَة</a:t>
            </a:r>
            <a:endParaRPr lang="ar-AE" sz="6000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21603" y="2525995"/>
            <a:ext cx="58073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الصف الثالث</a:t>
            </a:r>
            <a:endParaRPr lang="ar-AE" sz="4800" b="1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026" name="Picture 2" descr="http://www.hdwallpapers.in/walls/ultra_red_flower-H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90" y="3356992"/>
            <a:ext cx="7056784" cy="3107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780866" y="1764105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_أجزَاء الزَهرَةَ_</a:t>
            </a:r>
            <a:endParaRPr lang="ar-AE" sz="3200" b="1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8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908720"/>
            <a:ext cx="806489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تَختَلِفُ أزهَار النَبَاتَات بــِ:</a:t>
            </a:r>
          </a:p>
          <a:p>
            <a:endParaRPr lang="ar-AE" sz="3600" b="1" dirty="0">
              <a:latin typeface="Traditional Arabic" pitchFamily="2" charset="-78"/>
              <a:cs typeface="Traditional Arabic" pitchFamily="2" charset="-78"/>
            </a:endParaRPr>
          </a:p>
          <a:p>
            <a:pPr>
              <a:lnSpc>
                <a:spcPct val="150000"/>
              </a:lnSpc>
            </a:pPr>
            <a:r>
              <a:rPr lang="ar-AE" sz="4800" b="1" dirty="0" smtClean="0">
                <a:latin typeface="Traditional Arabic" pitchFamily="2" charset="-78"/>
                <a:cs typeface="Traditional Arabic" pitchFamily="2" charset="-78"/>
              </a:rPr>
              <a:t>1- الحَجِم</a:t>
            </a:r>
          </a:p>
          <a:p>
            <a:pPr>
              <a:lnSpc>
                <a:spcPct val="150000"/>
              </a:lnSpc>
            </a:pPr>
            <a:r>
              <a:rPr lang="ar-AE" sz="4800" b="1" dirty="0" smtClean="0">
                <a:latin typeface="Traditional Arabic" pitchFamily="2" charset="-78"/>
                <a:cs typeface="Traditional Arabic" pitchFamily="2" charset="-78"/>
              </a:rPr>
              <a:t>2- الشَكل</a:t>
            </a:r>
          </a:p>
          <a:p>
            <a:pPr>
              <a:lnSpc>
                <a:spcPct val="150000"/>
              </a:lnSpc>
            </a:pPr>
            <a:r>
              <a:rPr lang="ar-AE" sz="4800" b="1" dirty="0" smtClean="0">
                <a:latin typeface="Traditional Arabic" pitchFamily="2" charset="-78"/>
                <a:cs typeface="Traditional Arabic" pitchFamily="2" charset="-78"/>
              </a:rPr>
              <a:t>3- اللَّون </a:t>
            </a:r>
            <a:endParaRPr lang="ar-AE" sz="48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1266" name="Picture 2" descr="http://1.bp.blogspot.com/-jlpoOinUafQ/T1TAD69PkZI/AAAAAAAAAXs/cl8qepYLrjs/s1600/mixed-flowers-9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210175" cy="390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283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976</TotalTime>
  <Words>346</Words>
  <Application>Microsoft Office PowerPoint</Application>
  <PresentationFormat>عرض على الشاشة (3:4)‏</PresentationFormat>
  <Paragraphs>79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شكل موجة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קעדען אדראק</dc:creator>
  <cp:lastModifiedBy>קעדען אדראק</cp:lastModifiedBy>
  <cp:revision>36</cp:revision>
  <dcterms:created xsi:type="dcterms:W3CDTF">2013-04-14T20:41:55Z</dcterms:created>
  <dcterms:modified xsi:type="dcterms:W3CDTF">2013-04-15T14:29:39Z</dcterms:modified>
</cp:coreProperties>
</file>