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3"/>
  </p:notesMasterIdLst>
  <p:sldIdLst>
    <p:sldId id="257" r:id="rId2"/>
    <p:sldId id="273" r:id="rId3"/>
    <p:sldId id="262" r:id="rId4"/>
    <p:sldId id="263" r:id="rId5"/>
    <p:sldId id="264" r:id="rId6"/>
    <p:sldId id="259" r:id="rId7"/>
    <p:sldId id="260" r:id="rId8"/>
    <p:sldId id="261" r:id="rId9"/>
    <p:sldId id="271" r:id="rId10"/>
    <p:sldId id="269" r:id="rId11"/>
    <p:sldId id="272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D1CB1D1-48C8-42CF-8185-8A7C1D1B4C19}" type="datetimeFigureOut">
              <a:rPr lang="he-IL" smtClean="0"/>
              <a:pPr/>
              <a:t>כ"ז/ניסן/תשע"ג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6D5A9B-1263-426D-AAEF-E71F2E2BC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E976-100D-4315-9769-D6A1E2B7C0D1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A64A-289F-4167-8376-7842E341AC23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3741-2014-4A7E-A8BF-B419CDAD01BC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D2E2-86C5-478D-8AAB-4262CAA85BE5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6E0F-1E79-4609-8B71-5264031C7B2F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7CF8BE0-8170-47EC-A6AA-D984558E8452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B704-8968-4C3E-975C-79BEF5840DFC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6955-7DAF-4AF3-9207-90ACDA36826F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3686-8B9D-4A83-A153-3574B3A5D3AF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7956-0209-40F8-A1D5-5B4CD7E9A501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268C9BD-9A11-4349-B2D7-462C5980A7E8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3E6D57-1F52-4299-AE34-73FC0C831EE0}" type="datetime8">
              <a:rPr lang="he-IL" smtClean="0"/>
              <a:pPr/>
              <a:t>07 אפריל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45E762-38E9-461F-82F8-4C3F1BAA1AA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lesson_finish_4.pp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jigsawplanet.com/?rc=play&amp;pid=3eebd49f59f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etway\Desktop\saga_%20lessonss\lesson%204\Arabic_movie_4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1601;&#1593;&#1575;&#1604;&#1610;&#1577;%20&#1601;&#1610;%20&#1575;&#1604;&#1578;&#1591;&#1576;&#1610;&#1602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JO" sz="7200" dirty="0" smtClean="0"/>
              <a:t>الدرس الرابع </a:t>
            </a:r>
            <a:endParaRPr lang="he-IL" sz="7200" dirty="0"/>
          </a:p>
        </p:txBody>
      </p:sp>
      <p:pic>
        <p:nvPicPr>
          <p:cNvPr id="2" name="Picture 2" descr="C:\Users\jetway\Desktop\38_51_nonportrait_recycle_ilustracion_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0" y="2924944"/>
            <a:ext cx="6350000" cy="2872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 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10</a:t>
            </a:fld>
            <a:endParaRPr lang="he-IL"/>
          </a:p>
        </p:txBody>
      </p:sp>
      <p:pic>
        <p:nvPicPr>
          <p:cNvPr id="2050" name="Picture 2" descr="http://blog.tapuz.co.il/hasviva/images/%7B2978402E-D88F-41A2-8556-4DC1FC7139E5%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413732"/>
            <a:ext cx="2952328" cy="28271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הסבר ענן 5"/>
          <p:cNvSpPr/>
          <p:nvPr/>
        </p:nvSpPr>
        <p:spPr>
          <a:xfrm>
            <a:off x="4572000" y="1844824"/>
            <a:ext cx="3456384" cy="1944216"/>
          </a:xfrm>
          <a:prstGeom prst="cloudCallout">
            <a:avLst>
              <a:gd name="adj1" fmla="val -52328"/>
              <a:gd name="adj2" fmla="val 114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800" dirty="0" smtClean="0">
                <a:hlinkClick r:id="rId3" action="ppaction://hlinkpres?slideindex=1&amp;slidetitle="/>
              </a:rPr>
              <a:t>الإجمال</a:t>
            </a:r>
            <a:endParaRPr lang="he-I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475656" y="1628800"/>
            <a:ext cx="6192688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5400" dirty="0" smtClean="0">
                <a:latin typeface="Simplified Arabic" pitchFamily="18" charset="-78"/>
                <a:cs typeface="Simplified Arabic" pitchFamily="18" charset="-78"/>
              </a:rPr>
              <a:t>الوظيفة </a:t>
            </a:r>
            <a:r>
              <a:rPr lang="ar-JO" sz="5400" dirty="0" err="1" smtClean="0">
                <a:latin typeface="Simplified Arabic" pitchFamily="18" charset="-78"/>
                <a:cs typeface="Simplified Arabic" pitchFamily="18" charset="-78"/>
              </a:rPr>
              <a:t>البيتية</a:t>
            </a:r>
            <a:r>
              <a:rPr lang="ar-JO" sz="5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5400" dirty="0" err="1" smtClean="0">
                <a:latin typeface="Simplified Arabic" pitchFamily="18" charset="-78"/>
                <a:cs typeface="Simplified Arabic" pitchFamily="18" charset="-78"/>
              </a:rPr>
              <a:t>إكتشفوا</a:t>
            </a:r>
            <a:r>
              <a:rPr lang="ar-JO" sz="5400" dirty="0" smtClean="0">
                <a:latin typeface="Simplified Arabic" pitchFamily="18" charset="-78"/>
                <a:cs typeface="Simplified Arabic" pitchFamily="18" charset="-78"/>
              </a:rPr>
              <a:t> الصورة عن طريق </a:t>
            </a:r>
          </a:p>
          <a:p>
            <a:pPr algn="ctr"/>
            <a:r>
              <a:rPr lang="ar-JO" sz="5400" dirty="0" smtClean="0">
                <a:latin typeface="Simplified Arabic" pitchFamily="18" charset="-78"/>
                <a:cs typeface="Simplified Arabic" pitchFamily="18" charset="-78"/>
                <a:hlinkClick r:id="rId2"/>
              </a:rPr>
              <a:t>لُعبة بازل </a:t>
            </a:r>
            <a:endParaRPr lang="he-IL" sz="5400" dirty="0">
              <a:latin typeface="Simplified Arabic" pitchFamily="18" charset="-78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11</a:t>
            </a:fld>
            <a:endParaRPr lang="he-IL"/>
          </a:p>
        </p:txBody>
      </p:sp>
      <p:pic>
        <p:nvPicPr>
          <p:cNvPr id="6" name="Picture 4" descr="j028399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22383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4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ماذا تعني لك هذه الصورة؟</a:t>
            </a:r>
            <a:endParaRPr lang="he-IL" sz="4800" dirty="0">
              <a:solidFill>
                <a:schemeClr val="tx1"/>
              </a:solidFill>
              <a:latin typeface="Simplified Arabic" pitchFamily="18" charset="-78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2</a:t>
            </a:fld>
            <a:endParaRPr lang="he-IL" dirty="0"/>
          </a:p>
        </p:txBody>
      </p:sp>
      <p:pic>
        <p:nvPicPr>
          <p:cNvPr id="1026" name="Picture 2" descr="C:\Users\jetway\Desktop\_1_~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89174"/>
            <a:ext cx="4464496" cy="3444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259632" y="1700808"/>
            <a:ext cx="6408712" cy="38884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6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 هو </a:t>
            </a:r>
            <a:r>
              <a:rPr lang="ar-JO" sz="6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الإستحداث</a:t>
            </a:r>
            <a:r>
              <a:rPr lang="ar-JO" sz="6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6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؟</a:t>
            </a:r>
            <a:endParaRPr lang="he-IL" sz="6600" dirty="0">
              <a:solidFill>
                <a:schemeClr val="tx1"/>
              </a:solidFill>
              <a:latin typeface="Simplified Arabic" pitchFamily="18" charset="-78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3</a:t>
            </a:fld>
            <a:endParaRPr lang="he-IL"/>
          </a:p>
        </p:txBody>
      </p:sp>
      <p:pic>
        <p:nvPicPr>
          <p:cNvPr id="5" name="Picture 29" descr="7flow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857250" cy="266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26904"/>
          </a:xfrm>
        </p:spPr>
        <p:txBody>
          <a:bodyPr>
            <a:normAutofit fontScale="90000"/>
          </a:bodyPr>
          <a:lstStyle/>
          <a:p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sz="4900" b="1" dirty="0" smtClean="0">
                <a:solidFill>
                  <a:schemeClr val="accent1">
                    <a:lumMod val="50000"/>
                  </a:schemeClr>
                </a:solidFill>
              </a:rPr>
              <a:t>عملية الاستحداث </a:t>
            </a:r>
            <a:endParaRPr lang="he-IL" sz="4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SA" sz="28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هي عملية جمع وتصنيف منتجات مستعمله ثم مع</a:t>
            </a:r>
            <a:r>
              <a:rPr lang="ar-JO" sz="28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ال</a:t>
            </a:r>
            <a:r>
              <a:rPr lang="ar-SA" sz="2800" b="1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جتها</a:t>
            </a:r>
            <a:r>
              <a:rPr lang="ar-SA" sz="28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وص</a:t>
            </a:r>
            <a:r>
              <a:rPr lang="ar-JO" sz="28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ُ</a:t>
            </a:r>
            <a:r>
              <a:rPr lang="ar-SA" sz="28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نع منتجات</a:t>
            </a:r>
            <a:r>
              <a:rPr lang="ar-JO" sz="28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ar-SA" sz="28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جديدة منها.</a:t>
            </a:r>
            <a:endParaRPr lang="ar-JO" sz="2800" b="1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buNone/>
            </a:pPr>
            <a:r>
              <a:rPr lang="ar-JO" sz="28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1.</a:t>
            </a:r>
            <a:r>
              <a:rPr lang="ar-JO" sz="2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ar-SA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نجمع المنتجات المستعمله ونصنفها</a:t>
            </a:r>
            <a:r>
              <a:rPr lang="ar-JO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ar-JO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r-JO" dirty="0" err="1" smtClean="0"/>
              <a:t>2.</a:t>
            </a:r>
            <a:r>
              <a:rPr lang="ar-JO" dirty="0" smtClean="0"/>
              <a:t> </a:t>
            </a:r>
            <a:r>
              <a:rPr lang="ar-SA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معالجة </a:t>
            </a:r>
            <a:r>
              <a:rPr lang="ar-SA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المنتوجات</a:t>
            </a:r>
            <a:r>
              <a:rPr lang="ar-JO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ar-JO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r-JO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ar-JO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800" b="1" dirty="0" smtClean="0">
                <a:latin typeface="Calibri" pitchFamily="34" charset="0"/>
                <a:cs typeface="Arial" charset="0"/>
              </a:rPr>
              <a:t>نصنع منتجات جديدة من المنتجات المعالجه</a:t>
            </a:r>
            <a:r>
              <a:rPr lang="ar-JO" sz="2800" b="1" dirty="0" err="1" smtClean="0">
                <a:latin typeface="Calibri" pitchFamily="34" charset="0"/>
                <a:cs typeface="Arial" charset="0"/>
              </a:rPr>
              <a:t>.</a:t>
            </a:r>
            <a:endParaRPr lang="he-IL" dirty="0"/>
          </a:p>
        </p:txBody>
      </p:sp>
      <p:pic>
        <p:nvPicPr>
          <p:cNvPr id="7170" name="Picture 2" descr="http://www.seaguys.net/vb/uploads/plastic/seaguys.net-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3056"/>
            <a:ext cx="2952328" cy="235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כב עם 7 פינות 3"/>
          <p:cNvSpPr/>
          <p:nvPr/>
        </p:nvSpPr>
        <p:spPr>
          <a:xfrm>
            <a:off x="2987824" y="692696"/>
            <a:ext cx="5400600" cy="511256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هيا نُشاهد الفيلم عن عملية </a:t>
            </a:r>
            <a:r>
              <a:rPr lang="ar-JO" sz="4000" dirty="0" err="1" smtClean="0">
                <a:solidFill>
                  <a:schemeClr val="tx1"/>
                </a:solidFill>
              </a:rPr>
              <a:t>الإستحداث</a:t>
            </a:r>
            <a:r>
              <a:rPr lang="ar-JO" sz="4000" dirty="0" smtClean="0">
                <a:solidFill>
                  <a:schemeClr val="tx1"/>
                </a:solidFill>
              </a:rPr>
              <a:t> </a:t>
            </a:r>
            <a:r>
              <a:rPr lang="ar-JO" sz="4000" dirty="0" smtClean="0">
                <a:solidFill>
                  <a:schemeClr val="tx1"/>
                </a:solidFill>
              </a:rPr>
              <a:t>وثم أجيبوا </a:t>
            </a:r>
            <a:r>
              <a:rPr lang="ar-JO" sz="4000" dirty="0" smtClean="0">
                <a:solidFill>
                  <a:schemeClr val="tx1"/>
                </a:solidFill>
              </a:rPr>
              <a:t>عن الاسئلة </a:t>
            </a:r>
            <a:endParaRPr lang="he-IL" sz="4000" dirty="0">
              <a:solidFill>
                <a:schemeClr val="tx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5</a:t>
            </a:fld>
            <a:endParaRPr lang="he-IL"/>
          </a:p>
        </p:txBody>
      </p:sp>
      <p:pic>
        <p:nvPicPr>
          <p:cNvPr id="7" name="Picture 2" descr="C:\Users\jetway\Desktop\recycle001p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77072"/>
            <a:ext cx="216024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6</a:t>
            </a:fld>
            <a:endParaRPr lang="he-IL"/>
          </a:p>
        </p:txBody>
      </p:sp>
      <p:pic>
        <p:nvPicPr>
          <p:cNvPr id="7" name="Arabic_movie_4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8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/>
          <a:lstStyle/>
          <a:p>
            <a:pPr algn="r"/>
            <a:r>
              <a:rPr lang="ar-JO" dirty="0" smtClean="0"/>
              <a:t>أسئلة على الفيلم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JO" dirty="0" smtClean="0"/>
              <a:t>ما الشئ السئ </a:t>
            </a:r>
            <a:r>
              <a:rPr lang="ar-JO" dirty="0" err="1" smtClean="0"/>
              <a:t>بالنفايات؟</a:t>
            </a:r>
            <a:endParaRPr lang="ar-JO" dirty="0" smtClean="0"/>
          </a:p>
          <a:p>
            <a:r>
              <a:rPr lang="ar-JO" dirty="0" smtClean="0"/>
              <a:t> لماذا لا نحتفظ بها في </a:t>
            </a:r>
            <a:r>
              <a:rPr lang="ar-JO" dirty="0" err="1" smtClean="0"/>
              <a:t>البيت؟</a:t>
            </a:r>
            <a:endParaRPr lang="ar-JO" dirty="0" smtClean="0"/>
          </a:p>
          <a:p>
            <a:r>
              <a:rPr lang="ar-JO" dirty="0" smtClean="0"/>
              <a:t>لماذا علينا أن </a:t>
            </a:r>
            <a:r>
              <a:rPr lang="ar-JO" dirty="0" smtClean="0"/>
              <a:t>نُخرجها </a:t>
            </a:r>
            <a:r>
              <a:rPr lang="ar-JO" dirty="0" smtClean="0"/>
              <a:t>من البيت كُل </a:t>
            </a:r>
            <a:r>
              <a:rPr lang="ar-JO" dirty="0" err="1" smtClean="0"/>
              <a:t>يوم؟</a:t>
            </a:r>
            <a:endParaRPr lang="ar-JO" dirty="0" smtClean="0"/>
          </a:p>
          <a:p>
            <a:r>
              <a:rPr lang="ar-JO" dirty="0" smtClean="0"/>
              <a:t>هل يجب علينا أن نُخرجها من البيت فقط أم من البيئة </a:t>
            </a:r>
            <a:r>
              <a:rPr lang="ar-JO" dirty="0" err="1" smtClean="0"/>
              <a:t>أيضًا؟</a:t>
            </a:r>
            <a:endParaRPr lang="ar-JO" dirty="0" smtClean="0"/>
          </a:p>
          <a:p>
            <a:r>
              <a:rPr lang="ar-JO" dirty="0" smtClean="0"/>
              <a:t>هل نستطيع إيقاف إنتاج </a:t>
            </a:r>
            <a:r>
              <a:rPr lang="ar-JO" dirty="0" err="1" smtClean="0"/>
              <a:t>النفايات؟</a:t>
            </a:r>
            <a:endParaRPr lang="ar-JO" dirty="0" smtClean="0"/>
          </a:p>
          <a:p>
            <a:endParaRPr lang="ar-JO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مناقشة في الصف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JO" dirty="0" smtClean="0"/>
              <a:t>على كُل طالب منكم تحضير قائمة بأنواع النفايات التي يُلقيها </a:t>
            </a:r>
            <a:r>
              <a:rPr lang="ar-JO" dirty="0" err="1" smtClean="0"/>
              <a:t>يوميًا </a:t>
            </a:r>
            <a:r>
              <a:rPr lang="ar-JO" dirty="0" smtClean="0"/>
              <a:t>، نُضاعف بعدد طُلاب الصف، بعدد طُلاب المدرسة، </a:t>
            </a:r>
            <a:r>
              <a:rPr lang="ar-JO" dirty="0" err="1" smtClean="0"/>
              <a:t>وب356</a:t>
            </a:r>
            <a:r>
              <a:rPr lang="ar-JO" dirty="0" smtClean="0"/>
              <a:t> يوم </a:t>
            </a:r>
            <a:r>
              <a:rPr lang="ar-JO" dirty="0" err="1" smtClean="0"/>
              <a:t>بالسنة.</a:t>
            </a:r>
            <a:r>
              <a:rPr lang="ar-JO" dirty="0" smtClean="0"/>
              <a:t> ونحصل على كمية النفايات التي نُلقيها في </a:t>
            </a:r>
            <a:r>
              <a:rPr lang="ar-JO" dirty="0" smtClean="0"/>
              <a:t>السنة.</a:t>
            </a:r>
            <a:endParaRPr lang="he-IL" dirty="0"/>
          </a:p>
        </p:txBody>
      </p:sp>
      <p:pic>
        <p:nvPicPr>
          <p:cNvPr id="4098" name="Picture 2" descr="http://www.rjeem.com/up/images/ycsil4z017zzhukmh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511734"/>
            <a:ext cx="3312368" cy="2672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مُهمة للطلاب على شكل مجموعات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E762-38E9-461F-82F8-4C3F1BAA1AA9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9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1979712" y="1700808"/>
            <a:ext cx="5472608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prstClr val="white"/>
                </a:solidFill>
                <a:cs typeface="Arial"/>
              </a:rPr>
              <a:t>الى</a:t>
            </a:r>
            <a:r>
              <a:rPr lang="ar-JO" sz="4400" b="1" dirty="0" smtClean="0">
                <a:solidFill>
                  <a:prstClr val="white"/>
                </a:solidFill>
                <a:cs typeface="Arial"/>
              </a:rPr>
              <a:t> أين </a:t>
            </a:r>
            <a:r>
              <a:rPr lang="ar-EG" sz="4400" b="1" dirty="0" smtClean="0">
                <a:solidFill>
                  <a:prstClr val="white"/>
                </a:solidFill>
                <a:cs typeface="Arial"/>
              </a:rPr>
              <a:t>تصل </a:t>
            </a:r>
            <a:r>
              <a:rPr lang="ar-EG" sz="4400" b="1" dirty="0">
                <a:solidFill>
                  <a:prstClr val="white"/>
                </a:solidFill>
                <a:cs typeface="Arial"/>
              </a:rPr>
              <a:t>فضلاتنا</a:t>
            </a:r>
            <a:r>
              <a:rPr lang="ar-JO" sz="4400" b="1" dirty="0">
                <a:solidFill>
                  <a:prstClr val="white"/>
                </a:solidFill>
                <a:cs typeface="Arial"/>
              </a:rPr>
              <a:t> </a:t>
            </a:r>
          </a:p>
          <a:p>
            <a:pPr algn="ctr"/>
            <a:r>
              <a:rPr lang="ar-JO" sz="4400" b="1" dirty="0">
                <a:solidFill>
                  <a:prstClr val="white"/>
                </a:solidFill>
                <a:cs typeface="Arial"/>
              </a:rPr>
              <a:t>الى </a:t>
            </a:r>
            <a:r>
              <a:rPr lang="ar-JO" sz="4400" b="1" dirty="0" err="1">
                <a:solidFill>
                  <a:prstClr val="white"/>
                </a:solidFill>
                <a:cs typeface="Arial"/>
              </a:rPr>
              <a:t>المُهمة </a:t>
            </a:r>
            <a:r>
              <a:rPr lang="ar-JO" sz="4400" b="1" dirty="0">
                <a:solidFill>
                  <a:prstClr val="white"/>
                </a:solidFill>
                <a:cs typeface="Arial"/>
              </a:rPr>
              <a:t>” </a:t>
            </a:r>
            <a:r>
              <a:rPr lang="ar-JO" sz="4400" b="1" dirty="0">
                <a:solidFill>
                  <a:prstClr val="white"/>
                </a:solidFill>
                <a:cs typeface="Arial"/>
                <a:hlinkClick r:id="rId2" action="ppaction://hlinkfile"/>
              </a:rPr>
              <a:t>اُنقر هنا</a:t>
            </a:r>
            <a:r>
              <a:rPr lang="ar-JO" sz="4400" b="1" dirty="0">
                <a:solidFill>
                  <a:prstClr val="white"/>
                </a:solidFill>
                <a:cs typeface="Arial"/>
              </a:rPr>
              <a:t>“</a:t>
            </a:r>
            <a:endParaRPr lang="he-IL" sz="4400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1026" name="Picture 2" descr="http://www.i7san.net/sites/default/files/styles/profile_image_style/public/Abdellah%20Kidar/20090929_104619_stock-photo-r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085184"/>
            <a:ext cx="2186947" cy="1640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177</Words>
  <Application>Microsoft Office PowerPoint</Application>
  <PresentationFormat>‫הצגה על המסך (4:3)</PresentationFormat>
  <Paragraphs>35</Paragraphs>
  <Slides>11</Slides>
  <Notes>0</Notes>
  <HiddenSlides>0</HiddenSlides>
  <MMClips>1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אזרחי</vt:lpstr>
      <vt:lpstr>שקופית 1</vt:lpstr>
      <vt:lpstr>ماذا تعني لك هذه الصورة؟</vt:lpstr>
      <vt:lpstr>שקופית 3</vt:lpstr>
      <vt:lpstr> عملية الاستحداث </vt:lpstr>
      <vt:lpstr>שקופית 5</vt:lpstr>
      <vt:lpstr>שקופית 6</vt:lpstr>
      <vt:lpstr>أسئلة على الفيلم </vt:lpstr>
      <vt:lpstr>مناقشة في الصف</vt:lpstr>
      <vt:lpstr>مُهمة للطلاب على شكل مجموعات</vt:lpstr>
      <vt:lpstr> </vt:lpstr>
      <vt:lpstr>שקופית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jetway</dc:creator>
  <cp:lastModifiedBy>jetway</cp:lastModifiedBy>
  <cp:revision>70</cp:revision>
  <dcterms:created xsi:type="dcterms:W3CDTF">2013-01-08T15:37:19Z</dcterms:created>
  <dcterms:modified xsi:type="dcterms:W3CDTF">2013-04-07T17:09:25Z</dcterms:modified>
</cp:coreProperties>
</file>