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266" r:id="rId2"/>
    <p:sldId id="267" r:id="rId3"/>
    <p:sldId id="268" r:id="rId4"/>
    <p:sldId id="256" r:id="rId5"/>
    <p:sldId id="284" r:id="rId6"/>
    <p:sldId id="257" r:id="rId7"/>
    <p:sldId id="270" r:id="rId8"/>
    <p:sldId id="280" r:id="rId9"/>
    <p:sldId id="283" r:id="rId10"/>
    <p:sldId id="282" r:id="rId11"/>
    <p:sldId id="279" r:id="rId12"/>
    <p:sldId id="277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5A7694-C892-43C7-821C-2750B260F750}" type="datetimeFigureOut">
              <a:rPr lang="he-IL" smtClean="0"/>
              <a:pPr/>
              <a:t>י"ג/ניסן/תשע"ג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0076D8-14C4-4210-8767-2BC7A64A7AD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FB8BC2-5654-47FD-8C50-3AA94422626D}" type="datetimeFigureOut">
              <a:rPr lang="he-IL" smtClean="0"/>
              <a:pPr/>
              <a:t>י"ג/ניסן/תשע"ג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A660BE-61FF-4334-A89F-08262D83952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60BE-61FF-4334-A89F-08262D83952C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2" name="כותרת משנה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3268A-FC01-4DCE-9036-CCCC45AA5028}" type="datetime8">
              <a:rPr lang="he-IL" smtClean="0"/>
              <a:pPr/>
              <a:t>24 מרץ 13</a:t>
            </a:fld>
            <a:endParaRPr lang="he-IL"/>
          </a:p>
        </p:txBody>
      </p:sp>
      <p:sp>
        <p:nvSpPr>
          <p:cNvPr id="20" name="מציין מיקום של כותרת תחתונה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D4B59-8840-4D1A-BF0A-949B64E79D0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C9ABE7-8251-4C4A-A093-736EC12E7D83}" type="datetime8">
              <a:rPr lang="he-IL" smtClean="0"/>
              <a:pPr/>
              <a:t>24 מרץ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D4B59-8840-4D1A-BF0A-949B64E79D0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3002ED-08C4-4F01-8B27-2EF31AE220B9}" type="datetime8">
              <a:rPr lang="he-IL" smtClean="0"/>
              <a:pPr/>
              <a:t>24 מרץ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D4B59-8840-4D1A-BF0A-949B64E79D0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2DBE48-1F7E-48DA-8425-DF3806160EF0}" type="datetime8">
              <a:rPr lang="he-IL" smtClean="0"/>
              <a:pPr/>
              <a:t>24 מרץ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D4B59-8840-4D1A-BF0A-949B64E79D0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8B815-9EBF-409D-8B4E-F31B7009DE11}" type="datetime8">
              <a:rPr lang="he-IL" smtClean="0"/>
              <a:pPr/>
              <a:t>24 מרץ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D4B59-8840-4D1A-BF0A-949B64E79D0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2AB3E7-234D-4C8A-8041-4D7B6C6314DA}" type="datetime8">
              <a:rPr lang="he-IL" smtClean="0"/>
              <a:pPr/>
              <a:t>24 מרץ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D4B59-8840-4D1A-BF0A-949B64E79D0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E3DA6-A2AC-4B9A-90A2-2216287DB723}" type="datetime8">
              <a:rPr lang="he-IL" smtClean="0"/>
              <a:pPr/>
              <a:t>24 מרץ 13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D4B59-8840-4D1A-BF0A-949B64E79D0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8685B-B11F-4822-8F8B-C1A59C7E62CD}" type="datetime8">
              <a:rPr lang="he-IL" smtClean="0"/>
              <a:pPr/>
              <a:t>24 מרץ 13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D4B59-8840-4D1A-BF0A-949B64E79D0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E97FD-DA28-4AC9-B183-CAEF528A8B73}" type="datetime8">
              <a:rPr lang="he-IL" smtClean="0"/>
              <a:pPr/>
              <a:t>24 מרץ 13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D4B59-8840-4D1A-BF0A-949B64E79D0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מלבן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7DB44-0263-4394-A729-DBDC0646D780}" type="datetime8">
              <a:rPr lang="he-IL" smtClean="0"/>
              <a:pPr/>
              <a:t>24 מרץ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D4B59-8840-4D1A-BF0A-949B64E79D0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B4350-2F1A-4A81-B4D5-8EC3B680C6E0}" type="datetime8">
              <a:rPr lang="he-IL" smtClean="0"/>
              <a:pPr/>
              <a:t>24 מרץ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D4B59-8840-4D1A-BF0A-949B64E79D0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9" name="תרשים זרימה: תהליך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תרשים זרימה: תהליך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וגה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טבעת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מציין מיקום של כותרת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4" name="מציין מיקום של תאריך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359217-AABC-4E73-B360-A964AF05DB43}" type="datetime8">
              <a:rPr lang="he-IL" smtClean="0"/>
              <a:pPr/>
              <a:t>24 מרץ 13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1D4B59-8840-4D1A-BF0A-949B64E79D0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5" name="מלבן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Ypdg9oUx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kfar-saba.muni.il/?CategoryID=176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lesson_activites_2.docx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ענן 3"/>
          <p:cNvSpPr/>
          <p:nvPr/>
        </p:nvSpPr>
        <p:spPr>
          <a:xfrm>
            <a:off x="1763688" y="1052736"/>
            <a:ext cx="5904656" cy="439248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6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ألدرس ألثاني </a:t>
            </a:r>
          </a:p>
          <a:p>
            <a:pPr algn="ctr"/>
            <a:r>
              <a:rPr lang="ar-JO" sz="6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اُنقر هنا </a:t>
            </a:r>
            <a:endParaRPr lang="he-IL" sz="6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4B59-8840-4D1A-BF0A-949B64E79D0F}" type="slidenum">
              <a:rPr lang="he-IL" smtClean="0"/>
              <a:pPr/>
              <a:t>1</a:t>
            </a:fld>
            <a:endParaRPr lang="he-IL"/>
          </a:p>
        </p:txBody>
      </p:sp>
      <p:pic>
        <p:nvPicPr>
          <p:cNvPr id="5" name="Picture 4" descr="j028399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2238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416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210425" y="5111750"/>
            <a:ext cx="11334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0416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841603" y="5255741"/>
            <a:ext cx="11334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0416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257427" y="5327749"/>
            <a:ext cx="11334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914400" y="4869160"/>
            <a:ext cx="7315200" cy="1080120"/>
          </a:xfrm>
        </p:spPr>
        <p:txBody>
          <a:bodyPr/>
          <a:lstStyle/>
          <a:p>
            <a:pPr algn="r"/>
            <a:r>
              <a:rPr lang="ar-JO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هيا نُحضر </a:t>
            </a:r>
            <a:r>
              <a:rPr lang="ar-SA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قائمة مشتركة مُركزّة لجميع التلاميذ في الصف، بعد أن أجروها على إنفراد</a:t>
            </a:r>
            <a:r>
              <a:rPr lang="en-US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4B59-8840-4D1A-BF0A-949B64E79D0F}" type="slidenum">
              <a:rPr lang="he-IL" smtClean="0"/>
              <a:pPr/>
              <a:t>10</a:t>
            </a:fld>
            <a:endParaRPr lang="he-IL"/>
          </a:p>
        </p:txBody>
      </p:sp>
      <p:pic>
        <p:nvPicPr>
          <p:cNvPr id="2050" name="Picture 2" descr="C:\Users\jetway\Desktop\untitled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732" b="19732"/>
          <a:stretch>
            <a:fillRect/>
          </a:stretch>
        </p:blipFill>
        <p:spPr bwMode="auto">
          <a:xfrm>
            <a:off x="0" y="116632"/>
            <a:ext cx="8890669" cy="4536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203848" y="260648"/>
            <a:ext cx="2592288" cy="7906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JO" sz="2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النفايات الصلبة </a:t>
            </a:r>
            <a:endParaRPr lang="he-IL" sz="2400" b="1" dirty="0">
              <a:solidFill>
                <a:schemeClr val="tx1"/>
              </a:solidFill>
              <a:latin typeface="Simplified Arabic" pitchFamily="18" charset="-78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5220072" y="1052736"/>
            <a:ext cx="1512168" cy="7920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2627784" y="1052736"/>
            <a:ext cx="1295772" cy="7920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436096" y="1844824"/>
            <a:ext cx="2448272" cy="86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نفايات عضوية</a:t>
            </a:r>
            <a:r>
              <a:rPr lang="ar-JO" sz="2800" dirty="0" smtClean="0"/>
              <a:t> </a:t>
            </a:r>
            <a:endParaRPr lang="he-IL" sz="2800" dirty="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403648" y="1844824"/>
            <a:ext cx="2448272" cy="86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نفايات غير عضوية 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6948264" y="2708920"/>
            <a:ext cx="1008112" cy="64807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5508104" y="2708920"/>
            <a:ext cx="1007740" cy="72008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2987824" y="2708920"/>
            <a:ext cx="864096" cy="72008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>
            <a:off x="1475656" y="2708920"/>
            <a:ext cx="863724" cy="72008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7164288" y="3429000"/>
            <a:ext cx="1619672" cy="8627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بقايا نباتات 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788024" y="3429000"/>
            <a:ext cx="1584003" cy="8627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JO" sz="2800" dirty="0" smtClean="0"/>
              <a:t> </a:t>
            </a:r>
            <a:r>
              <a:rPr lang="ar-JO" sz="2800" dirty="0" smtClean="0">
                <a:solidFill>
                  <a:schemeClr val="tx1"/>
                </a:solidFill>
              </a:rPr>
              <a:t>بقايا طعام 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843808" y="3429000"/>
            <a:ext cx="1584003" cy="8627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بلاستيك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683568" y="3429000"/>
            <a:ext cx="1584003" cy="8627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زجاج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8028384" y="4293096"/>
            <a:ext cx="0" cy="136815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10692680" y="5013176"/>
            <a:ext cx="2133600" cy="365125"/>
          </a:xfrm>
        </p:spPr>
        <p:txBody>
          <a:bodyPr/>
          <a:lstStyle/>
          <a:p>
            <a:fld id="{531D4B59-8840-4D1A-BF0A-949B64E79D0F}" type="slidenum">
              <a:rPr lang="he-IL" smtClean="0"/>
              <a:pPr/>
              <a:t>11</a:t>
            </a:fld>
            <a:endParaRPr lang="he-IL" dirty="0"/>
          </a:p>
        </p:txBody>
      </p:sp>
      <p:sp>
        <p:nvSpPr>
          <p:cNvPr id="56" name="מלבן 55"/>
          <p:cNvSpPr/>
          <p:nvPr/>
        </p:nvSpPr>
        <p:spPr>
          <a:xfrm rot="1694887">
            <a:off x="5794020" y="994406"/>
            <a:ext cx="111561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b="1" dirty="0" smtClean="0"/>
              <a:t>تنقسم إلى</a:t>
            </a:r>
            <a:endParaRPr lang="he-IL" sz="2000" b="1" dirty="0"/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>
            <a:off x="1475656" y="4293096"/>
            <a:ext cx="0" cy="136815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>
            <a:off x="3707904" y="4293096"/>
            <a:ext cx="0" cy="136815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auto">
          <a:xfrm>
            <a:off x="5580112" y="4293096"/>
            <a:ext cx="0" cy="136815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7092280" y="5661248"/>
            <a:ext cx="1619672" cy="8627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أوراق النباتات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4788024" y="5661248"/>
            <a:ext cx="1872208" cy="8627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قشر موز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2771800" y="5661248"/>
            <a:ext cx="1619672" cy="8627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قنينة ماء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64" name="Rectangle 14"/>
          <p:cNvSpPr>
            <a:spLocks noChangeArrowheads="1"/>
          </p:cNvSpPr>
          <p:nvPr/>
        </p:nvSpPr>
        <p:spPr bwMode="auto">
          <a:xfrm>
            <a:off x="539552" y="5661248"/>
            <a:ext cx="1619672" cy="8627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شباك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65" name="מלבן 64"/>
          <p:cNvSpPr/>
          <p:nvPr/>
        </p:nvSpPr>
        <p:spPr>
          <a:xfrm rot="19617475">
            <a:off x="2262573" y="1094277"/>
            <a:ext cx="111561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b="1" dirty="0" smtClean="0"/>
              <a:t>تنقسم إلى</a:t>
            </a:r>
            <a:endParaRPr lang="he-IL" sz="2000" b="1" dirty="0"/>
          </a:p>
        </p:txBody>
      </p:sp>
      <p:sp>
        <p:nvSpPr>
          <p:cNvPr id="68" name="מלבן 67"/>
          <p:cNvSpPr/>
          <p:nvPr/>
        </p:nvSpPr>
        <p:spPr>
          <a:xfrm>
            <a:off x="7812360" y="2708920"/>
            <a:ext cx="111561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000" b="1" dirty="0" smtClean="0"/>
              <a:t>مثل</a:t>
            </a:r>
            <a:endParaRPr lang="he-IL" sz="2000" b="1" dirty="0"/>
          </a:p>
        </p:txBody>
      </p:sp>
      <p:sp>
        <p:nvSpPr>
          <p:cNvPr id="70" name="מלבן 69"/>
          <p:cNvSpPr/>
          <p:nvPr/>
        </p:nvSpPr>
        <p:spPr>
          <a:xfrm>
            <a:off x="611560" y="2708920"/>
            <a:ext cx="111561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000" b="1" dirty="0" smtClean="0"/>
              <a:t>مثل</a:t>
            </a:r>
            <a:endParaRPr lang="he-IL" sz="2000" b="1" dirty="0"/>
          </a:p>
        </p:txBody>
      </p:sp>
      <p:sp>
        <p:nvSpPr>
          <p:cNvPr id="71" name="מלבן 70"/>
          <p:cNvSpPr/>
          <p:nvPr/>
        </p:nvSpPr>
        <p:spPr>
          <a:xfrm>
            <a:off x="2555776" y="2780928"/>
            <a:ext cx="111561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000" b="1" dirty="0" smtClean="0"/>
              <a:t>مثل</a:t>
            </a:r>
            <a:endParaRPr lang="he-IL" sz="2000" b="1" dirty="0"/>
          </a:p>
        </p:txBody>
      </p:sp>
      <p:sp>
        <p:nvSpPr>
          <p:cNvPr id="72" name="מלבן 71"/>
          <p:cNvSpPr/>
          <p:nvPr/>
        </p:nvSpPr>
        <p:spPr>
          <a:xfrm>
            <a:off x="5724128" y="2780928"/>
            <a:ext cx="111561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000" b="1" dirty="0" smtClean="0"/>
              <a:t>مثل</a:t>
            </a:r>
            <a:endParaRPr lang="he-IL" sz="2000" b="1" dirty="0"/>
          </a:p>
        </p:txBody>
      </p:sp>
      <p:sp>
        <p:nvSpPr>
          <p:cNvPr id="73" name="מלבן 72"/>
          <p:cNvSpPr/>
          <p:nvPr/>
        </p:nvSpPr>
        <p:spPr>
          <a:xfrm>
            <a:off x="899592" y="4725144"/>
            <a:ext cx="111561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b="1" dirty="0" smtClean="0"/>
              <a:t>مثال</a:t>
            </a:r>
            <a:endParaRPr lang="he-IL" sz="2000" b="1" dirty="0"/>
          </a:p>
        </p:txBody>
      </p:sp>
      <p:sp>
        <p:nvSpPr>
          <p:cNvPr id="74" name="מלבן 73"/>
          <p:cNvSpPr/>
          <p:nvPr/>
        </p:nvSpPr>
        <p:spPr>
          <a:xfrm>
            <a:off x="3059832" y="4725144"/>
            <a:ext cx="111561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b="1" dirty="0" smtClean="0"/>
              <a:t>مثال</a:t>
            </a:r>
            <a:endParaRPr lang="he-IL" sz="2000" b="1" dirty="0"/>
          </a:p>
        </p:txBody>
      </p:sp>
      <p:sp>
        <p:nvSpPr>
          <p:cNvPr id="75" name="מלבן 74"/>
          <p:cNvSpPr/>
          <p:nvPr/>
        </p:nvSpPr>
        <p:spPr>
          <a:xfrm>
            <a:off x="4932040" y="4725144"/>
            <a:ext cx="111561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b="1" dirty="0" smtClean="0"/>
              <a:t>مثال</a:t>
            </a:r>
            <a:endParaRPr lang="he-IL" sz="2000" b="1" dirty="0"/>
          </a:p>
        </p:txBody>
      </p:sp>
      <p:sp>
        <p:nvSpPr>
          <p:cNvPr id="76" name="מלבן 75"/>
          <p:cNvSpPr/>
          <p:nvPr/>
        </p:nvSpPr>
        <p:spPr>
          <a:xfrm>
            <a:off x="7452320" y="4725144"/>
            <a:ext cx="111561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b="1" dirty="0" smtClean="0"/>
              <a:t>مثال</a:t>
            </a:r>
            <a:endParaRPr lang="he-IL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  <p:bldP spid="35854" grpId="0" animBg="1"/>
      <p:bldP spid="35855" grpId="0" animBg="1"/>
      <p:bldP spid="35856" grpId="0" animBg="1"/>
      <p:bldP spid="35857" grpId="0" animBg="1"/>
      <p:bldP spid="35858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9394" name="Picture 2" descr="C:\Users\jetway\Desktop\2012-05-03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4B59-8840-4D1A-BF0A-949B64E79D0F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5" name="הסבר ענן 4"/>
          <p:cNvSpPr/>
          <p:nvPr/>
        </p:nvSpPr>
        <p:spPr>
          <a:xfrm>
            <a:off x="0" y="3717032"/>
            <a:ext cx="2664296" cy="26642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800" dirty="0" smtClean="0">
                <a:solidFill>
                  <a:schemeClr val="tx1"/>
                </a:solidFill>
              </a:rPr>
              <a:t>شكرًا جزيلًا لكم </a:t>
            </a:r>
            <a:endParaRPr lang="he-IL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1259632" y="980728"/>
            <a:ext cx="6552728" cy="1440160"/>
          </a:xfrm>
        </p:spPr>
        <p:txBody>
          <a:bodyPr>
            <a:normAutofit/>
          </a:bodyPr>
          <a:lstStyle/>
          <a:p>
            <a:pPr algn="ctr"/>
            <a:r>
              <a:rPr lang="ar-JO" dirty="0" smtClean="0"/>
              <a:t>سوف نتعلم أليوم عن مُركبات النفايات </a:t>
            </a: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4B59-8840-4D1A-BF0A-949B64E79D0F}" type="slidenum">
              <a:rPr lang="he-IL" smtClean="0"/>
              <a:pPr/>
              <a:t>2</a:t>
            </a:fld>
            <a:endParaRPr lang="he-IL"/>
          </a:p>
        </p:txBody>
      </p:sp>
      <p:pic>
        <p:nvPicPr>
          <p:cNvPr id="2050" name="Picture 2" descr="http://upload.wikimedia.org/wikipedia/commons/thumb/7/79/Recycling_in_Curitiba.JPG/320px-Recycling_in_Curiti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01008"/>
            <a:ext cx="5976664" cy="25740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ما هي أنواع النفايات التي تُلقونها يومياً؟</a:t>
            </a: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4B59-8840-4D1A-BF0A-949B64E79D0F}" type="slidenum">
              <a:rPr lang="he-IL" smtClean="0"/>
              <a:pPr/>
              <a:t>3</a:t>
            </a:fld>
            <a:endParaRPr lang="he-IL"/>
          </a:p>
        </p:txBody>
      </p:sp>
      <p:pic>
        <p:nvPicPr>
          <p:cNvPr id="26626" name="Picture 2" descr="http://e-green.co.il/wp-content/uploads/2012/07/%D7%A1%D7%99%D7%9E%D7%9F-%D7%9E%D7%99%D7%97%D7%96%D7%95%D7%A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12976"/>
            <a:ext cx="5657850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267744" y="764704"/>
            <a:ext cx="5688632" cy="1080120"/>
          </a:xfrm>
        </p:spPr>
        <p:txBody>
          <a:bodyPr>
            <a:normAutofit/>
          </a:bodyPr>
          <a:lstStyle/>
          <a:p>
            <a:pPr algn="ctr"/>
            <a:r>
              <a:rPr lang="ar-JO" sz="4800" dirty="0" smtClean="0"/>
              <a:t>مُركبات النفايات الصلبة</a:t>
            </a:r>
            <a:endParaRPr lang="he-IL" sz="4800" dirty="0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4B59-8840-4D1A-BF0A-949B64E79D0F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4" name="חץ למטה 3"/>
          <p:cNvSpPr/>
          <p:nvPr/>
        </p:nvSpPr>
        <p:spPr>
          <a:xfrm>
            <a:off x="6084168" y="2996952"/>
            <a:ext cx="1224136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למטה 5"/>
          <p:cNvSpPr/>
          <p:nvPr/>
        </p:nvSpPr>
        <p:spPr>
          <a:xfrm>
            <a:off x="2411760" y="2924944"/>
            <a:ext cx="1224136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5508104" y="5013176"/>
            <a:ext cx="230425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 smtClean="0"/>
              <a:t>نفايات عُضوية </a:t>
            </a:r>
            <a:endParaRPr lang="he-IL" sz="2800" dirty="0"/>
          </a:p>
        </p:txBody>
      </p:sp>
      <p:sp>
        <p:nvSpPr>
          <p:cNvPr id="9" name="מלבן מעוגל 8"/>
          <p:cNvSpPr/>
          <p:nvPr/>
        </p:nvSpPr>
        <p:spPr>
          <a:xfrm>
            <a:off x="1835696" y="4941168"/>
            <a:ext cx="230425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 smtClean="0"/>
              <a:t>نفايات غير عُضوية </a:t>
            </a:r>
            <a:endParaRPr lang="he-IL" sz="2800" dirty="0"/>
          </a:p>
        </p:txBody>
      </p:sp>
      <p:pic>
        <p:nvPicPr>
          <p:cNvPr id="10" name="Picture 10" descr="http://i3.makcdn.com/wp-content/blogs.dir/163219/files/2010/12/recycle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56992"/>
            <a:ext cx="1944216" cy="1152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0226"/>
          </a:xfrm>
        </p:spPr>
        <p:txBody>
          <a:bodyPr/>
          <a:lstStyle/>
          <a:p>
            <a:pPr algn="ctr"/>
            <a:r>
              <a:rPr lang="ar-JO" dirty="0" smtClean="0"/>
              <a:t>من أين تُنتج النفايات حسب الصور التي أمامكم؟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4B59-8840-4D1A-BF0A-949B64E79D0F}" type="slidenum">
              <a:rPr lang="he-IL" smtClean="0"/>
              <a:pPr/>
              <a:t>5</a:t>
            </a:fld>
            <a:endParaRPr lang="he-IL"/>
          </a:p>
        </p:txBody>
      </p:sp>
      <p:pic>
        <p:nvPicPr>
          <p:cNvPr id="3074" name="Picture 2" descr="C:\Users\jetway\Desktop\waste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486" y="4077072"/>
            <a:ext cx="1833945" cy="1948061"/>
          </a:xfrm>
          <a:prstGeom prst="rect">
            <a:avLst/>
          </a:prstGeom>
          <a:noFill/>
        </p:spPr>
      </p:pic>
      <p:pic>
        <p:nvPicPr>
          <p:cNvPr id="3075" name="Picture 3" descr="C:\Users\jetway\Desktop\wast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2232248" cy="1800200"/>
          </a:xfrm>
          <a:prstGeom prst="rect">
            <a:avLst/>
          </a:prstGeom>
          <a:noFill/>
        </p:spPr>
      </p:pic>
      <p:pic>
        <p:nvPicPr>
          <p:cNvPr id="3076" name="Picture 4" descr="C:\Users\jetway\Desktop\was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21088"/>
            <a:ext cx="2304256" cy="1800200"/>
          </a:xfrm>
          <a:prstGeom prst="rect">
            <a:avLst/>
          </a:prstGeom>
          <a:noFill/>
        </p:spPr>
      </p:pic>
      <p:cxnSp>
        <p:nvCxnSpPr>
          <p:cNvPr id="9" name="מחבר חץ ישר 8"/>
          <p:cNvCxnSpPr/>
          <p:nvPr/>
        </p:nvCxnSpPr>
        <p:spPr>
          <a:xfrm>
            <a:off x="4572000" y="1916832"/>
            <a:ext cx="2952328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>
            <a:off x="4572000" y="1916832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H="1">
            <a:off x="2267744" y="1916832"/>
            <a:ext cx="2304256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النفايات العُضوية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>
          <a:xfrm>
            <a:off x="1295400" y="2204864"/>
            <a:ext cx="7237040" cy="2595736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و هي النفايات القابلة </a:t>
            </a:r>
            <a:r>
              <a:rPr lang="ar-JO" dirty="0" smtClean="0">
                <a:solidFill>
                  <a:schemeClr val="tx1"/>
                </a:solidFill>
              </a:rPr>
              <a:t>للتحلل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مثل:</a:t>
            </a:r>
            <a:r>
              <a:rPr lang="en-US" dirty="0" smtClean="0">
                <a:solidFill>
                  <a:schemeClr val="tx1"/>
                </a:solidFill>
              </a:rPr>
              <a:t> بقايا الطعام و</a:t>
            </a:r>
            <a:r>
              <a:rPr lang="ar-JO" dirty="0" smtClean="0">
                <a:solidFill>
                  <a:schemeClr val="tx1"/>
                </a:solidFill>
              </a:rPr>
              <a:t>مُخلفات </a:t>
            </a:r>
            <a:r>
              <a:rPr lang="en-US" dirty="0" err="1" smtClean="0">
                <a:solidFill>
                  <a:schemeClr val="tx1"/>
                </a:solidFill>
              </a:rPr>
              <a:t>الحدائق</a:t>
            </a:r>
            <a:r>
              <a:rPr lang="ar-JO" dirty="0" err="1" smtClean="0">
                <a:solidFill>
                  <a:schemeClr val="tx1"/>
                </a:solidFill>
              </a:rPr>
              <a:t>.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ويمكن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ar-JO" dirty="0" err="1" smtClean="0">
                <a:solidFill>
                  <a:schemeClr val="tx1"/>
                </a:solidFill>
              </a:rPr>
              <a:t>الإ</a:t>
            </a:r>
            <a:r>
              <a:rPr lang="en-US" dirty="0" smtClean="0">
                <a:solidFill>
                  <a:schemeClr val="tx1"/>
                </a:solidFill>
              </a:rPr>
              <a:t>ستفادة منها لإنتاج السماد العضوي.</a:t>
            </a:r>
          </a:p>
          <a:p>
            <a:pPr algn="r"/>
            <a:r>
              <a:rPr lang="ar-JO" dirty="0" smtClean="0">
                <a:solidFill>
                  <a:schemeClr val="tx1"/>
                </a:solidFill>
              </a:rPr>
              <a:t>للتعرف أكثر على أنواع النفايات العضوية إضغطوا على هذا </a:t>
            </a:r>
            <a:r>
              <a:rPr lang="ar-JO" dirty="0" smtClean="0">
                <a:solidFill>
                  <a:schemeClr val="tx1"/>
                </a:solidFill>
                <a:hlinkClick r:id="rId2"/>
              </a:rPr>
              <a:t>الرابط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4B59-8840-4D1A-BF0A-949B64E79D0F}" type="slidenum">
              <a:rPr lang="he-IL" smtClean="0"/>
              <a:pPr/>
              <a:t>6</a:t>
            </a:fld>
            <a:endParaRPr lang="he-IL"/>
          </a:p>
        </p:txBody>
      </p:sp>
      <p:pic>
        <p:nvPicPr>
          <p:cNvPr id="1028" name="Picture 4" descr="http://t1.gstatic.com/images?q=tbn:ANd9GcTu54B0Lxa3L6ahvgUt6vmKPHQhKn_NtY5Fo8J1Mwu5joyp37u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25144"/>
            <a:ext cx="2736304" cy="1656184"/>
          </a:xfrm>
          <a:prstGeom prst="rect">
            <a:avLst/>
          </a:prstGeom>
          <a:noFill/>
        </p:spPr>
      </p:pic>
      <p:pic>
        <p:nvPicPr>
          <p:cNvPr id="3" name="Picture 2" descr="C:\Users\jetway\Desktop\was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365104"/>
            <a:ext cx="2520280" cy="1872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النِفايات الغير عُضوية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>
          <a:xfrm>
            <a:off x="1295400" y="2276872"/>
            <a:ext cx="7453064" cy="3168352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وهي المواد التي لا تحتوي </a:t>
            </a:r>
            <a:r>
              <a:rPr lang="en-US" dirty="0" err="1" smtClean="0">
                <a:solidFill>
                  <a:schemeClr val="tx1"/>
                </a:solidFill>
              </a:rPr>
              <a:t>على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مركبات</a:t>
            </a:r>
            <a:r>
              <a:rPr lang="ar-JO" dirty="0" smtClean="0">
                <a:solidFill>
                  <a:schemeClr val="tx1"/>
                </a:solidFill>
              </a:rPr>
              <a:t> عُضوية.</a:t>
            </a:r>
            <a:endParaRPr lang="en-US" dirty="0" smtClean="0">
              <a:solidFill>
                <a:schemeClr val="tx1"/>
              </a:solidFill>
            </a:endParaRPr>
          </a:p>
          <a:p>
            <a:pPr algn="r"/>
            <a:r>
              <a:rPr lang="en-US" dirty="0" err="1" smtClean="0">
                <a:solidFill>
                  <a:schemeClr val="tx1"/>
                </a:solidFill>
              </a:rPr>
              <a:t>مثال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معادن</a:t>
            </a:r>
            <a:r>
              <a:rPr lang="ar-JO" dirty="0" err="1" smtClean="0">
                <a:solidFill>
                  <a:schemeClr val="tx1"/>
                </a:solidFill>
              </a:rPr>
              <a:t>،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بلاستيك</a:t>
            </a:r>
            <a:r>
              <a:rPr lang="ar-JO" dirty="0" smtClean="0">
                <a:solidFill>
                  <a:schemeClr val="tx1"/>
                </a:solidFill>
              </a:rPr>
              <a:t>، زجاج وغيرها.</a:t>
            </a:r>
          </a:p>
          <a:p>
            <a:pPr algn="r"/>
            <a:r>
              <a:rPr lang="ar-JO" dirty="0" smtClean="0">
                <a:solidFill>
                  <a:schemeClr val="tx1"/>
                </a:solidFill>
              </a:rPr>
              <a:t>وهي غير قابلة </a:t>
            </a:r>
            <a:r>
              <a:rPr lang="ar-JO" dirty="0" err="1" smtClean="0">
                <a:solidFill>
                  <a:schemeClr val="tx1"/>
                </a:solidFill>
              </a:rPr>
              <a:t>للتحلل.</a:t>
            </a:r>
            <a:r>
              <a:rPr lang="ar-JO" dirty="0" smtClean="0">
                <a:solidFill>
                  <a:schemeClr val="tx1"/>
                </a:solidFill>
              </a:rPr>
              <a:t>  </a:t>
            </a:r>
          </a:p>
          <a:p>
            <a:pPr algn="r"/>
            <a:endParaRPr lang="ar-JO" dirty="0" smtClean="0">
              <a:solidFill>
                <a:schemeClr val="tx1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4B59-8840-4D1A-BF0A-949B64E79D0F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2050" name="Picture 2" descr="C:\Users\jetway\Desktop\wast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2520280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4B59-8840-4D1A-BF0A-949B64E79D0F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1187624" y="1340768"/>
            <a:ext cx="669674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لماذا علينا القلق بشأن ما ننتجه من نفايات؟</a:t>
            </a:r>
            <a:endParaRPr lang="he-IL" sz="4400" dirty="0">
              <a:solidFill>
                <a:schemeClr val="tx1"/>
              </a:solidFill>
              <a:latin typeface="Simplified Arabic" pitchFamily="18" charset="-78"/>
            </a:endParaRPr>
          </a:p>
        </p:txBody>
      </p:sp>
      <p:pic>
        <p:nvPicPr>
          <p:cNvPr id="1026" name="Picture 2" descr="C:\Users\jetway\Desktop\imagesCAYEA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4464496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84926"/>
          </a:xfrm>
        </p:spPr>
        <p:txBody>
          <a:bodyPr>
            <a:normAutofit/>
          </a:bodyPr>
          <a:lstStyle/>
          <a:p>
            <a:pPr algn="ctr"/>
            <a:r>
              <a:rPr lang="ar-JO" sz="6000" dirty="0" smtClean="0">
                <a:hlinkClick r:id="rId2" action="ppaction://hlinkfile"/>
              </a:rPr>
              <a:t>الفعالية</a:t>
            </a:r>
            <a:endParaRPr lang="he-IL" sz="60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4B59-8840-4D1A-BF0A-949B64E79D0F}" type="slidenum">
              <a:rPr lang="he-IL" smtClean="0"/>
              <a:pPr/>
              <a:t>9</a:t>
            </a:fld>
            <a:endParaRPr lang="he-IL"/>
          </a:p>
        </p:txBody>
      </p:sp>
      <p:pic>
        <p:nvPicPr>
          <p:cNvPr id="3074" name="Picture 2" descr="C:\Users\jetway\Desktop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24944"/>
            <a:ext cx="504056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פנה השמ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מפנה השמש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מפנה השמ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946</TotalTime>
  <Words>169</Words>
  <Application>Microsoft Office PowerPoint</Application>
  <PresentationFormat>‫הצגה על המסך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מפנה השמש</vt:lpstr>
      <vt:lpstr>שקופית 1</vt:lpstr>
      <vt:lpstr>سوف نتعلم أليوم عن مُركبات النفايات </vt:lpstr>
      <vt:lpstr>ما هي أنواع النفايات التي تُلقونها يومياً؟</vt:lpstr>
      <vt:lpstr>مُركبات النفايات الصلبة</vt:lpstr>
      <vt:lpstr>من أين تُنتج النفايات حسب الصور التي أمامكم؟</vt:lpstr>
      <vt:lpstr>النفايات العُضوية </vt:lpstr>
      <vt:lpstr>النِفايات الغير عُضوية</vt:lpstr>
      <vt:lpstr>שקופית 8</vt:lpstr>
      <vt:lpstr>الفعالية</vt:lpstr>
      <vt:lpstr>هيا نُحضر قائمة مشتركة مُركزّة لجميع التلاميذ في الصف، بعد أن أجروها على إنفراد. </vt:lpstr>
      <vt:lpstr>שקופית 11</vt:lpstr>
      <vt:lpstr>שקופית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مركبات النفايات الصلبة</dc:title>
  <dc:creator>jetway</dc:creator>
  <cp:lastModifiedBy>jetway</cp:lastModifiedBy>
  <cp:revision>96</cp:revision>
  <dcterms:created xsi:type="dcterms:W3CDTF">2012-12-14T20:51:24Z</dcterms:created>
  <dcterms:modified xsi:type="dcterms:W3CDTF">2013-03-24T11:51:21Z</dcterms:modified>
</cp:coreProperties>
</file>