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3"/>
  </p:notesMasterIdLst>
  <p:sldIdLst>
    <p:sldId id="284" r:id="rId2"/>
    <p:sldId id="256" r:id="rId3"/>
    <p:sldId id="287" r:id="rId4"/>
    <p:sldId id="285" r:id="rId5"/>
    <p:sldId id="257" r:id="rId6"/>
    <p:sldId id="290" r:id="rId7"/>
    <p:sldId id="259" r:id="rId8"/>
    <p:sldId id="258" r:id="rId9"/>
    <p:sldId id="291" r:id="rId10"/>
    <p:sldId id="260" r:id="rId11"/>
    <p:sldId id="265" r:id="rId12"/>
    <p:sldId id="289" r:id="rId13"/>
    <p:sldId id="266" r:id="rId14"/>
    <p:sldId id="267" r:id="rId15"/>
    <p:sldId id="292" r:id="rId16"/>
    <p:sldId id="261" r:id="rId17"/>
    <p:sldId id="270" r:id="rId18"/>
    <p:sldId id="269" r:id="rId19"/>
    <p:sldId id="271" r:id="rId20"/>
    <p:sldId id="272" r:id="rId21"/>
    <p:sldId id="293" r:id="rId22"/>
    <p:sldId id="274" r:id="rId23"/>
    <p:sldId id="275" r:id="rId24"/>
    <p:sldId id="278" r:id="rId25"/>
    <p:sldId id="276" r:id="rId26"/>
    <p:sldId id="279" r:id="rId27"/>
    <p:sldId id="281" r:id="rId28"/>
    <p:sldId id="280" r:id="rId29"/>
    <p:sldId id="262" r:id="rId30"/>
    <p:sldId id="282" r:id="rId31"/>
    <p:sldId id="283" r:id="rId3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סגנון ביניים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סגנון ביניים 2 - הדגשה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0" d="100"/>
          <a:sy n="70" d="100"/>
        </p:scale>
        <p:origin x="-792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12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87E633D-665F-43E5-921E-8DF334F41AB6}" type="datetimeFigureOut">
              <a:rPr lang="he-IL" smtClean="0"/>
              <a:pPr/>
              <a:t>י"ב/אייר/תשע"ג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5D56F97-E25D-442C-A1F9-35BDE924CE4C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78B67-A720-4F8B-BE42-83A3FFFB1FF5}" type="slidenum">
              <a:rPr lang="he-IL" smtClean="0"/>
              <a:pPr/>
              <a:t>3</a:t>
            </a:fld>
            <a:endParaRPr lang="he-I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56F97-E25D-442C-A1F9-35BDE924CE4C}" type="slidenum">
              <a:rPr lang="he-IL" smtClean="0"/>
              <a:pPr/>
              <a:t>15</a:t>
            </a:fld>
            <a:endParaRPr lang="he-I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لتشغيل</a:t>
            </a:r>
            <a:r>
              <a:rPr lang="ar-SA" baseline="0" dirty="0" smtClean="0"/>
              <a:t> الفيلم اضغط على الصورة المتحركة </a:t>
            </a:r>
            <a:r>
              <a:rPr lang="ar-SA" baseline="0" smtClean="0"/>
              <a:t>بالاسفل</a:t>
            </a: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56F97-E25D-442C-A1F9-35BDE924CE4C}" type="slidenum">
              <a:rPr lang="he-IL" smtClean="0"/>
              <a:pPr/>
              <a:t>31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י"ב/אייר/תשע"ג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י"ב/אייר/תשע"ג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י"ב/אייר/תשע"ג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י"ב/אייר/תשע"ג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י"ב/אייר/תשע"ג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י"ב/אייר/תשע"ג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י"ב/אייר/תשע"ג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י"ב/אייר/תשע"ג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י"ב/אייר/תשע"ג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י"ב/אייר/תשע"ג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ציור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י"ב/אייר/תשע"ג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438E1-117D-44FB-AC24-B79D899BA877}" type="datetimeFigureOut">
              <a:rPr lang="he-IL" smtClean="0"/>
              <a:pPr/>
              <a:t>י"ב/אייר/תשע"ג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3.gif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3.wav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audio" Target="../media/audio1.wav"/><Relationship Id="rId9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3.wav"/><Relationship Id="rId5" Type="http://schemas.openxmlformats.org/officeDocument/2006/relationships/image" Target="../media/image16.png"/><Relationship Id="rId4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3.gif"/><Relationship Id="rId3" Type="http://schemas.openxmlformats.org/officeDocument/2006/relationships/image" Target="../media/image5.png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audio" Target="../media/audio1.wav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audio" Target="../media/audio3.wav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3.wav"/><Relationship Id="rId4" Type="http://schemas.openxmlformats.org/officeDocument/2006/relationships/audio" Target="../media/audio1.wav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3.gif"/><Relationship Id="rId3" Type="http://schemas.openxmlformats.org/officeDocument/2006/relationships/image" Target="../media/image8.png"/><Relationship Id="rId7" Type="http://schemas.openxmlformats.org/officeDocument/2006/relationships/image" Target="../media/image4.png"/><Relationship Id="rId12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1.wav"/><Relationship Id="rId11" Type="http://schemas.openxmlformats.org/officeDocument/2006/relationships/image" Target="../media/image9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5.png"/><Relationship Id="rId9" Type="http://schemas.openxmlformats.org/officeDocument/2006/relationships/audio" Target="../media/audio3.wav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8.png"/><Relationship Id="rId7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audio" Target="../media/audio1.wav"/><Relationship Id="rId4" Type="http://schemas.openxmlformats.org/officeDocument/2006/relationships/image" Target="../media/image18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13.gif"/><Relationship Id="rId3" Type="http://schemas.openxmlformats.org/officeDocument/2006/relationships/image" Target="../media/image8.png"/><Relationship Id="rId7" Type="http://schemas.openxmlformats.org/officeDocument/2006/relationships/audio" Target="../media/audio3.wav"/><Relationship Id="rId12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image" Target="../media/image9.png"/><Relationship Id="rId5" Type="http://schemas.openxmlformats.org/officeDocument/2006/relationships/image" Target="../media/image5.png"/><Relationship Id="rId10" Type="http://schemas.openxmlformats.org/officeDocument/2006/relationships/image" Target="../media/image6.png"/><Relationship Id="rId4" Type="http://schemas.openxmlformats.org/officeDocument/2006/relationships/image" Target="../media/image7.png"/><Relationship Id="rId9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8.png"/><Relationship Id="rId7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5.png"/><Relationship Id="rId10" Type="http://schemas.openxmlformats.org/officeDocument/2006/relationships/image" Target="../media/image4.png"/><Relationship Id="rId4" Type="http://schemas.openxmlformats.org/officeDocument/2006/relationships/image" Target="../media/image7.png"/><Relationship Id="rId9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13" Type="http://schemas.openxmlformats.org/officeDocument/2006/relationships/image" Target="../media/image13.gif"/><Relationship Id="rId3" Type="http://schemas.openxmlformats.org/officeDocument/2006/relationships/image" Target="../media/image8.png"/><Relationship Id="rId7" Type="http://schemas.openxmlformats.org/officeDocument/2006/relationships/image" Target="../media/image2.png"/><Relationship Id="rId12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9.png"/><Relationship Id="rId5" Type="http://schemas.openxmlformats.org/officeDocument/2006/relationships/image" Target="../media/image7.png"/><Relationship Id="rId10" Type="http://schemas.openxmlformats.org/officeDocument/2006/relationships/audio" Target="../media/audio3.wav"/><Relationship Id="rId4" Type="http://schemas.openxmlformats.org/officeDocument/2006/relationships/image" Target="../media/image4.png"/><Relationship Id="rId9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8.png"/><Relationship Id="rId7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7.png"/><Relationship Id="rId10" Type="http://schemas.openxmlformats.org/officeDocument/2006/relationships/image" Target="../media/image9.png"/><Relationship Id="rId4" Type="http://schemas.openxmlformats.org/officeDocument/2006/relationships/image" Target="../media/image4.png"/><Relationship Id="rId9" Type="http://schemas.openxmlformats.org/officeDocument/2006/relationships/image" Target="../media/image10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13.gif"/><Relationship Id="rId3" Type="http://schemas.openxmlformats.org/officeDocument/2006/relationships/image" Target="../media/image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audio" Target="../media/audio1.wav"/><Relationship Id="rId5" Type="http://schemas.openxmlformats.org/officeDocument/2006/relationships/image" Target="../media/image4.png"/><Relationship Id="rId10" Type="http://schemas.openxmlformats.org/officeDocument/2006/relationships/image" Target="../media/image6.png"/><Relationship Id="rId4" Type="http://schemas.openxmlformats.org/officeDocument/2006/relationships/image" Target="../media/image8.png"/><Relationship Id="rId9" Type="http://schemas.openxmlformats.org/officeDocument/2006/relationships/audio" Target="../media/audio3.wav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9.png"/><Relationship Id="rId7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openxmlformats.org/officeDocument/2006/relationships/image" Target="../media/image6.png"/><Relationship Id="rId4" Type="http://schemas.openxmlformats.org/officeDocument/2006/relationships/image" Target="../media/image8.png"/><Relationship Id="rId9" Type="http://schemas.openxmlformats.org/officeDocument/2006/relationships/image" Target="../media/image10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9.png"/><Relationship Id="rId7" Type="http://schemas.openxmlformats.org/officeDocument/2006/relationships/image" Target="../media/image5.png"/><Relationship Id="rId12" Type="http://schemas.openxmlformats.org/officeDocument/2006/relationships/image" Target="../media/image13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audio" Target="../media/audio1.wav"/><Relationship Id="rId4" Type="http://schemas.openxmlformats.org/officeDocument/2006/relationships/image" Target="../media/image8.png"/><Relationship Id="rId9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9.png"/><Relationship Id="rId7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openxmlformats.org/officeDocument/2006/relationships/image" Target="../media/image10.png"/><Relationship Id="rId4" Type="http://schemas.openxmlformats.org/officeDocument/2006/relationships/image" Target="../media/image8.png"/><Relationship Id="rId9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2.wav"/><Relationship Id="rId5" Type="http://schemas.openxmlformats.org/officeDocument/2006/relationships/image" Target="../media/image12.wmf"/><Relationship Id="rId4" Type="http://schemas.openxmlformats.org/officeDocument/2006/relationships/audio" Target="../media/audio1.wav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jasmina\Desktop\&#1575;&#1604;&#1583;&#1585;&#1587;%20&#1575;&#1604;&#1587;&#1575;&#1583;&#1587;\vedio_6.wmv" TargetMode="External"/><Relationship Id="rId6" Type="http://schemas.openxmlformats.org/officeDocument/2006/relationships/image" Target="../media/image23.gif"/><Relationship Id="rId5" Type="http://schemas.openxmlformats.org/officeDocument/2006/relationships/hyperlink" Target="http://users.qsm.ac.il/aber_abed/students/jasmeen_mawasi/lesson_6/lesson_vedio2_6.wmv" TargetMode="External"/><Relationship Id="rId4" Type="http://schemas.openxmlformats.org/officeDocument/2006/relationships/image" Target="../media/image2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3.gif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audio" Target="../media/audio1.wav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2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3.gif"/><Relationship Id="rId3" Type="http://schemas.openxmlformats.org/officeDocument/2006/relationships/audio" Target="../media/audio3.wav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audio" Target="../media/audio1.wav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3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FF0000"/>
                </a:solidFill>
              </a:rPr>
              <a:t>تعليمات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 smtClean="0"/>
              <a:t>عزيزي الطالب أمامك قطع بازل مبعثرة رتبها لتحصل على صورة. </a:t>
            </a:r>
          </a:p>
          <a:p>
            <a:pPr>
              <a:buNone/>
            </a:pPr>
            <a:r>
              <a:rPr lang="ar-SA" dirty="0" smtClean="0"/>
              <a:t>لكن، عليك أولا أن تجيب عن الأسئلة بصورة صحيحة لكي تحصل على قطعة بازل.</a:t>
            </a:r>
            <a:endParaRPr lang="he-IL" dirty="0"/>
          </a:p>
        </p:txBody>
      </p:sp>
      <p:pic>
        <p:nvPicPr>
          <p:cNvPr id="5" name="תמונה 4" descr="06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3454415"/>
            <a:ext cx="4464496" cy="28450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טבלה 11"/>
          <p:cNvGraphicFramePr>
            <a:graphicFrameLocks noGrp="1"/>
          </p:cNvGraphicFramePr>
          <p:nvPr/>
        </p:nvGraphicFramePr>
        <p:xfrm>
          <a:off x="2483768" y="188640"/>
          <a:ext cx="3960441" cy="4248474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1320147"/>
                <a:gridCol w="1320147"/>
                <a:gridCol w="1320147"/>
              </a:tblGrid>
              <a:tr h="1416158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16158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16158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" name="מלבן 13"/>
          <p:cNvSpPr/>
          <p:nvPr/>
        </p:nvSpPr>
        <p:spPr>
          <a:xfrm>
            <a:off x="3779912" y="4869160"/>
            <a:ext cx="129614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מלבן 14"/>
          <p:cNvSpPr/>
          <p:nvPr/>
        </p:nvSpPr>
        <p:spPr>
          <a:xfrm>
            <a:off x="5508104" y="4869160"/>
            <a:ext cx="129614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מלבן 15"/>
          <p:cNvSpPr/>
          <p:nvPr/>
        </p:nvSpPr>
        <p:spPr>
          <a:xfrm>
            <a:off x="7452320" y="2060848"/>
            <a:ext cx="129614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מלבן 17"/>
          <p:cNvSpPr/>
          <p:nvPr/>
        </p:nvSpPr>
        <p:spPr>
          <a:xfrm>
            <a:off x="179512" y="1916832"/>
            <a:ext cx="129614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מלבן 18"/>
          <p:cNvSpPr/>
          <p:nvPr/>
        </p:nvSpPr>
        <p:spPr>
          <a:xfrm>
            <a:off x="179512" y="188640"/>
            <a:ext cx="129614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מלבן 19"/>
          <p:cNvSpPr/>
          <p:nvPr/>
        </p:nvSpPr>
        <p:spPr>
          <a:xfrm>
            <a:off x="179512" y="4005064"/>
            <a:ext cx="129614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7486" y="188640"/>
            <a:ext cx="1356722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2996952"/>
            <a:ext cx="1368152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10">
            <a:hlinkClick r:id="" action="ppaction://noaction">
              <a:snd r:embed="rId4" name="laser.wav"/>
            </a:hlinkClick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52320" y="2060848"/>
            <a:ext cx="1361306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13">
            <a:hlinkClick r:id="" action="ppaction://hlinkshowjump?jump=nextslide">
              <a:snd r:embed="rId6" name="applause.wav"/>
            </a:hlinkClick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9512" y="4005064"/>
            <a:ext cx="136815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14">
            <a:hlinkClick r:id="" action="ppaction://noaction">
              <a:snd r:embed="rId4" name="laser.wav"/>
            </a:hlinkClick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9512" y="188640"/>
            <a:ext cx="1368152" cy="1368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12">
            <a:hlinkClick r:id="" action="ppaction://noaction">
              <a:snd r:embed="rId4" name="laser.wav"/>
            </a:hlinkClick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779912" y="4869160"/>
            <a:ext cx="1334704" cy="1444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9">
            <a:hlinkClick r:id="" action="ppaction://noaction">
              <a:snd r:embed="rId4" name="laser.wav"/>
            </a:hlinkClick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452320" y="260648"/>
            <a:ext cx="136815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8">
            <a:hlinkClick r:id="" action="ppaction://noaction">
              <a:snd r:embed="rId4" name="laser.wav"/>
            </a:hlinkClick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79512" y="1844824"/>
            <a:ext cx="1296144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11">
            <a:hlinkClick r:id="" action="ppaction://noaction">
              <a:snd r:embed="rId4" name="laser.wav"/>
            </a:hlinkClick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508104" y="4869160"/>
            <a:ext cx="1296144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תמונה 28" descr="98e25fd7c5.gif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5364088" y="3284984"/>
            <a:ext cx="838200" cy="800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טבלה 11"/>
          <p:cNvGraphicFramePr>
            <a:graphicFrameLocks noGrp="1"/>
          </p:cNvGraphicFramePr>
          <p:nvPr/>
        </p:nvGraphicFramePr>
        <p:xfrm>
          <a:off x="2483768" y="188640"/>
          <a:ext cx="3960441" cy="4248474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1320147"/>
                <a:gridCol w="1320147"/>
                <a:gridCol w="1320147"/>
              </a:tblGrid>
              <a:tr h="1416158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16158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16158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" name="מלבן 13"/>
          <p:cNvSpPr/>
          <p:nvPr/>
        </p:nvSpPr>
        <p:spPr>
          <a:xfrm>
            <a:off x="3779912" y="4869160"/>
            <a:ext cx="129614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מלבן 14"/>
          <p:cNvSpPr/>
          <p:nvPr/>
        </p:nvSpPr>
        <p:spPr>
          <a:xfrm>
            <a:off x="5508104" y="4869160"/>
            <a:ext cx="129614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מלבן 15"/>
          <p:cNvSpPr/>
          <p:nvPr/>
        </p:nvSpPr>
        <p:spPr>
          <a:xfrm>
            <a:off x="7452320" y="2060848"/>
            <a:ext cx="129614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מלבן 17"/>
          <p:cNvSpPr/>
          <p:nvPr/>
        </p:nvSpPr>
        <p:spPr>
          <a:xfrm>
            <a:off x="179512" y="1916832"/>
            <a:ext cx="129614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מלבן 18"/>
          <p:cNvSpPr/>
          <p:nvPr/>
        </p:nvSpPr>
        <p:spPr>
          <a:xfrm>
            <a:off x="179512" y="188640"/>
            <a:ext cx="129614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7486" y="188640"/>
            <a:ext cx="1356722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2996952"/>
            <a:ext cx="1368152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2060848"/>
            <a:ext cx="1361306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1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188640"/>
            <a:ext cx="1368152" cy="1368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1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79912" y="4869160"/>
            <a:ext cx="1334704" cy="1444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52320" y="260648"/>
            <a:ext cx="136815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9512" y="1844824"/>
            <a:ext cx="1296144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1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508104" y="4869160"/>
            <a:ext cx="1296144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חץ שמאלה 28"/>
          <p:cNvSpPr/>
          <p:nvPr/>
        </p:nvSpPr>
        <p:spPr>
          <a:xfrm>
            <a:off x="755576" y="5661248"/>
            <a:ext cx="1512168" cy="720080"/>
          </a:xfrm>
          <a:prstGeom prst="lef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rPr>
              <a:t>السؤال الرابع </a:t>
            </a:r>
            <a:endParaRPr lang="he-IL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pic>
        <p:nvPicPr>
          <p:cNvPr id="33" name="Picture 1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79512" y="4005064"/>
            <a:ext cx="136815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73728E-6 L 0.5316 -0.1417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6" y="-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תמונה 6" descr="o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413"/>
            <a:ext cx="9144000" cy="6849173"/>
          </a:xfrm>
          <a:prstGeom prst="rect">
            <a:avLst/>
          </a:prstGeom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السؤال الرابع</a:t>
            </a:r>
            <a:endParaRPr lang="he-IL" dirty="0">
              <a:solidFill>
                <a:srgbClr val="FF0000"/>
              </a:solidFill>
              <a:latin typeface="Simplified Arabic" pitchFamily="18" charset="-78"/>
            </a:endParaRPr>
          </a:p>
        </p:txBody>
      </p:sp>
      <p:sp>
        <p:nvSpPr>
          <p:cNvPr id="5" name="מציין מיקום תוכן 2"/>
          <p:cNvSpPr txBox="1">
            <a:spLocks/>
          </p:cNvSpPr>
          <p:nvPr/>
        </p:nvSpPr>
        <p:spPr>
          <a:xfrm>
            <a:off x="3923928" y="1844824"/>
            <a:ext cx="4845224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he-IL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implified Arabic" pitchFamily="18" charset="-78"/>
            </a:endParaRP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12</a:t>
            </a:fld>
            <a:endParaRPr lang="he-IL"/>
          </a:p>
        </p:txBody>
      </p:sp>
      <p:sp>
        <p:nvSpPr>
          <p:cNvPr id="6" name="TextBox 5"/>
          <p:cNvSpPr txBox="1"/>
          <p:nvPr/>
        </p:nvSpPr>
        <p:spPr>
          <a:xfrm>
            <a:off x="971600" y="1484784"/>
            <a:ext cx="7632848" cy="45243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في إحدى الليالي، نظر إبراهيم إلى القمر من نافذة بيتِهِ</a:t>
            </a:r>
            <a:r>
              <a:rPr lang="he-IL" sz="3600" b="1" dirty="0" smtClean="0">
                <a:latin typeface="Traditional Arabic" pitchFamily="18" charset="-78"/>
              </a:rPr>
              <a:t>. </a:t>
            </a:r>
            <a:endParaRPr lang="en-US" sz="3600" b="1" dirty="0" smtClean="0">
              <a:latin typeface="Traditional Arabic" pitchFamily="18" charset="-78"/>
              <a:cs typeface="Traditional Arabic" pitchFamily="18" charset="-78"/>
            </a:endParaRPr>
          </a:p>
          <a:p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كان القمر بهذا الشكل </a:t>
            </a:r>
            <a:r>
              <a:rPr lang="en-US" sz="3600" b="1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endParaRPr lang="ar-SA" sz="3600" b="1" dirty="0" smtClean="0">
              <a:latin typeface="Traditional Arabic" pitchFamily="18" charset="-78"/>
              <a:cs typeface="Traditional Arabic" pitchFamily="18" charset="-78"/>
            </a:endParaRPr>
          </a:p>
          <a:p>
            <a:endParaRPr lang="en-US" sz="3600" b="1" dirty="0" smtClean="0">
              <a:latin typeface="Traditional Arabic" pitchFamily="18" charset="-78"/>
              <a:cs typeface="Traditional Arabic" pitchFamily="18" charset="-78"/>
            </a:endParaRPr>
          </a:p>
          <a:p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كيف سَيَبْدو القمر بعد مرور شهر؟ </a:t>
            </a:r>
            <a:endParaRPr lang="en-US" sz="3600" b="1" dirty="0" smtClean="0">
              <a:latin typeface="Traditional Arabic" pitchFamily="18" charset="-78"/>
              <a:cs typeface="Traditional Arabic" pitchFamily="18" charset="-78"/>
            </a:endParaRPr>
          </a:p>
          <a:p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أشِّر على الرسم التوضيحيّ المناسب</a:t>
            </a:r>
            <a:r>
              <a:rPr lang="ar-YE" sz="3600" b="1" dirty="0" smtClean="0">
                <a:latin typeface="Traditional Arabic" pitchFamily="18" charset="-78"/>
                <a:cs typeface="Traditional Arabic" pitchFamily="18" charset="-78"/>
              </a:rPr>
              <a:t>.</a:t>
            </a:r>
            <a:endParaRPr lang="ar-SA" sz="3600" b="1" dirty="0" smtClean="0">
              <a:latin typeface="Traditional Arabic" pitchFamily="18" charset="-78"/>
              <a:cs typeface="Traditional Arabic" pitchFamily="18" charset="-78"/>
            </a:endParaRPr>
          </a:p>
          <a:p>
            <a:endParaRPr lang="ar-SA" sz="3600" b="1" dirty="0" smtClean="0">
              <a:latin typeface="Traditional Arabic" pitchFamily="18" charset="-78"/>
              <a:cs typeface="Traditional Arabic" pitchFamily="18" charset="-78"/>
            </a:endParaRPr>
          </a:p>
          <a:p>
            <a:endParaRPr lang="en-US" sz="3600" b="1" dirty="0" smtClean="0">
              <a:latin typeface="Traditional Arabic" pitchFamily="18" charset="-78"/>
              <a:cs typeface="Traditional Arabic" pitchFamily="18" charset="-78"/>
            </a:endParaRPr>
          </a:p>
          <a:p>
            <a:endParaRPr lang="he-IL" sz="3600" b="1" dirty="0">
              <a:latin typeface="Traditional Arabic" pitchFamily="18" charset="-78"/>
            </a:endParaRPr>
          </a:p>
        </p:txBody>
      </p:sp>
      <p:pic>
        <p:nvPicPr>
          <p:cNvPr id="8" name="Picture 3" descr="25-mad-011-5A-SOFI-q3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988840"/>
            <a:ext cx="5715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26-mad-011-5B-SOFI-q14a">
            <a:hlinkClick r:id="" action="ppaction://noaction">
              <a:snd r:embed="rId4" name="laser.wav"/>
            </a:hlinkClick>
          </p:cNvPr>
          <p:cNvPicPr/>
          <p:nvPr/>
        </p:nvPicPr>
        <p:blipFill>
          <a:blip r:embed="rId5" cstate="print"/>
          <a:srcRect l="77822" t="8791"/>
          <a:stretch>
            <a:fillRect/>
          </a:stretch>
        </p:blipFill>
        <p:spPr bwMode="auto">
          <a:xfrm>
            <a:off x="6084168" y="4797152"/>
            <a:ext cx="718220" cy="747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26-mad-011-5B-SOFI-q14a">
            <a:hlinkClick r:id="" action="ppaction://noaction">
              <a:snd r:embed="rId4" name="laser.wav"/>
            </a:hlinkClick>
          </p:cNvPr>
          <p:cNvPicPr/>
          <p:nvPr/>
        </p:nvPicPr>
        <p:blipFill>
          <a:blip r:embed="rId5" cstate="print"/>
          <a:srcRect l="51140" r="19954"/>
          <a:stretch>
            <a:fillRect/>
          </a:stretch>
        </p:blipFill>
        <p:spPr bwMode="auto">
          <a:xfrm>
            <a:off x="5004048" y="4725144"/>
            <a:ext cx="936104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 descr="26-mad-011-5B-SOFI-q14a">
            <a:hlinkClick r:id="" action="ppaction://hlinkshowjump?jump=nextslide">
              <a:snd r:embed="rId6" name="applause.wav"/>
            </a:hlinkClick>
          </p:cNvPr>
          <p:cNvPicPr/>
          <p:nvPr/>
        </p:nvPicPr>
        <p:blipFill>
          <a:blip r:embed="rId5" cstate="print"/>
          <a:srcRect l="22235" r="51083"/>
          <a:stretch>
            <a:fillRect/>
          </a:stretch>
        </p:blipFill>
        <p:spPr bwMode="auto">
          <a:xfrm>
            <a:off x="3635896" y="4725144"/>
            <a:ext cx="864096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 descr="26-mad-011-5B-SOFI-q14a">
            <a:hlinkClick r:id="" action="ppaction://noaction">
              <a:snd r:embed="rId4" name="laser.wav"/>
            </a:hlinkClick>
          </p:cNvPr>
          <p:cNvPicPr/>
          <p:nvPr/>
        </p:nvPicPr>
        <p:blipFill>
          <a:blip r:embed="rId5" cstate="print"/>
          <a:srcRect r="76682"/>
          <a:stretch>
            <a:fillRect/>
          </a:stretch>
        </p:blipFill>
        <p:spPr bwMode="auto">
          <a:xfrm>
            <a:off x="2411760" y="4725144"/>
            <a:ext cx="755154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טבלה 11"/>
          <p:cNvGraphicFramePr>
            <a:graphicFrameLocks noGrp="1"/>
          </p:cNvGraphicFramePr>
          <p:nvPr/>
        </p:nvGraphicFramePr>
        <p:xfrm>
          <a:off x="2483768" y="188640"/>
          <a:ext cx="3960441" cy="4248474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1320147"/>
                <a:gridCol w="1320147"/>
                <a:gridCol w="1320147"/>
              </a:tblGrid>
              <a:tr h="1416158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16158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16158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" name="מלבן 13"/>
          <p:cNvSpPr/>
          <p:nvPr/>
        </p:nvSpPr>
        <p:spPr>
          <a:xfrm>
            <a:off x="3779912" y="4869160"/>
            <a:ext cx="129614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מלבן 14"/>
          <p:cNvSpPr/>
          <p:nvPr/>
        </p:nvSpPr>
        <p:spPr>
          <a:xfrm>
            <a:off x="5508104" y="4869160"/>
            <a:ext cx="129614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מלבן 15"/>
          <p:cNvSpPr/>
          <p:nvPr/>
        </p:nvSpPr>
        <p:spPr>
          <a:xfrm>
            <a:off x="7452320" y="2060848"/>
            <a:ext cx="129614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מלבן 17"/>
          <p:cNvSpPr/>
          <p:nvPr/>
        </p:nvSpPr>
        <p:spPr>
          <a:xfrm>
            <a:off x="179512" y="1916832"/>
            <a:ext cx="129614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מלבן 18"/>
          <p:cNvSpPr/>
          <p:nvPr/>
        </p:nvSpPr>
        <p:spPr>
          <a:xfrm>
            <a:off x="179512" y="188640"/>
            <a:ext cx="129614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7486" y="188640"/>
            <a:ext cx="1356722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7" y="2996952"/>
            <a:ext cx="1368152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83768" y="2924944"/>
            <a:ext cx="1368152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10">
            <a:hlinkClick r:id="" action="ppaction://noaction">
              <a:snd r:embed="rId5" name="laser.wav"/>
            </a:hlinkClick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52320" y="2060848"/>
            <a:ext cx="1361306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14">
            <a:hlinkClick r:id="" action="ppaction://noaction">
              <a:snd r:embed="rId5" name="laser.wav"/>
            </a:hlinkClick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9512" y="188640"/>
            <a:ext cx="1368152" cy="1368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12">
            <a:hlinkClick r:id="" action="ppaction://noaction">
              <a:snd r:embed="rId5" name="laser.wav"/>
            </a:hlinkClick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779912" y="4869160"/>
            <a:ext cx="1334704" cy="1444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9">
            <a:hlinkClick r:id="" action="ppaction://hlinkshowjump?jump=nextslide">
              <a:snd r:embed="rId9" name="applause.wav"/>
            </a:hlinkClick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452320" y="260648"/>
            <a:ext cx="136815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8">
            <a:hlinkClick r:id="" action="ppaction://noaction">
              <a:snd r:embed="rId5" name="laser.wav"/>
            </a:hlinkClick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79512" y="1844824"/>
            <a:ext cx="1296144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11">
            <a:hlinkClick r:id="" action="ppaction://noaction">
              <a:snd r:embed="rId5" name="laser.wav"/>
            </a:hlinkClick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508104" y="4869160"/>
            <a:ext cx="1296144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תמונה 28" descr="98e25fd7c5.gif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2771800" y="404664"/>
            <a:ext cx="838200" cy="800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טבלה 11"/>
          <p:cNvGraphicFramePr>
            <a:graphicFrameLocks noGrp="1"/>
          </p:cNvGraphicFramePr>
          <p:nvPr/>
        </p:nvGraphicFramePr>
        <p:xfrm>
          <a:off x="2483768" y="188640"/>
          <a:ext cx="3960441" cy="4248474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1320147"/>
                <a:gridCol w="1320147"/>
                <a:gridCol w="1320147"/>
              </a:tblGrid>
              <a:tr h="1416158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16158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16158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" name="מלבן 13"/>
          <p:cNvSpPr/>
          <p:nvPr/>
        </p:nvSpPr>
        <p:spPr>
          <a:xfrm>
            <a:off x="3779912" y="4869160"/>
            <a:ext cx="129614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מלבן 14"/>
          <p:cNvSpPr/>
          <p:nvPr/>
        </p:nvSpPr>
        <p:spPr>
          <a:xfrm>
            <a:off x="5508104" y="4869160"/>
            <a:ext cx="129614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מלבן 15"/>
          <p:cNvSpPr/>
          <p:nvPr/>
        </p:nvSpPr>
        <p:spPr>
          <a:xfrm>
            <a:off x="7452320" y="2060848"/>
            <a:ext cx="129614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מלבן 17"/>
          <p:cNvSpPr/>
          <p:nvPr/>
        </p:nvSpPr>
        <p:spPr>
          <a:xfrm>
            <a:off x="179512" y="1916832"/>
            <a:ext cx="129614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מלבן 18"/>
          <p:cNvSpPr/>
          <p:nvPr/>
        </p:nvSpPr>
        <p:spPr>
          <a:xfrm>
            <a:off x="179512" y="188640"/>
            <a:ext cx="129614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7486" y="188640"/>
            <a:ext cx="1356722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7" y="2996952"/>
            <a:ext cx="1368152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83768" y="2996952"/>
            <a:ext cx="1440160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52320" y="2060848"/>
            <a:ext cx="1361306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1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512" y="188640"/>
            <a:ext cx="1368152" cy="1368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1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79912" y="4869160"/>
            <a:ext cx="1334704" cy="1444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9512" y="1844824"/>
            <a:ext cx="1296144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1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508104" y="4869160"/>
            <a:ext cx="1296144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חץ שמאלה 28">
            <a:hlinkClick r:id="" action="ppaction://hlinkshowjump?jump=nextslide"/>
          </p:cNvPr>
          <p:cNvSpPr/>
          <p:nvPr/>
        </p:nvSpPr>
        <p:spPr>
          <a:xfrm>
            <a:off x="251520" y="5517232"/>
            <a:ext cx="1872208" cy="1052736"/>
          </a:xfrm>
          <a:prstGeom prst="left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السؤال الخامس</a:t>
            </a:r>
            <a:endParaRPr lang="he-IL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pic>
        <p:nvPicPr>
          <p:cNvPr id="37" name="Picture 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452320" y="260648"/>
            <a:ext cx="136815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07031E-6 L -0.53941 -0.0053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0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תמונה 6" descr="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91" y="0"/>
            <a:ext cx="9155782" cy="6857999"/>
          </a:xfrm>
          <a:prstGeom prst="rect">
            <a:avLst/>
          </a:prstGeom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السؤال الخامس</a:t>
            </a:r>
            <a:endParaRPr lang="he-IL" dirty="0">
              <a:solidFill>
                <a:srgbClr val="FF0000"/>
              </a:solidFill>
              <a:latin typeface="Simplified Arabic" pitchFamily="18" charset="-78"/>
            </a:endParaRPr>
          </a:p>
        </p:txBody>
      </p:sp>
      <p:sp>
        <p:nvSpPr>
          <p:cNvPr id="5" name="מציין מיקום תוכן 2"/>
          <p:cNvSpPr txBox="1">
            <a:spLocks/>
          </p:cNvSpPr>
          <p:nvPr/>
        </p:nvSpPr>
        <p:spPr>
          <a:xfrm>
            <a:off x="1475656" y="1340768"/>
            <a:ext cx="7437512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r>
              <a:rPr lang="ar-YE" sz="4000" b="1" dirty="0" smtClean="0">
                <a:latin typeface="Traditional Arabic" pitchFamily="18" charset="-78"/>
                <a:cs typeface="Traditional Arabic" pitchFamily="18" charset="-78"/>
              </a:rPr>
              <a:t>دوران الكرة الأرضيّة حول محورها يُحدِّد: </a:t>
            </a:r>
            <a:endParaRPr lang="en-US" sz="4000" b="1" dirty="0" smtClean="0">
              <a:latin typeface="Traditional Arabic" pitchFamily="18" charset="-78"/>
              <a:cs typeface="Traditional Arabic" pitchFamily="18" charset="-78"/>
            </a:endParaRPr>
          </a:p>
          <a:p>
            <a:r>
              <a:rPr lang="ar-YE" sz="4000" b="1" dirty="0" smtClean="0">
                <a:latin typeface="Traditional Arabic" pitchFamily="18" charset="-78"/>
                <a:cs typeface="Traditional Arabic" pitchFamily="18" charset="-78"/>
              </a:rPr>
              <a:t> </a:t>
            </a:r>
            <a:endParaRPr lang="en-US" sz="40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>
              <a:buFont typeface="Arial" pitchFamily="34" charset="0"/>
              <a:buChar char="•"/>
            </a:pPr>
            <a:r>
              <a:rPr lang="ar-JO" sz="4000" b="1" dirty="0" smtClean="0">
                <a:latin typeface="Traditional Arabic" pitchFamily="18" charset="-78"/>
                <a:cs typeface="Traditional Arabic" pitchFamily="18" charset="-78"/>
                <a:hlinkClick r:id="" action="ppaction://noaction">
                  <a:snd r:embed="rId4" name="laser.wav"/>
                </a:hlinkClick>
              </a:rPr>
              <a:t>طول السنة</a:t>
            </a:r>
            <a:r>
              <a:rPr lang="he-IL" sz="4000" b="1" dirty="0" smtClean="0">
                <a:latin typeface="Traditional Arabic" pitchFamily="18" charset="-78"/>
                <a:hlinkClick r:id="" action="ppaction://noaction">
                  <a:snd r:embed="rId4" name="laser.wav"/>
                </a:hlinkClick>
              </a:rPr>
              <a:t> (</a:t>
            </a:r>
            <a:r>
              <a:rPr lang="en-GB" sz="4000" b="1" dirty="0" smtClean="0">
                <a:latin typeface="Traditional Arabic" pitchFamily="18" charset="-78"/>
                <a:cs typeface="Traditional Arabic" pitchFamily="18" charset="-78"/>
                <a:hlinkClick r:id="" action="ppaction://noaction">
                  <a:snd r:embed="rId4" name="laser.wav"/>
                </a:hlinkClick>
              </a:rPr>
              <a:t>365 </a:t>
            </a:r>
            <a:r>
              <a:rPr lang="ar-JO" sz="4000" b="1" dirty="0" smtClean="0">
                <a:latin typeface="Traditional Arabic" pitchFamily="18" charset="-78"/>
                <a:cs typeface="Traditional Arabic" pitchFamily="18" charset="-78"/>
                <a:hlinkClick r:id="" action="ppaction://noaction">
                  <a:snd r:embed="rId4" name="laser.wav"/>
                </a:hlinkClick>
              </a:rPr>
              <a:t>يومًا</a:t>
            </a:r>
            <a:r>
              <a:rPr lang="he-IL" sz="4000" b="1" dirty="0" smtClean="0">
                <a:latin typeface="Traditional Arabic" pitchFamily="18" charset="-78"/>
                <a:hlinkClick r:id="" action="ppaction://noaction">
                  <a:snd r:embed="rId4" name="laser.wav"/>
                </a:hlinkClick>
              </a:rPr>
              <a:t>).</a:t>
            </a:r>
            <a:endParaRPr lang="en-US" sz="40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>
              <a:buFont typeface="Arial" pitchFamily="34" charset="0"/>
              <a:buChar char="•"/>
            </a:pPr>
            <a:r>
              <a:rPr lang="ar-JO" sz="4000" b="1" dirty="0" smtClean="0">
                <a:latin typeface="Traditional Arabic" pitchFamily="18" charset="-78"/>
                <a:cs typeface="Traditional Arabic" pitchFamily="18" charset="-78"/>
                <a:hlinkClick r:id="" action="ppaction://noaction">
                  <a:snd r:embed="rId4" name="laser.wav"/>
                </a:hlinkClick>
              </a:rPr>
              <a:t>طول الشهر</a:t>
            </a:r>
            <a:r>
              <a:rPr lang="he-IL" sz="4000" b="1" dirty="0" smtClean="0">
                <a:latin typeface="Traditional Arabic" pitchFamily="18" charset="-78"/>
                <a:hlinkClick r:id="" action="ppaction://noaction">
                  <a:snd r:embed="rId4" name="laser.wav"/>
                </a:hlinkClick>
              </a:rPr>
              <a:t> (</a:t>
            </a:r>
            <a:r>
              <a:rPr lang="en-GB" sz="4000" b="1" dirty="0" smtClean="0">
                <a:latin typeface="Traditional Arabic" pitchFamily="18" charset="-78"/>
                <a:cs typeface="Traditional Arabic" pitchFamily="18" charset="-78"/>
                <a:hlinkClick r:id="" action="ppaction://noaction">
                  <a:snd r:embed="rId4" name="laser.wav"/>
                </a:hlinkClick>
              </a:rPr>
              <a:t>30 </a:t>
            </a:r>
            <a:r>
              <a:rPr lang="ar-JO" sz="4000" b="1" dirty="0" smtClean="0">
                <a:latin typeface="Traditional Arabic" pitchFamily="18" charset="-78"/>
                <a:cs typeface="Traditional Arabic" pitchFamily="18" charset="-78"/>
                <a:hlinkClick r:id="" action="ppaction://noaction">
                  <a:snd r:embed="rId4" name="laser.wav"/>
                </a:hlinkClick>
              </a:rPr>
              <a:t>يومًا</a:t>
            </a:r>
            <a:r>
              <a:rPr lang="he-IL" sz="4000" b="1" dirty="0" smtClean="0">
                <a:latin typeface="Traditional Arabic" pitchFamily="18" charset="-78"/>
                <a:hlinkClick r:id="" action="ppaction://noaction">
                  <a:snd r:embed="rId4" name="laser.wav"/>
                </a:hlinkClick>
              </a:rPr>
              <a:t>).</a:t>
            </a:r>
            <a:endParaRPr lang="en-US" sz="40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>
              <a:buFont typeface="Arial" pitchFamily="34" charset="0"/>
              <a:buChar char="•"/>
            </a:pPr>
            <a:r>
              <a:rPr lang="ar-JO" sz="4000" b="1" dirty="0" smtClean="0">
                <a:latin typeface="Traditional Arabic" pitchFamily="18" charset="-78"/>
                <a:cs typeface="Traditional Arabic" pitchFamily="18" charset="-78"/>
                <a:hlinkClick r:id="" action="ppaction://noaction">
                  <a:snd r:embed="rId4" name="laser.wav"/>
                </a:hlinkClick>
              </a:rPr>
              <a:t>طول الأسبوع</a:t>
            </a:r>
            <a:r>
              <a:rPr lang="he-IL" sz="4000" b="1" dirty="0" smtClean="0">
                <a:latin typeface="Traditional Arabic" pitchFamily="18" charset="-78"/>
                <a:hlinkClick r:id="" action="ppaction://noaction">
                  <a:snd r:embed="rId4" name="laser.wav"/>
                </a:hlinkClick>
              </a:rPr>
              <a:t> (</a:t>
            </a:r>
            <a:r>
              <a:rPr lang="en-GB" sz="4000" b="1" dirty="0" smtClean="0">
                <a:latin typeface="Traditional Arabic" pitchFamily="18" charset="-78"/>
                <a:cs typeface="Traditional Arabic" pitchFamily="18" charset="-78"/>
                <a:hlinkClick r:id="" action="ppaction://noaction">
                  <a:snd r:embed="rId4" name="laser.wav"/>
                </a:hlinkClick>
              </a:rPr>
              <a:t>7 </a:t>
            </a:r>
            <a:r>
              <a:rPr lang="ar-JO" sz="4000" b="1" dirty="0" smtClean="0">
                <a:latin typeface="Traditional Arabic" pitchFamily="18" charset="-78"/>
                <a:cs typeface="Traditional Arabic" pitchFamily="18" charset="-78"/>
                <a:hlinkClick r:id="" action="ppaction://noaction">
                  <a:snd r:embed="rId4" name="laser.wav"/>
                </a:hlinkClick>
              </a:rPr>
              <a:t>أيّام</a:t>
            </a:r>
            <a:r>
              <a:rPr lang="he-IL" sz="4000" b="1" dirty="0" smtClean="0">
                <a:latin typeface="Traditional Arabic" pitchFamily="18" charset="-78"/>
                <a:hlinkClick r:id="" action="ppaction://noaction">
                  <a:snd r:embed="rId4" name="laser.wav"/>
                </a:hlinkClick>
              </a:rPr>
              <a:t>).</a:t>
            </a:r>
            <a:endParaRPr lang="en-US" sz="40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>
              <a:buFont typeface="Arial" pitchFamily="34" charset="0"/>
              <a:buChar char="•"/>
            </a:pPr>
            <a:r>
              <a:rPr lang="ar-JO" sz="4000" b="1" dirty="0" smtClean="0">
                <a:latin typeface="Traditional Arabic" pitchFamily="18" charset="-78"/>
                <a:cs typeface="Traditional Arabic" pitchFamily="18" charset="-78"/>
                <a:hlinkClick r:id="" action="ppaction://hlinkshowjump?jump=nextslide">
                  <a:snd r:embed="rId5" name="applause.wav"/>
                </a:hlinkClick>
              </a:rPr>
              <a:t>طول اليوم</a:t>
            </a:r>
            <a:r>
              <a:rPr lang="he-IL" sz="4000" b="1" dirty="0" smtClean="0">
                <a:latin typeface="Traditional Arabic" pitchFamily="18" charset="-78"/>
                <a:hlinkClick r:id="" action="ppaction://hlinkshowjump?jump=nextslide">
                  <a:snd r:embed="rId5" name="applause.wav"/>
                </a:hlinkClick>
              </a:rPr>
              <a:t> (</a:t>
            </a:r>
            <a:r>
              <a:rPr lang="en-GB" sz="4000" b="1" dirty="0" smtClean="0">
                <a:latin typeface="Traditional Arabic" pitchFamily="18" charset="-78"/>
                <a:cs typeface="Traditional Arabic" pitchFamily="18" charset="-78"/>
                <a:hlinkClick r:id="" action="ppaction://hlinkshowjump?jump=nextslide">
                  <a:snd r:embed="rId5" name="applause.wav"/>
                </a:hlinkClick>
              </a:rPr>
              <a:t>24 </a:t>
            </a:r>
            <a:r>
              <a:rPr lang="ar-JO" sz="4000" b="1" dirty="0" smtClean="0">
                <a:latin typeface="Traditional Arabic" pitchFamily="18" charset="-78"/>
                <a:cs typeface="Traditional Arabic" pitchFamily="18" charset="-78"/>
                <a:hlinkClick r:id="" action="ppaction://hlinkshowjump?jump=nextslide">
                  <a:snd r:embed="rId5" name="applause.wav"/>
                </a:hlinkClick>
              </a:rPr>
              <a:t>ساعة</a:t>
            </a:r>
            <a:r>
              <a:rPr lang="he-IL" sz="4000" b="1" dirty="0" smtClean="0">
                <a:latin typeface="Traditional Arabic" pitchFamily="18" charset="-78"/>
                <a:hlinkClick r:id="" action="ppaction://hlinkshowjump?jump=nextslide">
                  <a:snd r:embed="rId5" name="applause.wav"/>
                </a:hlinkClick>
              </a:rPr>
              <a:t>).</a:t>
            </a:r>
            <a:endParaRPr lang="en-US" sz="4000" b="1" dirty="0" smtClean="0">
              <a:latin typeface="Traditional Arabic" pitchFamily="18" charset="-78"/>
              <a:cs typeface="Traditional Arabic" pitchFamily="18" charset="-78"/>
            </a:endParaRPr>
          </a:p>
          <a:p>
            <a:r>
              <a:rPr lang="en-US" sz="4000" b="1" dirty="0" smtClean="0">
                <a:latin typeface="Traditional Arabic" pitchFamily="18" charset="-78"/>
                <a:cs typeface="Traditional Arabic" pitchFamily="18" charset="-78"/>
              </a:rPr>
              <a:t> </a:t>
            </a:r>
            <a:endParaRPr lang="en-US" sz="40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15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טבלה 11"/>
          <p:cNvGraphicFramePr>
            <a:graphicFrameLocks noGrp="1"/>
          </p:cNvGraphicFramePr>
          <p:nvPr/>
        </p:nvGraphicFramePr>
        <p:xfrm>
          <a:off x="2483768" y="188640"/>
          <a:ext cx="3960441" cy="4248474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1320147"/>
                <a:gridCol w="1320147"/>
                <a:gridCol w="1320147"/>
              </a:tblGrid>
              <a:tr h="1416158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16158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16158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" name="מלבן 13"/>
          <p:cNvSpPr/>
          <p:nvPr/>
        </p:nvSpPr>
        <p:spPr>
          <a:xfrm>
            <a:off x="3779912" y="4869160"/>
            <a:ext cx="129614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מלבן 14"/>
          <p:cNvSpPr/>
          <p:nvPr/>
        </p:nvSpPr>
        <p:spPr>
          <a:xfrm>
            <a:off x="5508104" y="4869160"/>
            <a:ext cx="129614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מלבן 15"/>
          <p:cNvSpPr/>
          <p:nvPr/>
        </p:nvSpPr>
        <p:spPr>
          <a:xfrm>
            <a:off x="7452320" y="2060848"/>
            <a:ext cx="129614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מלבן 17"/>
          <p:cNvSpPr/>
          <p:nvPr/>
        </p:nvSpPr>
        <p:spPr>
          <a:xfrm>
            <a:off x="179512" y="1916832"/>
            <a:ext cx="129614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מלבן 18"/>
          <p:cNvSpPr/>
          <p:nvPr/>
        </p:nvSpPr>
        <p:spPr>
          <a:xfrm>
            <a:off x="179512" y="188640"/>
            <a:ext cx="129614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7486" y="188640"/>
            <a:ext cx="1356722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9" y="188640"/>
            <a:ext cx="1368152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057" y="2996952"/>
            <a:ext cx="1368152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83768" y="2996952"/>
            <a:ext cx="1368152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10">
            <a:hlinkClick r:id="" action="ppaction://noaction">
              <a:snd r:embed="rId6" name="laser.wav"/>
            </a:hlinkClick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52320" y="2060848"/>
            <a:ext cx="1361306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14">
            <a:hlinkClick r:id="" action="ppaction://noaction">
              <a:snd r:embed="rId6" name="laser.wav"/>
            </a:hlinkClick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9512" y="188640"/>
            <a:ext cx="1368152" cy="1368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12">
            <a:hlinkClick r:id="" action="ppaction://hlinkshowjump?jump=nextslide">
              <a:snd r:embed="rId9" name="applause.wav"/>
            </a:hlinkClick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779912" y="4869160"/>
            <a:ext cx="1334704" cy="1444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8">
            <a:hlinkClick r:id="" action="ppaction://noaction">
              <a:snd r:embed="rId6" name="laser.wav"/>
            </a:hlinkClick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79512" y="1844824"/>
            <a:ext cx="1296144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11">
            <a:hlinkClick r:id="" action="ppaction://noaction">
              <a:snd r:embed="rId6" name="laser.wav"/>
            </a:hlinkClick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508104" y="4869160"/>
            <a:ext cx="1296144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תמונה 28" descr="98e25fd7c5.gif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2699792" y="1844824"/>
            <a:ext cx="838200" cy="800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טבלה 11"/>
          <p:cNvGraphicFramePr>
            <a:graphicFrameLocks noGrp="1"/>
          </p:cNvGraphicFramePr>
          <p:nvPr/>
        </p:nvGraphicFramePr>
        <p:xfrm>
          <a:off x="2483768" y="188640"/>
          <a:ext cx="3960441" cy="4248474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1320147"/>
                <a:gridCol w="1320147"/>
                <a:gridCol w="1320147"/>
              </a:tblGrid>
              <a:tr h="1416158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16158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16158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מלבן 14"/>
          <p:cNvSpPr/>
          <p:nvPr/>
        </p:nvSpPr>
        <p:spPr>
          <a:xfrm>
            <a:off x="5508104" y="4869160"/>
            <a:ext cx="129614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מלבן 15"/>
          <p:cNvSpPr/>
          <p:nvPr/>
        </p:nvSpPr>
        <p:spPr>
          <a:xfrm>
            <a:off x="7452320" y="2060848"/>
            <a:ext cx="129614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מלבן 17"/>
          <p:cNvSpPr/>
          <p:nvPr/>
        </p:nvSpPr>
        <p:spPr>
          <a:xfrm>
            <a:off x="179512" y="1916832"/>
            <a:ext cx="129614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מלבן 18"/>
          <p:cNvSpPr/>
          <p:nvPr/>
        </p:nvSpPr>
        <p:spPr>
          <a:xfrm>
            <a:off x="179512" y="188640"/>
            <a:ext cx="129614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7486" y="188640"/>
            <a:ext cx="1356722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9" y="188640"/>
            <a:ext cx="1368152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057" y="2996952"/>
            <a:ext cx="1368152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83768" y="2996952"/>
            <a:ext cx="1368152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52320" y="2060848"/>
            <a:ext cx="1361306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1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9512" y="188640"/>
            <a:ext cx="1368152" cy="1368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9512" y="1844824"/>
            <a:ext cx="1296144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1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508104" y="4869160"/>
            <a:ext cx="1296144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חץ שמאלה 28">
            <a:hlinkClick r:id="" action="ppaction://hlinkshowjump?jump=nextslide"/>
          </p:cNvPr>
          <p:cNvSpPr/>
          <p:nvPr/>
        </p:nvSpPr>
        <p:spPr>
          <a:xfrm>
            <a:off x="683568" y="5517232"/>
            <a:ext cx="1512168" cy="792088"/>
          </a:xfrm>
          <a:prstGeom prst="left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السؤال السادس</a:t>
            </a:r>
            <a:endParaRPr lang="he-IL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pic>
        <p:nvPicPr>
          <p:cNvPr id="36" name="Picture 1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779912" y="4869160"/>
            <a:ext cx="1334704" cy="1444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3.58927E-6 L -0.13593 -0.4722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" y="-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FF0000"/>
                </a:solidFill>
              </a:rPr>
              <a:t>السؤال السادس 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أي رسم توضيحي من الرسوم التالية يصف كسوف الشمس؟</a:t>
            </a:r>
            <a:endParaRPr lang="he-IL" dirty="0"/>
          </a:p>
        </p:txBody>
      </p:sp>
      <p:pic>
        <p:nvPicPr>
          <p:cNvPr id="4" name="תמונה 3" descr="untitlned.png">
            <a:hlinkClick r:id="" action="ppaction://hlinkshowjump?jump=nextslide">
              <a:snd r:embed="rId3" name="applause.wav"/>
            </a:hlinkClick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0" y="2348880"/>
            <a:ext cx="4115172" cy="276597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תמונה 4" descr="mml.png">
            <a:hlinkClick r:id="" action="ppaction://noaction">
              <a:snd r:embed="rId5" name="laser.wav"/>
            </a:hlinkClick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79512" y="2348880"/>
            <a:ext cx="3816424" cy="266429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מלבן מעוגל 5"/>
          <p:cNvSpPr/>
          <p:nvPr/>
        </p:nvSpPr>
        <p:spPr>
          <a:xfrm>
            <a:off x="5652120" y="4797152"/>
            <a:ext cx="648072" cy="21602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7" name="מלבן מעוגל 6"/>
          <p:cNvSpPr/>
          <p:nvPr/>
        </p:nvSpPr>
        <p:spPr>
          <a:xfrm>
            <a:off x="1403648" y="4509120"/>
            <a:ext cx="792088" cy="36004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טבלה 11"/>
          <p:cNvGraphicFramePr>
            <a:graphicFrameLocks noGrp="1"/>
          </p:cNvGraphicFramePr>
          <p:nvPr/>
        </p:nvGraphicFramePr>
        <p:xfrm>
          <a:off x="2483768" y="188640"/>
          <a:ext cx="3960441" cy="4248474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1320147"/>
                <a:gridCol w="1320147"/>
                <a:gridCol w="1320147"/>
              </a:tblGrid>
              <a:tr h="1416158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16158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16158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מלבן 14"/>
          <p:cNvSpPr/>
          <p:nvPr/>
        </p:nvSpPr>
        <p:spPr>
          <a:xfrm>
            <a:off x="5508104" y="4869160"/>
            <a:ext cx="129614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מלבן 15"/>
          <p:cNvSpPr/>
          <p:nvPr/>
        </p:nvSpPr>
        <p:spPr>
          <a:xfrm>
            <a:off x="7452320" y="2060848"/>
            <a:ext cx="129614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מלבן 17"/>
          <p:cNvSpPr/>
          <p:nvPr/>
        </p:nvSpPr>
        <p:spPr>
          <a:xfrm>
            <a:off x="179512" y="1916832"/>
            <a:ext cx="129614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מלבן 18"/>
          <p:cNvSpPr/>
          <p:nvPr/>
        </p:nvSpPr>
        <p:spPr>
          <a:xfrm>
            <a:off x="179512" y="188640"/>
            <a:ext cx="129614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7486" y="188640"/>
            <a:ext cx="1356722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9" y="188640"/>
            <a:ext cx="136815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83768" y="1556792"/>
            <a:ext cx="1368152" cy="1444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6057" y="2996952"/>
            <a:ext cx="1368152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83768" y="2924944"/>
            <a:ext cx="1368152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10">
            <a:hlinkClick r:id="" action="ppaction://hlinkshowjump?jump=nextslide">
              <a:snd r:embed="rId7" name="applause.wav"/>
            </a:hlinkClick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452320" y="2060848"/>
            <a:ext cx="1361306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14">
            <a:hlinkClick r:id="" action="ppaction://noaction">
              <a:snd r:embed="rId9" name="laser.wav"/>
            </a:hlinkClick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79512" y="188640"/>
            <a:ext cx="1368152" cy="1368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8">
            <a:hlinkClick r:id="" action="ppaction://noaction">
              <a:snd r:embed="rId9" name="laser.wav"/>
            </a:hlinkClick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79512" y="1844824"/>
            <a:ext cx="1296144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11">
            <a:hlinkClick r:id="" action="ppaction://noaction">
              <a:snd r:embed="rId9" name="laser.wav"/>
            </a:hlinkClick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508104" y="4869160"/>
            <a:ext cx="1296144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תמונה 28" descr="98e25fd7c5.gif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5364088" y="1844824"/>
            <a:ext cx="838200" cy="800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טבלה 11"/>
          <p:cNvGraphicFramePr>
            <a:graphicFrameLocks noGrp="1"/>
          </p:cNvGraphicFramePr>
          <p:nvPr/>
        </p:nvGraphicFramePr>
        <p:xfrm>
          <a:off x="2483768" y="188640"/>
          <a:ext cx="3960441" cy="4248474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1320147"/>
                <a:gridCol w="1320147"/>
                <a:gridCol w="1320147"/>
              </a:tblGrid>
              <a:tr h="1416158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16158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16158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" name="מלבן 12"/>
          <p:cNvSpPr/>
          <p:nvPr/>
        </p:nvSpPr>
        <p:spPr>
          <a:xfrm>
            <a:off x="1763688" y="4869160"/>
            <a:ext cx="129614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מלבן 13"/>
          <p:cNvSpPr/>
          <p:nvPr/>
        </p:nvSpPr>
        <p:spPr>
          <a:xfrm>
            <a:off x="3779912" y="4869160"/>
            <a:ext cx="129614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מלבן 14"/>
          <p:cNvSpPr/>
          <p:nvPr/>
        </p:nvSpPr>
        <p:spPr>
          <a:xfrm>
            <a:off x="5508104" y="4869160"/>
            <a:ext cx="129614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מלבן 17"/>
          <p:cNvSpPr/>
          <p:nvPr/>
        </p:nvSpPr>
        <p:spPr>
          <a:xfrm>
            <a:off x="179512" y="1916832"/>
            <a:ext cx="129614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מלבן 18"/>
          <p:cNvSpPr/>
          <p:nvPr/>
        </p:nvSpPr>
        <p:spPr>
          <a:xfrm>
            <a:off x="179512" y="188640"/>
            <a:ext cx="129614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מלבן 19"/>
          <p:cNvSpPr/>
          <p:nvPr/>
        </p:nvSpPr>
        <p:spPr>
          <a:xfrm>
            <a:off x="179512" y="4005064"/>
            <a:ext cx="129614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מלבן 20"/>
          <p:cNvSpPr/>
          <p:nvPr/>
        </p:nvSpPr>
        <p:spPr>
          <a:xfrm>
            <a:off x="7452320" y="3933056"/>
            <a:ext cx="129614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039" name="Picture 15">
            <a:hlinkClick r:id="" action="ppaction://noaction">
              <a:snd r:embed="rId2" name="laser.wav"/>
            </a:hlinkClick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3933056"/>
            <a:ext cx="1368152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7">
            <a:hlinkClick r:id="" action="ppaction://noaction">
              <a:snd r:embed="rId2" name="laser.wav"/>
            </a:hlinkClick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3688" y="4869160"/>
            <a:ext cx="135672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10">
            <a:hlinkClick r:id="" action="ppaction://noaction">
              <a:snd r:embed="rId2" name="laser.wav"/>
            </a:hlinkClick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52320" y="2132856"/>
            <a:ext cx="1361306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13">
            <a:hlinkClick r:id="" action="ppaction://noaction">
              <a:snd r:embed="rId2" name="laser.wav"/>
            </a:hlinkClick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512" y="4005064"/>
            <a:ext cx="136815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14">
            <a:hlinkClick r:id="" action="ppaction://noaction">
              <a:snd r:embed="rId2" name="laser.wav"/>
            </a:hlinkClick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9512" y="188640"/>
            <a:ext cx="1368152" cy="1368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12">
            <a:hlinkClick r:id="" action="ppaction://noaction">
              <a:snd r:embed="rId2" name="laser.wav"/>
            </a:hlinkClick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779912" y="4869160"/>
            <a:ext cx="1334704" cy="1444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9">
            <a:hlinkClick r:id="" action="ppaction://noaction">
              <a:snd r:embed="rId2" name="laser.wav"/>
            </a:hlinkClick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452320" y="260648"/>
            <a:ext cx="136815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8">
            <a:hlinkClick r:id="" action="ppaction://noaction">
              <a:snd r:embed="rId2" name="laser.wav"/>
            </a:hlinkClick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79512" y="1844824"/>
            <a:ext cx="1296144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11">
            <a:hlinkClick r:id="" action="ppaction://noaction">
              <a:snd r:embed="rId2" name="laser.wav"/>
            </a:hlinkClick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508104" y="4869160"/>
            <a:ext cx="1296144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" name="חץ שמאלה 40">
            <a:hlinkClick r:id="" action="ppaction://hlinkshowjump?jump=nextslide"/>
          </p:cNvPr>
          <p:cNvSpPr/>
          <p:nvPr/>
        </p:nvSpPr>
        <p:spPr>
          <a:xfrm>
            <a:off x="0" y="5805264"/>
            <a:ext cx="1403648" cy="864096"/>
          </a:xfrm>
          <a:prstGeom prst="lef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chemeClr val="tx1"/>
                </a:solidFill>
              </a:rPr>
              <a:t>للسؤال الأول </a:t>
            </a:r>
            <a:endParaRPr lang="he-I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טבלה 11"/>
          <p:cNvGraphicFramePr>
            <a:graphicFrameLocks noGrp="1"/>
          </p:cNvGraphicFramePr>
          <p:nvPr/>
        </p:nvGraphicFramePr>
        <p:xfrm>
          <a:off x="2483768" y="188640"/>
          <a:ext cx="3960441" cy="4248474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1320147"/>
                <a:gridCol w="1320147"/>
                <a:gridCol w="1320147"/>
              </a:tblGrid>
              <a:tr h="1416158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16158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16158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מלבן 14"/>
          <p:cNvSpPr/>
          <p:nvPr/>
        </p:nvSpPr>
        <p:spPr>
          <a:xfrm>
            <a:off x="5508104" y="4869160"/>
            <a:ext cx="129614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מלבן 17"/>
          <p:cNvSpPr/>
          <p:nvPr/>
        </p:nvSpPr>
        <p:spPr>
          <a:xfrm>
            <a:off x="179512" y="1916832"/>
            <a:ext cx="129614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מלבן 18"/>
          <p:cNvSpPr/>
          <p:nvPr/>
        </p:nvSpPr>
        <p:spPr>
          <a:xfrm>
            <a:off x="179512" y="188640"/>
            <a:ext cx="129614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7486" y="188640"/>
            <a:ext cx="1356722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9" y="188640"/>
            <a:ext cx="136815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83768" y="1556792"/>
            <a:ext cx="1368152" cy="1444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6057" y="2996952"/>
            <a:ext cx="1368152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83768" y="2924944"/>
            <a:ext cx="1368152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1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9512" y="188640"/>
            <a:ext cx="1368152" cy="1368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9512" y="1844824"/>
            <a:ext cx="1296144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1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508104" y="4869160"/>
            <a:ext cx="1296144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חץ שמאלה 28">
            <a:hlinkClick r:id="" action="ppaction://hlinkshowjump?jump=nextslide"/>
          </p:cNvPr>
          <p:cNvSpPr/>
          <p:nvPr/>
        </p:nvSpPr>
        <p:spPr>
          <a:xfrm>
            <a:off x="683568" y="5229200"/>
            <a:ext cx="1440160" cy="720080"/>
          </a:xfrm>
          <a:prstGeom prst="left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السؤال السابع </a:t>
            </a:r>
            <a:endParaRPr lang="he-IL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pic>
        <p:nvPicPr>
          <p:cNvPr id="32" name="Picture 1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452320" y="2060848"/>
            <a:ext cx="1361306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8.78816E-7 L -0.25556 -0.0733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8" y="-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ar-SA" dirty="0" smtClean="0">
                <a:solidFill>
                  <a:srgbClr val="FF0000"/>
                </a:solidFill>
              </a:rPr>
              <a:t>السؤال السابع 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7" name="מציין מיקום תוכן 2"/>
          <p:cNvSpPr>
            <a:spLocks noGrp="1"/>
          </p:cNvSpPr>
          <p:nvPr>
            <p:ph idx="1"/>
          </p:nvPr>
        </p:nvSpPr>
        <p:spPr>
          <a:xfrm>
            <a:off x="323528" y="1241376"/>
            <a:ext cx="8388424" cy="5616624"/>
          </a:xfrm>
        </p:spPr>
        <p:txBody>
          <a:bodyPr>
            <a:noAutofit/>
          </a:bodyPr>
          <a:lstStyle/>
          <a:p>
            <a:r>
              <a:rPr lang="ar-YE" b="1" dirty="0" smtClean="0">
                <a:latin typeface="Traditional Arabic" pitchFamily="18" charset="-78"/>
                <a:cs typeface="Traditional Arabic" pitchFamily="18" charset="-78"/>
              </a:rPr>
              <a:t>أجرى باحثون مشاهدة على مجموعة شمسيّة بعيدة واكتشفوا فيها جسمًا سماويًّا.استنتج الباحثون أنّ هذا الجسم هو كوكب </a:t>
            </a:r>
            <a:r>
              <a:rPr lang="ar-YE" b="1" dirty="0" err="1" smtClean="0">
                <a:latin typeface="Traditional Arabic" pitchFamily="18" charset="-78"/>
                <a:cs typeface="Traditional Arabic" pitchFamily="18" charset="-78"/>
              </a:rPr>
              <a:t>سيّار</a:t>
            </a:r>
            <a:r>
              <a:rPr lang="ar-YE" b="1" dirty="0" smtClean="0">
                <a:latin typeface="Traditional Arabic" pitchFamily="18" charset="-78"/>
                <a:cs typeface="Traditional Arabic" pitchFamily="18" charset="-78"/>
              </a:rPr>
              <a:t>.</a:t>
            </a:r>
            <a:endParaRPr lang="en-US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>
              <a:buNone/>
            </a:pPr>
            <a:r>
              <a:rPr lang="ar-YE" b="1" dirty="0" smtClean="0">
                <a:latin typeface="Traditional Arabic" pitchFamily="18" charset="-78"/>
                <a:cs typeface="Traditional Arabic" pitchFamily="18" charset="-78"/>
              </a:rPr>
              <a:t>ماذا رأى الباحثون في المشاهدة وجعلهم يستنتجون ذلك؟</a:t>
            </a:r>
            <a:endParaRPr lang="en-US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>
              <a:buNone/>
            </a:pPr>
            <a:endParaRPr lang="en-US" dirty="0" smtClean="0">
              <a:latin typeface="Traditional Arabic" pitchFamily="18" charset="-78"/>
              <a:cs typeface="Traditional Arabic" pitchFamily="18" charset="-78"/>
            </a:endParaRPr>
          </a:p>
          <a:p>
            <a:r>
              <a:rPr lang="ar-JO" dirty="0" smtClean="0">
                <a:latin typeface="Traditional Arabic" pitchFamily="18" charset="-78"/>
                <a:cs typeface="Traditional Arabic" pitchFamily="18" charset="-78"/>
                <a:hlinkClick r:id="" action="ppaction://hlinkshowjump?jump=nextslide">
                  <a:snd r:embed="rId3" name="applause.wav"/>
                </a:hlinkClick>
              </a:rPr>
              <a:t>أنّ الجسم السماويّ يدور حول الشمس</a:t>
            </a:r>
            <a:r>
              <a:rPr lang="he-IL" dirty="0" smtClean="0">
                <a:latin typeface="Traditional Arabic" pitchFamily="18" charset="-78"/>
                <a:hlinkClick r:id="" action="ppaction://hlinkshowjump?jump=nextslide">
                  <a:snd r:embed="rId3" name="applause.wav"/>
                </a:hlinkClick>
              </a:rPr>
              <a:t>.</a:t>
            </a:r>
            <a:endParaRPr lang="en-US" dirty="0" smtClean="0">
              <a:latin typeface="Traditional Arabic" pitchFamily="18" charset="-78"/>
              <a:cs typeface="Traditional Arabic" pitchFamily="18" charset="-78"/>
            </a:endParaRPr>
          </a:p>
          <a:p>
            <a:r>
              <a:rPr lang="ar-JO" dirty="0" smtClean="0">
                <a:latin typeface="Traditional Arabic" pitchFamily="18" charset="-78"/>
                <a:cs typeface="Traditional Arabic" pitchFamily="18" charset="-78"/>
                <a:hlinkClick r:id="" action="ppaction://noaction">
                  <a:snd r:embed="rId4" name="laser.wav"/>
                </a:hlinkClick>
              </a:rPr>
              <a:t>أنّ الجسم السماويّ يدور حول كوكب </a:t>
            </a:r>
            <a:r>
              <a:rPr lang="ar-JO" dirty="0" err="1" smtClean="0">
                <a:latin typeface="Traditional Arabic" pitchFamily="18" charset="-78"/>
                <a:cs typeface="Traditional Arabic" pitchFamily="18" charset="-78"/>
                <a:hlinkClick r:id="" action="ppaction://noaction">
                  <a:snd r:embed="rId4" name="laser.wav"/>
                </a:hlinkClick>
              </a:rPr>
              <a:t>سيّار</a:t>
            </a:r>
            <a:r>
              <a:rPr lang="he-IL" dirty="0" smtClean="0">
                <a:latin typeface="Traditional Arabic" pitchFamily="18" charset="-78"/>
                <a:hlinkClick r:id="" action="ppaction://noaction">
                  <a:snd r:embed="rId4" name="laser.wav"/>
                </a:hlinkClick>
              </a:rPr>
              <a:t>.</a:t>
            </a:r>
            <a:endParaRPr lang="en-US" dirty="0" smtClean="0">
              <a:latin typeface="Traditional Arabic" pitchFamily="18" charset="-78"/>
              <a:cs typeface="Traditional Arabic" pitchFamily="18" charset="-78"/>
            </a:endParaRPr>
          </a:p>
          <a:p>
            <a:r>
              <a:rPr lang="ar-JO" dirty="0" smtClean="0">
                <a:latin typeface="Traditional Arabic" pitchFamily="18" charset="-78"/>
                <a:cs typeface="Traditional Arabic" pitchFamily="18" charset="-78"/>
                <a:hlinkClick r:id="" action="ppaction://noaction">
                  <a:snd r:embed="rId4" name="laser.wav"/>
                </a:hlinkClick>
              </a:rPr>
              <a:t>أنّ الجسم السماويّ يَنْشُر الضوء</a:t>
            </a:r>
            <a:r>
              <a:rPr lang="he-IL" dirty="0" smtClean="0">
                <a:latin typeface="Traditional Arabic" pitchFamily="18" charset="-78"/>
                <a:hlinkClick r:id="" action="ppaction://noaction">
                  <a:snd r:embed="rId4" name="laser.wav"/>
                </a:hlinkClick>
              </a:rPr>
              <a:t>.</a:t>
            </a:r>
            <a:endParaRPr lang="en-US" dirty="0" smtClean="0">
              <a:latin typeface="Traditional Arabic" pitchFamily="18" charset="-78"/>
              <a:cs typeface="Traditional Arabic" pitchFamily="18" charset="-78"/>
            </a:endParaRPr>
          </a:p>
          <a:p>
            <a:r>
              <a:rPr lang="ar-JO" dirty="0" smtClean="0">
                <a:latin typeface="Traditional Arabic" pitchFamily="18" charset="-78"/>
                <a:cs typeface="Traditional Arabic" pitchFamily="18" charset="-78"/>
                <a:hlinkClick r:id="" action="ppaction://noaction">
                  <a:snd r:embed="rId4" name="laser.wav"/>
                </a:hlinkClick>
              </a:rPr>
              <a:t>أنّه يوجد ماء على سطح الجسم السماويّ</a:t>
            </a:r>
            <a:r>
              <a:rPr lang="he-IL" dirty="0" smtClean="0">
                <a:latin typeface="Traditional Arabic" pitchFamily="18" charset="-78"/>
                <a:hlinkClick r:id="" action="ppaction://noaction">
                  <a:snd r:embed="rId4" name="laser.wav"/>
                </a:hlinkClick>
              </a:rPr>
              <a:t>.</a:t>
            </a:r>
            <a:endParaRPr lang="en-US" dirty="0" smtClean="0">
              <a:latin typeface="Traditional Arabic" pitchFamily="18" charset="-78"/>
              <a:cs typeface="Traditional Arabic" pitchFamily="18" charset="-78"/>
            </a:endParaRPr>
          </a:p>
          <a:p>
            <a:r>
              <a:rPr lang="en-US" dirty="0" smtClean="0">
                <a:latin typeface="Traditional Arabic" pitchFamily="18" charset="-78"/>
                <a:cs typeface="Traditional Arabic" pitchFamily="18" charset="-78"/>
              </a:rPr>
              <a:t> </a:t>
            </a:r>
          </a:p>
          <a:p>
            <a:pPr>
              <a:buNone/>
            </a:pPr>
            <a:endParaRPr lang="he-IL" sz="1100" dirty="0">
              <a:latin typeface="Traditional Arabic" pitchFamily="18" charset="-78"/>
            </a:endParaRPr>
          </a:p>
        </p:txBody>
      </p:sp>
      <p:sp>
        <p:nvSpPr>
          <p:cNvPr id="10" name="מציין מיקום של מספר שקופית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21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טבלה 11"/>
          <p:cNvGraphicFramePr>
            <a:graphicFrameLocks noGrp="1"/>
          </p:cNvGraphicFramePr>
          <p:nvPr/>
        </p:nvGraphicFramePr>
        <p:xfrm>
          <a:off x="2483768" y="188640"/>
          <a:ext cx="3960441" cy="4248474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1320147"/>
                <a:gridCol w="1320147"/>
                <a:gridCol w="1320147"/>
              </a:tblGrid>
              <a:tr h="1416158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16158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16158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מלבן 14"/>
          <p:cNvSpPr/>
          <p:nvPr/>
        </p:nvSpPr>
        <p:spPr>
          <a:xfrm>
            <a:off x="5508104" y="4869160"/>
            <a:ext cx="129614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מלבן 17"/>
          <p:cNvSpPr/>
          <p:nvPr/>
        </p:nvSpPr>
        <p:spPr>
          <a:xfrm>
            <a:off x="179512" y="1916832"/>
            <a:ext cx="129614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מלבן 18"/>
          <p:cNvSpPr/>
          <p:nvPr/>
        </p:nvSpPr>
        <p:spPr>
          <a:xfrm>
            <a:off x="179512" y="188640"/>
            <a:ext cx="129614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7486" y="188640"/>
            <a:ext cx="135672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9" y="188640"/>
            <a:ext cx="136815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056" y="1556792"/>
            <a:ext cx="1361306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83768" y="1556792"/>
            <a:ext cx="1368152" cy="1444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76057" y="2996952"/>
            <a:ext cx="1368152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483768" y="2924944"/>
            <a:ext cx="1368152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14">
            <a:hlinkClick r:id="" action="ppaction://noaction">
              <a:snd r:embed="rId8" name="laser.wav"/>
            </a:hlinkClick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79512" y="188640"/>
            <a:ext cx="1368152" cy="1368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8">
            <a:hlinkClick r:id="" action="ppaction://hlinkshowjump?jump=nextslide">
              <a:snd r:embed="rId10" name="applause.wav"/>
            </a:hlinkClick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79512" y="1844824"/>
            <a:ext cx="1296144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11">
            <a:hlinkClick r:id="" action="ppaction://noaction">
              <a:snd r:embed="rId8" name="laser.wav"/>
            </a:hlinkClick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508104" y="4869160"/>
            <a:ext cx="1296144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תמונה 28" descr="98e25fd7c5.gif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4067944" y="404664"/>
            <a:ext cx="838200" cy="800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טבלה 11"/>
          <p:cNvGraphicFramePr>
            <a:graphicFrameLocks noGrp="1"/>
          </p:cNvGraphicFramePr>
          <p:nvPr/>
        </p:nvGraphicFramePr>
        <p:xfrm>
          <a:off x="2483768" y="188640"/>
          <a:ext cx="3960441" cy="4248472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1320147"/>
                <a:gridCol w="1320147"/>
                <a:gridCol w="1320147"/>
              </a:tblGrid>
              <a:tr h="1416158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16158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16156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מלבן 14"/>
          <p:cNvSpPr/>
          <p:nvPr/>
        </p:nvSpPr>
        <p:spPr>
          <a:xfrm>
            <a:off x="5508104" y="4869160"/>
            <a:ext cx="129614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מלבן 18"/>
          <p:cNvSpPr/>
          <p:nvPr/>
        </p:nvSpPr>
        <p:spPr>
          <a:xfrm>
            <a:off x="179512" y="188640"/>
            <a:ext cx="129614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7486" y="188640"/>
            <a:ext cx="135672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9" y="188640"/>
            <a:ext cx="136815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056" y="1556792"/>
            <a:ext cx="1361306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83768" y="1556792"/>
            <a:ext cx="1368152" cy="1444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76057" y="2996952"/>
            <a:ext cx="1368152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483768" y="2924944"/>
            <a:ext cx="1368152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1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9512" y="188640"/>
            <a:ext cx="1368152" cy="1368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1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508104" y="4869160"/>
            <a:ext cx="1296144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חץ שמאלה 28">
            <a:hlinkClick r:id="" action="ppaction://hlinkshowjump?jump=nextslide"/>
          </p:cNvPr>
          <p:cNvSpPr/>
          <p:nvPr/>
        </p:nvSpPr>
        <p:spPr>
          <a:xfrm>
            <a:off x="683568" y="5157192"/>
            <a:ext cx="1584176" cy="648072"/>
          </a:xfrm>
          <a:prstGeom prst="left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السؤال الثامن</a:t>
            </a:r>
            <a:endParaRPr lang="he-IL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pic>
        <p:nvPicPr>
          <p:cNvPr id="38" name="Picture 8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79512" y="1916832"/>
            <a:ext cx="1296144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93987E-6 L 0.39775 -0.2518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9" y="-1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FF0000"/>
                </a:solidFill>
              </a:rPr>
              <a:t>السؤال الثامن 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ar-YE" sz="2800" b="1" dirty="0" smtClean="0"/>
              <a:t>احتفلت ماجدة بعيد ميلادها </a:t>
            </a:r>
            <a:r>
              <a:rPr lang="ar-YE" sz="2800" b="1" dirty="0" err="1" smtClean="0"/>
              <a:t>الـ</a:t>
            </a:r>
            <a:r>
              <a:rPr lang="ar-YE" sz="2800" b="1" dirty="0" smtClean="0"/>
              <a:t> </a:t>
            </a:r>
            <a:r>
              <a:rPr lang="he-IL" sz="2800" b="1" dirty="0" smtClean="0"/>
              <a:t>11</a:t>
            </a:r>
            <a:r>
              <a:rPr lang="ar-YE" sz="2800" b="1" dirty="0" smtClean="0"/>
              <a:t>.</a:t>
            </a:r>
            <a:endParaRPr lang="en-US" sz="2800" b="1" dirty="0" smtClean="0"/>
          </a:p>
          <a:p>
            <a:pPr>
              <a:buNone/>
            </a:pPr>
            <a:r>
              <a:rPr lang="ar-YE" sz="2800" b="1" dirty="0" smtClean="0"/>
              <a:t>أيّ عمليّة من العمليّات التالية حَدَثَت في السنة التي مَضَت منذ عيد ميلادها </a:t>
            </a:r>
            <a:r>
              <a:rPr lang="ar-YE" sz="2800" b="1" dirty="0" err="1" smtClean="0"/>
              <a:t>الـ</a:t>
            </a:r>
            <a:r>
              <a:rPr lang="ar-YE" sz="2800" b="1" dirty="0" smtClean="0"/>
              <a:t> 10؟ </a:t>
            </a:r>
            <a:endParaRPr lang="en-US" sz="2800" b="1" dirty="0" smtClean="0"/>
          </a:p>
          <a:p>
            <a:r>
              <a:rPr lang="ar-SA" sz="2400" dirty="0" smtClean="0">
                <a:hlinkClick r:id="" action="ppaction://noaction">
                  <a:snd r:embed="rId3" name="laser.wav"/>
                </a:hlinkClick>
              </a:rPr>
              <a:t>أَكْمَل القمر دورة واحدة حول الكرة الأرضيّة</a:t>
            </a:r>
            <a:r>
              <a:rPr lang="he-IL" sz="2400" dirty="0" smtClean="0">
                <a:hlinkClick r:id="" action="ppaction://noaction">
                  <a:snd r:embed="rId3" name="laser.wav"/>
                </a:hlinkClick>
              </a:rPr>
              <a:t>.</a:t>
            </a:r>
            <a:endParaRPr lang="en-US" sz="2400" dirty="0" smtClean="0"/>
          </a:p>
          <a:p>
            <a:r>
              <a:rPr lang="ar-SA" sz="2400" dirty="0" smtClean="0">
                <a:hlinkClick r:id="" action="ppaction://noaction">
                  <a:snd r:embed="rId3" name="laser.wav"/>
                </a:hlinkClick>
              </a:rPr>
              <a:t>أَكْمَل القمر دورة واحدة حول نفسِهِ</a:t>
            </a:r>
            <a:r>
              <a:rPr lang="he-IL" sz="2400" dirty="0" smtClean="0">
                <a:hlinkClick r:id="" action="ppaction://noaction">
                  <a:snd r:embed="rId3" name="laser.wav"/>
                </a:hlinkClick>
              </a:rPr>
              <a:t>.</a:t>
            </a:r>
            <a:endParaRPr lang="en-US" sz="2400" dirty="0" smtClean="0"/>
          </a:p>
          <a:p>
            <a:r>
              <a:rPr lang="ar-SA" sz="2400" dirty="0" smtClean="0">
                <a:hlinkClick r:id="" action="ppaction://noaction">
                  <a:snd r:embed="rId3" name="laser.wav"/>
                </a:hlinkClick>
              </a:rPr>
              <a:t>أَكْمَلَت الكرة الأرضيّة دورة واحدة حول نفسِها</a:t>
            </a:r>
            <a:r>
              <a:rPr lang="he-IL" sz="2400" dirty="0" smtClean="0">
                <a:hlinkClick r:id="" action="ppaction://noaction">
                  <a:snd r:embed="rId3" name="laser.wav"/>
                </a:hlinkClick>
              </a:rPr>
              <a:t>.</a:t>
            </a:r>
            <a:r>
              <a:rPr lang="he-IL" sz="2400" dirty="0" smtClean="0"/>
              <a:t>	</a:t>
            </a:r>
            <a:endParaRPr lang="en-US" sz="2400" dirty="0" smtClean="0"/>
          </a:p>
          <a:p>
            <a:r>
              <a:rPr lang="ar-SA" sz="2400" dirty="0" smtClean="0">
                <a:hlinkClick r:id="" action="ppaction://hlinkshowjump?jump=nextslide">
                  <a:snd r:embed="rId4" name="applause.wav"/>
                </a:hlinkClick>
              </a:rPr>
              <a:t>أَكْمَلَت الكرة الأرضيّة دورة واحدة حول الشمس</a:t>
            </a:r>
            <a:r>
              <a:rPr lang="he-IL" sz="2400" dirty="0" smtClean="0">
                <a:hlinkClick r:id="" action="ppaction://hlinkshowjump?jump=nextslide">
                  <a:snd r:embed="rId4" name="applause.wav"/>
                </a:hlinkClick>
              </a:rPr>
              <a:t>.</a:t>
            </a:r>
            <a:endParaRPr lang="en-US" sz="2400" dirty="0" smtClean="0"/>
          </a:p>
          <a:p>
            <a:endParaRPr lang="he-I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טבלה 11"/>
          <p:cNvGraphicFramePr>
            <a:graphicFrameLocks noGrp="1"/>
          </p:cNvGraphicFramePr>
          <p:nvPr/>
        </p:nvGraphicFramePr>
        <p:xfrm>
          <a:off x="2483768" y="188640"/>
          <a:ext cx="3960441" cy="4248474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1320147"/>
                <a:gridCol w="1320147"/>
                <a:gridCol w="1320147"/>
              </a:tblGrid>
              <a:tr h="1416158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16158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16158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מלבן 14"/>
          <p:cNvSpPr/>
          <p:nvPr/>
        </p:nvSpPr>
        <p:spPr>
          <a:xfrm>
            <a:off x="5508104" y="4869160"/>
            <a:ext cx="129614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מלבן 18"/>
          <p:cNvSpPr/>
          <p:nvPr/>
        </p:nvSpPr>
        <p:spPr>
          <a:xfrm>
            <a:off x="179512" y="188640"/>
            <a:ext cx="129614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7486" y="188640"/>
            <a:ext cx="135672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1" y="188640"/>
            <a:ext cx="1224136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83769" y="188640"/>
            <a:ext cx="136815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6056" y="1556792"/>
            <a:ext cx="1361306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83768" y="1556792"/>
            <a:ext cx="1368152" cy="1444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76057" y="2996952"/>
            <a:ext cx="1368152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483768" y="2924944"/>
            <a:ext cx="1368152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14">
            <a:hlinkClick r:id="" action="ppaction://hlinkshowjump?jump=nextslide">
              <a:snd r:embed="rId9" name="applause.wav"/>
            </a:hlinkClick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79512" y="188640"/>
            <a:ext cx="1368152" cy="1368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11">
            <a:hlinkClick r:id="" action="ppaction://noaction">
              <a:snd r:embed="rId11" name="laser.wav"/>
            </a:hlinkClick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508104" y="4869160"/>
            <a:ext cx="1296144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תמונה 28" descr="98e25fd7c5.gif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4067944" y="3212976"/>
            <a:ext cx="838200" cy="800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טבלה 11"/>
          <p:cNvGraphicFramePr>
            <a:graphicFrameLocks noGrp="1"/>
          </p:cNvGraphicFramePr>
          <p:nvPr/>
        </p:nvGraphicFramePr>
        <p:xfrm>
          <a:off x="2483768" y="188640"/>
          <a:ext cx="3960441" cy="4248474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1320147"/>
                <a:gridCol w="1320147"/>
                <a:gridCol w="1320147"/>
              </a:tblGrid>
              <a:tr h="1416158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16158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16158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מלבן 14"/>
          <p:cNvSpPr/>
          <p:nvPr/>
        </p:nvSpPr>
        <p:spPr>
          <a:xfrm>
            <a:off x="5508104" y="4869160"/>
            <a:ext cx="129614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188640"/>
            <a:ext cx="136815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1" y="188640"/>
            <a:ext cx="1224136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83769" y="188640"/>
            <a:ext cx="136815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6056" y="1556792"/>
            <a:ext cx="1361306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83768" y="1556792"/>
            <a:ext cx="1368152" cy="1444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76057" y="2996952"/>
            <a:ext cx="1368152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483768" y="2924944"/>
            <a:ext cx="1368152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1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508104" y="4869160"/>
            <a:ext cx="1296144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חץ שמאלה 28"/>
          <p:cNvSpPr/>
          <p:nvPr/>
        </p:nvSpPr>
        <p:spPr>
          <a:xfrm>
            <a:off x="755576" y="5229200"/>
            <a:ext cx="1512168" cy="720080"/>
          </a:xfrm>
          <a:prstGeom prst="left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السؤال التاسع </a:t>
            </a:r>
            <a:endParaRPr lang="he-IL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pic>
        <p:nvPicPr>
          <p:cNvPr id="34" name="Picture 1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79512" y="188640"/>
            <a:ext cx="1368152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96022E-6 L 0.39775 0.414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9" y="2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FF0000"/>
                </a:solidFill>
              </a:rPr>
              <a:t>السؤال التاسع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ar-YE" sz="2800" b="1" dirty="0" smtClean="0"/>
              <a:t>قمر اصطناعيّ للاتّصالات يدور حول الكرة الأرضيّة بسرعة مشابهة</a:t>
            </a:r>
            <a:r>
              <a:rPr lang="ar-SA" sz="2800" b="1" dirty="0" smtClean="0"/>
              <a:t> </a:t>
            </a:r>
            <a:r>
              <a:rPr lang="ar-YE" sz="2800" b="1" dirty="0" smtClean="0"/>
              <a:t>لسرعة دوران الكرة الأرضيّة حول محورها.</a:t>
            </a:r>
            <a:endParaRPr lang="en-US" sz="2800" b="1" dirty="0" smtClean="0"/>
          </a:p>
          <a:p>
            <a:pPr>
              <a:buNone/>
            </a:pPr>
            <a:r>
              <a:rPr lang="ar-YE" sz="2800" b="1" dirty="0" smtClean="0"/>
              <a:t>بِكم من الوقت، تقريبًا، يُكْمِل القمر الاصطناعيّ دورة كاملة حول الكرة الأرضيّة؟</a:t>
            </a:r>
            <a:endParaRPr lang="en-US" sz="2800" b="1" dirty="0" smtClean="0"/>
          </a:p>
          <a:p>
            <a:pPr>
              <a:buNone/>
            </a:pPr>
            <a:endParaRPr lang="en-US" sz="2400" dirty="0" smtClean="0"/>
          </a:p>
          <a:p>
            <a:r>
              <a:rPr lang="en-GB" sz="2400" dirty="0" smtClean="0">
                <a:hlinkClick r:id="" action="ppaction://noaction">
                  <a:snd r:embed="rId3" name="laser.wav"/>
                </a:hlinkClick>
              </a:rPr>
              <a:t>12</a:t>
            </a:r>
            <a:r>
              <a:rPr lang="he-IL" sz="2400" dirty="0" smtClean="0">
                <a:hlinkClick r:id="" action="ppaction://noaction">
                  <a:snd r:embed="rId3" name="laser.wav"/>
                </a:hlinkClick>
              </a:rPr>
              <a:t> ساعة</a:t>
            </a:r>
            <a:endParaRPr lang="en-US" sz="2400" dirty="0" smtClean="0"/>
          </a:p>
          <a:p>
            <a:r>
              <a:rPr lang="en-GB" sz="2400" dirty="0" smtClean="0">
                <a:hlinkClick r:id="" action="ppaction://hlinkshowjump?jump=nextslide">
                  <a:snd r:embed="rId4" name="applause.wav"/>
                </a:hlinkClick>
              </a:rPr>
              <a:t>24</a:t>
            </a:r>
            <a:r>
              <a:rPr lang="he-IL" sz="2400" dirty="0" smtClean="0">
                <a:hlinkClick r:id="" action="ppaction://hlinkshowjump?jump=nextslide">
                  <a:snd r:embed="rId4" name="applause.wav"/>
                </a:hlinkClick>
              </a:rPr>
              <a:t> ساعة</a:t>
            </a:r>
            <a:endParaRPr lang="en-US" sz="2400" dirty="0" smtClean="0"/>
          </a:p>
          <a:p>
            <a:r>
              <a:rPr lang="en-GB" sz="2400" dirty="0" smtClean="0">
                <a:hlinkClick r:id="" action="ppaction://noaction">
                  <a:snd r:embed="rId3" name="laser.wav"/>
                </a:hlinkClick>
              </a:rPr>
              <a:t>30</a:t>
            </a:r>
            <a:r>
              <a:rPr lang="he-IL" sz="2400" dirty="0" smtClean="0">
                <a:hlinkClick r:id="" action="ppaction://noaction">
                  <a:snd r:embed="rId3" name="laser.wav"/>
                </a:hlinkClick>
              </a:rPr>
              <a:t> يومًا</a:t>
            </a:r>
            <a:endParaRPr lang="en-US" sz="2400" dirty="0" smtClean="0"/>
          </a:p>
          <a:p>
            <a:r>
              <a:rPr lang="en-GB" sz="2400" dirty="0" smtClean="0">
                <a:hlinkClick r:id="" action="ppaction://noaction">
                  <a:snd r:embed="rId3" name="laser.wav"/>
                </a:hlinkClick>
              </a:rPr>
              <a:t>365</a:t>
            </a:r>
            <a:r>
              <a:rPr lang="he-IL" sz="2400" dirty="0" smtClean="0">
                <a:hlinkClick r:id="" action="ppaction://noaction">
                  <a:snd r:embed="rId3" name="laser.wav"/>
                </a:hlinkClick>
              </a:rPr>
              <a:t> يومًا</a:t>
            </a:r>
            <a:endParaRPr lang="en-US" sz="2400" dirty="0" smtClean="0"/>
          </a:p>
          <a:p>
            <a:endParaRPr lang="he-I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טבלה 11"/>
          <p:cNvGraphicFramePr>
            <a:graphicFrameLocks noGrp="1"/>
          </p:cNvGraphicFramePr>
          <p:nvPr/>
        </p:nvGraphicFramePr>
        <p:xfrm>
          <a:off x="2483768" y="188640"/>
          <a:ext cx="3960441" cy="4248474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1320147"/>
                <a:gridCol w="1320147"/>
                <a:gridCol w="1320147"/>
              </a:tblGrid>
              <a:tr h="1416158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16158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16158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7486" y="188640"/>
            <a:ext cx="135672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1" y="188640"/>
            <a:ext cx="1224136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83769" y="188640"/>
            <a:ext cx="136815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6056" y="1556792"/>
            <a:ext cx="1361306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83768" y="1556792"/>
            <a:ext cx="1368152" cy="1444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76057" y="2996952"/>
            <a:ext cx="1368152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851921" y="2996952"/>
            <a:ext cx="1224135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483768" y="2924944"/>
            <a:ext cx="1368152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11">
            <a:hlinkClick r:id="" action="ppaction://hlinkshowjump?jump=nextslide">
              <a:snd r:embed="rId10" name="laser.wav"/>
            </a:hlinkClick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724128" y="4869160"/>
            <a:ext cx="1296144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תמונה 28" descr="98e25fd7c5.gif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4067944" y="1916832"/>
            <a:ext cx="838200" cy="800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טבלה 11"/>
          <p:cNvGraphicFramePr>
            <a:graphicFrameLocks noGrp="1"/>
          </p:cNvGraphicFramePr>
          <p:nvPr/>
        </p:nvGraphicFramePr>
        <p:xfrm>
          <a:off x="2483768" y="188640"/>
          <a:ext cx="3960441" cy="4248474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1320147"/>
                <a:gridCol w="1320147"/>
                <a:gridCol w="1320147"/>
              </a:tblGrid>
              <a:tr h="1416158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16158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16158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7486" y="188640"/>
            <a:ext cx="135672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1" y="188640"/>
            <a:ext cx="1224136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83769" y="188640"/>
            <a:ext cx="136815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6056" y="1556792"/>
            <a:ext cx="1361306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83768" y="1556792"/>
            <a:ext cx="1368152" cy="1444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76057" y="2996952"/>
            <a:ext cx="136815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851921" y="2996952"/>
            <a:ext cx="1224135" cy="1368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483768" y="2924944"/>
            <a:ext cx="1368152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1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148064" y="4725144"/>
            <a:ext cx="1296144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17299E-6 L -0.14166 -0.4666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" y="-2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 descr="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" y="1"/>
            <a:ext cx="9167567" cy="6858000"/>
          </a:xfrm>
          <a:prstGeom prst="rect">
            <a:avLst/>
          </a:prstGeom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ar-SA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السؤال الأول </a:t>
            </a:r>
            <a:endParaRPr lang="he-IL" dirty="0">
              <a:solidFill>
                <a:srgbClr val="FF0000"/>
              </a:solidFill>
              <a:latin typeface="Simplified Arabic" pitchFamily="18" charset="-78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741987"/>
          </a:xfrm>
        </p:spPr>
        <p:txBody>
          <a:bodyPr/>
          <a:lstStyle/>
          <a:p>
            <a:r>
              <a:rPr lang="ar-SA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</a:rPr>
              <a:t>أيّ رسم توضيحيّ من الرسوم التالية يصف بشكل صحيح مسار حركة الكرة الأرضيّة، الشمس والقمر؟  </a:t>
            </a:r>
            <a:endParaRPr lang="en-US" dirty="0" smtClean="0">
              <a:ln w="18415" cmpd="sng">
                <a:solidFill>
                  <a:sysClr val="windowText" lastClr="000000"/>
                </a:solidFill>
                <a:prstDash val="solid"/>
              </a:ln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z="1600" smtClean="0"/>
              <a:pPr/>
              <a:t>3</a:t>
            </a:fld>
            <a:endParaRPr lang="he-IL" sz="1600" dirty="0"/>
          </a:p>
        </p:txBody>
      </p:sp>
      <p:pic>
        <p:nvPicPr>
          <p:cNvPr id="37892" name="Picture 4" descr="26-mad-012-5B-SOF-q19">
            <a:hlinkClick r:id="" action="ppaction://noaction">
              <a:snd r:embed="rId4" name="laser.wav"/>
            </a:hlinkClick>
          </p:cNvPr>
          <p:cNvPicPr>
            <a:picLocks noChangeAspect="1" noChangeArrowheads="1"/>
          </p:cNvPicPr>
          <p:nvPr/>
        </p:nvPicPr>
        <p:blipFill>
          <a:blip r:embed="rId5" cstate="print"/>
          <a:srcRect t="51091" r="54691" b="7423"/>
          <a:stretch>
            <a:fillRect/>
          </a:stretch>
        </p:blipFill>
        <p:spPr bwMode="auto">
          <a:xfrm>
            <a:off x="6444208" y="2492896"/>
            <a:ext cx="2162175" cy="1809750"/>
          </a:xfrm>
          <a:prstGeom prst="rect">
            <a:avLst/>
          </a:prstGeom>
          <a:noFill/>
        </p:spPr>
      </p:pic>
      <p:pic>
        <p:nvPicPr>
          <p:cNvPr id="37891" name="Picture 3" descr="26-mad-012-5B-SOF-q19">
            <a:hlinkClick r:id="" action="ppaction://noaction">
              <a:snd r:embed="rId4" name="laser.wav"/>
            </a:hlinkClick>
          </p:cNvPr>
          <p:cNvPicPr>
            <a:picLocks noChangeAspect="1" noChangeArrowheads="1"/>
          </p:cNvPicPr>
          <p:nvPr/>
        </p:nvPicPr>
        <p:blipFill>
          <a:blip r:embed="rId5" cstate="print"/>
          <a:srcRect r="54291" b="60699"/>
          <a:stretch>
            <a:fillRect/>
          </a:stretch>
        </p:blipFill>
        <p:spPr bwMode="auto">
          <a:xfrm>
            <a:off x="3563888" y="2420888"/>
            <a:ext cx="2181225" cy="1714500"/>
          </a:xfrm>
          <a:prstGeom prst="rect">
            <a:avLst/>
          </a:prstGeom>
          <a:noFill/>
        </p:spPr>
      </p:pic>
      <p:pic>
        <p:nvPicPr>
          <p:cNvPr id="37890" name="Picture 2" descr="26-mad-012-5B-SOF-q19">
            <a:hlinkClick r:id="" action="ppaction://noaction">
              <a:snd r:embed="rId4" name="laser.wav"/>
            </a:hlinkClick>
          </p:cNvPr>
          <p:cNvPicPr>
            <a:picLocks noChangeAspect="1" noChangeArrowheads="1"/>
          </p:cNvPicPr>
          <p:nvPr/>
        </p:nvPicPr>
        <p:blipFill>
          <a:blip r:embed="rId5" cstate="print"/>
          <a:srcRect l="53493" b="60699"/>
          <a:stretch>
            <a:fillRect/>
          </a:stretch>
        </p:blipFill>
        <p:spPr bwMode="auto">
          <a:xfrm>
            <a:off x="611560" y="2420888"/>
            <a:ext cx="2219325" cy="1714500"/>
          </a:xfrm>
          <a:prstGeom prst="rect">
            <a:avLst/>
          </a:prstGeom>
          <a:noFill/>
        </p:spPr>
      </p:pic>
      <p:pic>
        <p:nvPicPr>
          <p:cNvPr id="37889" name="Picture 1" descr="26-mad-012-5B-SOF-q19">
            <a:hlinkClick r:id="" action="ppaction://hlinkshowjump?jump=nextslide">
              <a:snd r:embed="rId6" name="suction.wav"/>
            </a:hlinkClick>
          </p:cNvPr>
          <p:cNvPicPr>
            <a:picLocks noChangeAspect="1" noChangeArrowheads="1"/>
          </p:cNvPicPr>
          <p:nvPr/>
        </p:nvPicPr>
        <p:blipFill>
          <a:blip r:embed="rId5" cstate="print"/>
          <a:srcRect l="53293" t="51093" b="6113"/>
          <a:stretch>
            <a:fillRect/>
          </a:stretch>
        </p:blipFill>
        <p:spPr bwMode="auto">
          <a:xfrm>
            <a:off x="3491880" y="4365104"/>
            <a:ext cx="2228850" cy="1866900"/>
          </a:xfrm>
          <a:prstGeom prst="rect">
            <a:avLst/>
          </a:prstGeom>
          <a:noFill/>
        </p:spPr>
      </p:pic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40179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0" y="75993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מציין מיקום תוכן 3" descr="mmm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691680" y="1412776"/>
            <a:ext cx="5760640" cy="422153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vedio_6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6454676"/>
          </a:xfrm>
          <a:prstGeom prst="rect">
            <a:avLst/>
          </a:prstGeom>
        </p:spPr>
      </p:pic>
      <p:pic>
        <p:nvPicPr>
          <p:cNvPr id="1026" name="Picture 2" descr="C:\Users\jasmina\AppData\Local\Microsoft\Windows\Temporary Internet Files\Content.IE5\23793B93\MM900283609[1].gif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5068308"/>
            <a:ext cx="1113656" cy="991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146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טבלה 11"/>
          <p:cNvGraphicFramePr>
            <a:graphicFrameLocks noGrp="1"/>
          </p:cNvGraphicFramePr>
          <p:nvPr/>
        </p:nvGraphicFramePr>
        <p:xfrm>
          <a:off x="2483768" y="188640"/>
          <a:ext cx="3960441" cy="4248474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1320147"/>
                <a:gridCol w="1320147"/>
                <a:gridCol w="1320147"/>
              </a:tblGrid>
              <a:tr h="1416158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16158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16158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" name="מלבן 12"/>
          <p:cNvSpPr/>
          <p:nvPr/>
        </p:nvSpPr>
        <p:spPr>
          <a:xfrm>
            <a:off x="1763688" y="4869160"/>
            <a:ext cx="129614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מלבן 13"/>
          <p:cNvSpPr/>
          <p:nvPr/>
        </p:nvSpPr>
        <p:spPr>
          <a:xfrm>
            <a:off x="3779912" y="4869160"/>
            <a:ext cx="129614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מלבן 14"/>
          <p:cNvSpPr/>
          <p:nvPr/>
        </p:nvSpPr>
        <p:spPr>
          <a:xfrm>
            <a:off x="5508104" y="4869160"/>
            <a:ext cx="129614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מלבן 17"/>
          <p:cNvSpPr/>
          <p:nvPr/>
        </p:nvSpPr>
        <p:spPr>
          <a:xfrm>
            <a:off x="179512" y="1916832"/>
            <a:ext cx="129614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מלבן 18"/>
          <p:cNvSpPr/>
          <p:nvPr/>
        </p:nvSpPr>
        <p:spPr>
          <a:xfrm>
            <a:off x="179512" y="188640"/>
            <a:ext cx="129614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מלבן 19"/>
          <p:cNvSpPr/>
          <p:nvPr/>
        </p:nvSpPr>
        <p:spPr>
          <a:xfrm>
            <a:off x="179512" y="4005064"/>
            <a:ext cx="129614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מלבן 20"/>
          <p:cNvSpPr/>
          <p:nvPr/>
        </p:nvSpPr>
        <p:spPr>
          <a:xfrm>
            <a:off x="7452320" y="3933056"/>
            <a:ext cx="129614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039" name="Picture 15">
            <a:hlinkClick r:id="" action="ppaction://hlinkshowjump?jump=nextslide">
              <a:snd r:embed="rId2" name="applause.wav"/>
            </a:hlinkClick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3933056"/>
            <a:ext cx="1368152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7">
            <a:hlinkClick r:id="" action="ppaction://noaction">
              <a:snd r:embed="rId4" name="laser.wav"/>
            </a:hlinkClick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63688" y="4869160"/>
            <a:ext cx="135672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10">
            <a:hlinkClick r:id="" action="ppaction://noaction">
              <a:snd r:embed="rId4" name="laser.wav"/>
            </a:hlinkClick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52320" y="2132856"/>
            <a:ext cx="1361306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13">
            <a:hlinkClick r:id="" action="ppaction://noaction">
              <a:snd r:embed="rId4" name="laser.wav"/>
            </a:hlinkClick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9512" y="4005064"/>
            <a:ext cx="136815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14">
            <a:hlinkClick r:id="" action="ppaction://noaction">
              <a:snd r:embed="rId4" name="laser.wav"/>
            </a:hlinkClick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9512" y="188640"/>
            <a:ext cx="1368152" cy="1368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12">
            <a:hlinkClick r:id="" action="ppaction://noaction">
              <a:snd r:embed="rId4" name="laser.wav"/>
            </a:hlinkClick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779912" y="4869160"/>
            <a:ext cx="1334704" cy="1444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9">
            <a:hlinkClick r:id="" action="ppaction://noaction">
              <a:snd r:embed="rId4" name="laser.wav"/>
            </a:hlinkClick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452320" y="260648"/>
            <a:ext cx="136815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8">
            <a:hlinkClick r:id="" action="ppaction://noaction">
              <a:snd r:embed="rId4" name="laser.wav"/>
            </a:hlinkClick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79512" y="1844824"/>
            <a:ext cx="1296144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11">
            <a:hlinkClick r:id="" action="ppaction://noaction">
              <a:snd r:embed="rId4" name="laser.wav"/>
            </a:hlinkClick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508104" y="4869160"/>
            <a:ext cx="1296144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תמונה 39" descr="98e25fd7c5.gif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2699792" y="3429000"/>
            <a:ext cx="838200" cy="800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טבלה 11"/>
          <p:cNvGraphicFramePr>
            <a:graphicFrameLocks noGrp="1"/>
          </p:cNvGraphicFramePr>
          <p:nvPr/>
        </p:nvGraphicFramePr>
        <p:xfrm>
          <a:off x="2483768" y="188640"/>
          <a:ext cx="3960441" cy="4248474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1320147"/>
                <a:gridCol w="1320147"/>
                <a:gridCol w="1320147"/>
              </a:tblGrid>
              <a:tr h="1416158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16158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16158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" name="מלבן 12"/>
          <p:cNvSpPr/>
          <p:nvPr/>
        </p:nvSpPr>
        <p:spPr>
          <a:xfrm>
            <a:off x="1763688" y="4869160"/>
            <a:ext cx="129614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מלבן 13"/>
          <p:cNvSpPr/>
          <p:nvPr/>
        </p:nvSpPr>
        <p:spPr>
          <a:xfrm>
            <a:off x="3779912" y="4869160"/>
            <a:ext cx="129614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מלבן 14"/>
          <p:cNvSpPr/>
          <p:nvPr/>
        </p:nvSpPr>
        <p:spPr>
          <a:xfrm>
            <a:off x="5508104" y="4869160"/>
            <a:ext cx="129614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מלבן 15"/>
          <p:cNvSpPr/>
          <p:nvPr/>
        </p:nvSpPr>
        <p:spPr>
          <a:xfrm>
            <a:off x="7452320" y="2060848"/>
            <a:ext cx="129614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מלבן 17"/>
          <p:cNvSpPr/>
          <p:nvPr/>
        </p:nvSpPr>
        <p:spPr>
          <a:xfrm>
            <a:off x="179512" y="1916832"/>
            <a:ext cx="129614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מלבן 18"/>
          <p:cNvSpPr/>
          <p:nvPr/>
        </p:nvSpPr>
        <p:spPr>
          <a:xfrm>
            <a:off x="179512" y="188640"/>
            <a:ext cx="129614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מלבן 19"/>
          <p:cNvSpPr/>
          <p:nvPr/>
        </p:nvSpPr>
        <p:spPr>
          <a:xfrm>
            <a:off x="179512" y="4005064"/>
            <a:ext cx="129614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3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4869160"/>
            <a:ext cx="135672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2060848"/>
            <a:ext cx="1361306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4005064"/>
            <a:ext cx="136815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1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188640"/>
            <a:ext cx="1368152" cy="1368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1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79912" y="4869160"/>
            <a:ext cx="1334704" cy="1444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52320" y="260648"/>
            <a:ext cx="136815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9512" y="1844824"/>
            <a:ext cx="1296144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1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508104" y="4869160"/>
            <a:ext cx="1296144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חץ שמאלה 28">
            <a:hlinkClick r:id="" action="ppaction://hlinkshowjump?jump=nextslide"/>
          </p:cNvPr>
          <p:cNvSpPr/>
          <p:nvPr/>
        </p:nvSpPr>
        <p:spPr>
          <a:xfrm>
            <a:off x="0" y="5661248"/>
            <a:ext cx="1547664" cy="720080"/>
          </a:xfrm>
          <a:prstGeom prst="lef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rPr>
              <a:t>السؤال الثاني</a:t>
            </a:r>
            <a:endParaRPr lang="he-IL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452320" y="4077072"/>
            <a:ext cx="1296144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0.01064 L -0.54323 -0.1572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2" y="-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السؤال الثاني</a:t>
            </a:r>
            <a:endParaRPr lang="he-IL" b="1" dirty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ما هي حالة القمر في بداية الشهر القمري </a:t>
            </a:r>
            <a:endParaRPr lang="ar-SA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hlinkClick r:id="" action="ppaction://noaction">
                <a:snd r:embed="rId3" name="laser.wav"/>
              </a:hlinkClick>
            </a:endParaRPr>
          </a:p>
          <a:p>
            <a:r>
              <a:rPr lang="ar-SA" dirty="0" smtClean="0">
                <a:hlinkClick r:id="" action="ppaction://noaction">
                  <a:snd r:embed="rId3" name="laser.wav"/>
                </a:hlinkClick>
              </a:rPr>
              <a:t>بدر</a:t>
            </a:r>
            <a:endParaRPr lang="ar-SA" dirty="0" smtClean="0"/>
          </a:p>
          <a:p>
            <a:r>
              <a:rPr lang="ar-SA" dirty="0" smtClean="0">
                <a:hlinkClick r:id="" action="ppaction://hlinkshowjump?jump=nextslide">
                  <a:snd r:embed="rId4" name="applause.wav"/>
                </a:hlinkClick>
              </a:rPr>
              <a:t>هلال</a:t>
            </a:r>
            <a:endParaRPr lang="ar-SA" dirty="0" smtClean="0"/>
          </a:p>
          <a:p>
            <a:r>
              <a:rPr lang="ar-SA" dirty="0" smtClean="0">
                <a:hlinkClick r:id="" action="ppaction://noaction">
                  <a:snd r:embed="rId3" name="laser.wav"/>
                </a:hlinkClick>
              </a:rPr>
              <a:t>نصف قمر 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טבלה 11"/>
          <p:cNvGraphicFramePr>
            <a:graphicFrameLocks noGrp="1"/>
          </p:cNvGraphicFramePr>
          <p:nvPr/>
        </p:nvGraphicFramePr>
        <p:xfrm>
          <a:off x="2483768" y="188640"/>
          <a:ext cx="3960441" cy="4248474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1320147"/>
                <a:gridCol w="1320147"/>
                <a:gridCol w="1320147"/>
              </a:tblGrid>
              <a:tr h="1416158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16158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16158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" name="מלבן 12"/>
          <p:cNvSpPr/>
          <p:nvPr/>
        </p:nvSpPr>
        <p:spPr>
          <a:xfrm>
            <a:off x="1763688" y="4869160"/>
            <a:ext cx="129614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מלבן 13"/>
          <p:cNvSpPr/>
          <p:nvPr/>
        </p:nvSpPr>
        <p:spPr>
          <a:xfrm>
            <a:off x="3779912" y="4869160"/>
            <a:ext cx="129614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מלבן 14"/>
          <p:cNvSpPr/>
          <p:nvPr/>
        </p:nvSpPr>
        <p:spPr>
          <a:xfrm>
            <a:off x="5508104" y="4869160"/>
            <a:ext cx="129614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מלבן 15"/>
          <p:cNvSpPr/>
          <p:nvPr/>
        </p:nvSpPr>
        <p:spPr>
          <a:xfrm>
            <a:off x="7452320" y="2060848"/>
            <a:ext cx="129614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מלבן 17"/>
          <p:cNvSpPr/>
          <p:nvPr/>
        </p:nvSpPr>
        <p:spPr>
          <a:xfrm>
            <a:off x="179512" y="1916832"/>
            <a:ext cx="129614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מלבן 18"/>
          <p:cNvSpPr/>
          <p:nvPr/>
        </p:nvSpPr>
        <p:spPr>
          <a:xfrm>
            <a:off x="179512" y="188640"/>
            <a:ext cx="129614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מלבן 19"/>
          <p:cNvSpPr/>
          <p:nvPr/>
        </p:nvSpPr>
        <p:spPr>
          <a:xfrm>
            <a:off x="179512" y="4005064"/>
            <a:ext cx="129614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996952"/>
            <a:ext cx="1368152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7">
            <a:hlinkClick r:id="" action="ppaction://hlinkshowjump?jump=nextslide">
              <a:snd r:embed="rId3" name="applause.wav"/>
            </a:hlinkClick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3688" y="4869160"/>
            <a:ext cx="135672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10">
            <a:hlinkClick r:id="" action="ppaction://noaction">
              <a:snd r:embed="rId5" name="laser.wav"/>
            </a:hlinkClick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52320" y="2060848"/>
            <a:ext cx="1361306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13">
            <a:hlinkClick r:id="" action="ppaction://noaction">
              <a:snd r:embed="rId5" name="laser.wav"/>
            </a:hlinkClick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9512" y="4005064"/>
            <a:ext cx="136815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14">
            <a:hlinkClick r:id="" action="ppaction://noaction">
              <a:snd r:embed="rId5" name="laser.wav"/>
            </a:hlinkClick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9512" y="188640"/>
            <a:ext cx="1368152" cy="1368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12">
            <a:hlinkClick r:id="" action="ppaction://noaction">
              <a:snd r:embed="rId5" name="laser.wav"/>
            </a:hlinkClick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779912" y="4869160"/>
            <a:ext cx="1334704" cy="1444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9">
            <a:hlinkClick r:id="" action="ppaction://noaction">
              <a:snd r:embed="rId5" name="laser.wav"/>
            </a:hlinkClick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452320" y="260648"/>
            <a:ext cx="136815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8">
            <a:hlinkClick r:id="" action="ppaction://noaction">
              <a:snd r:embed="rId5" name="laser.wav"/>
            </a:hlinkClick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79512" y="1844824"/>
            <a:ext cx="1296144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11">
            <a:hlinkClick r:id="" action="ppaction://noaction">
              <a:snd r:embed="rId5" name="laser.wav"/>
            </a:hlinkClick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508104" y="4869160"/>
            <a:ext cx="1296144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תמונה 28" descr="98e25fd7c5.gif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5364088" y="476672"/>
            <a:ext cx="838200" cy="800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טבלה 11"/>
          <p:cNvGraphicFramePr>
            <a:graphicFrameLocks noGrp="1"/>
          </p:cNvGraphicFramePr>
          <p:nvPr/>
        </p:nvGraphicFramePr>
        <p:xfrm>
          <a:off x="2483768" y="188640"/>
          <a:ext cx="3960441" cy="4248474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1320147"/>
                <a:gridCol w="1320147"/>
                <a:gridCol w="1320147"/>
              </a:tblGrid>
              <a:tr h="1416158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16158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16158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" name="מלבן 13"/>
          <p:cNvSpPr/>
          <p:nvPr/>
        </p:nvSpPr>
        <p:spPr>
          <a:xfrm>
            <a:off x="3779912" y="4869160"/>
            <a:ext cx="129614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מלבן 14"/>
          <p:cNvSpPr/>
          <p:nvPr/>
        </p:nvSpPr>
        <p:spPr>
          <a:xfrm>
            <a:off x="5508104" y="4869160"/>
            <a:ext cx="129614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מלבן 15"/>
          <p:cNvSpPr/>
          <p:nvPr/>
        </p:nvSpPr>
        <p:spPr>
          <a:xfrm>
            <a:off x="7452320" y="2060848"/>
            <a:ext cx="129614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מלבן 17"/>
          <p:cNvSpPr/>
          <p:nvPr/>
        </p:nvSpPr>
        <p:spPr>
          <a:xfrm>
            <a:off x="179512" y="1916832"/>
            <a:ext cx="129614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מלבן 18"/>
          <p:cNvSpPr/>
          <p:nvPr/>
        </p:nvSpPr>
        <p:spPr>
          <a:xfrm>
            <a:off x="179512" y="188640"/>
            <a:ext cx="129614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מלבן 19"/>
          <p:cNvSpPr/>
          <p:nvPr/>
        </p:nvSpPr>
        <p:spPr>
          <a:xfrm>
            <a:off x="179512" y="4005064"/>
            <a:ext cx="129614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996952"/>
            <a:ext cx="1440160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2060848"/>
            <a:ext cx="1361306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4005064"/>
            <a:ext cx="136815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1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188640"/>
            <a:ext cx="1368152" cy="1368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1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79912" y="4869160"/>
            <a:ext cx="1334704" cy="1444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52320" y="260648"/>
            <a:ext cx="136815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9512" y="1844824"/>
            <a:ext cx="1296144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1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508104" y="4869160"/>
            <a:ext cx="1296144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חץ שמאלה 28">
            <a:hlinkClick r:id="" action="ppaction://hlinkshowjump?jump=nextslide"/>
          </p:cNvPr>
          <p:cNvSpPr/>
          <p:nvPr/>
        </p:nvSpPr>
        <p:spPr>
          <a:xfrm>
            <a:off x="179512" y="5805264"/>
            <a:ext cx="1368152" cy="648072"/>
          </a:xfrm>
          <a:prstGeom prst="lef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chemeClr val="tx1"/>
                </a:solidFill>
              </a:rPr>
              <a:t>السؤال الثالث</a:t>
            </a:r>
            <a:endParaRPr lang="he-IL" dirty="0">
              <a:solidFill>
                <a:schemeClr val="tx1"/>
              </a:solidFill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907704" y="4869160"/>
            <a:ext cx="135672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17299E-6 L 0.35104 -0.6766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6" y="-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 descr="o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السؤال الثالث </a:t>
            </a:r>
            <a:endParaRPr lang="he-IL" dirty="0">
              <a:solidFill>
                <a:srgbClr val="FF0000"/>
              </a:solidFill>
              <a:latin typeface="Simplified Arabic" pitchFamily="18" charset="-78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>
            <a:normAutofit/>
          </a:bodyPr>
          <a:lstStyle/>
          <a:p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يُضيء القمر في اللّيل مع أنّه ليس مصدر ضوء</a:t>
            </a:r>
            <a:r>
              <a:rPr lang="he-IL" sz="3600" b="1" dirty="0" smtClean="0">
                <a:latin typeface="Traditional Arabic" pitchFamily="18" charset="-78"/>
              </a:rPr>
              <a:t>.</a:t>
            </a:r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ما هو التفسير لهذه الظاهرة؟ </a:t>
            </a:r>
            <a:r>
              <a:rPr lang="he-IL" sz="3600" b="1" dirty="0" smtClean="0">
                <a:latin typeface="Traditional Arabic" pitchFamily="18" charset="-78"/>
              </a:rPr>
              <a:t> </a:t>
            </a:r>
            <a:endParaRPr lang="en-US" sz="3600" b="1" dirty="0" smtClean="0">
              <a:latin typeface="Traditional Arabic" pitchFamily="18" charset="-78"/>
              <a:cs typeface="Traditional Arabic" pitchFamily="18" charset="-78"/>
            </a:endParaRPr>
          </a:p>
          <a:p>
            <a:r>
              <a:rPr lang="ar-JO" sz="3600" dirty="0" smtClean="0">
                <a:latin typeface="Traditional Arabic" pitchFamily="18" charset="-78"/>
                <a:cs typeface="Traditional Arabic" pitchFamily="18" charset="-78"/>
                <a:hlinkClick r:id="" action="ppaction://hlinkshowjump?jump=nextslide">
                  <a:snd r:embed="rId3" name="applause.wav"/>
                </a:hlinkClick>
              </a:rPr>
              <a:t>القمر يعكس ضوء الشمس</a:t>
            </a:r>
            <a:r>
              <a:rPr lang="he-IL" sz="3600" dirty="0" smtClean="0">
                <a:latin typeface="Traditional Arabic" pitchFamily="18" charset="-78"/>
                <a:hlinkClick r:id="" action="ppaction://hlinkshowjump?jump=nextslide">
                  <a:snd r:embed="rId3" name="applause.wav"/>
                </a:hlinkClick>
              </a:rPr>
              <a:t>.</a:t>
            </a:r>
            <a:endParaRPr lang="en-US" sz="3600" dirty="0" smtClean="0">
              <a:latin typeface="Traditional Arabic" pitchFamily="18" charset="-78"/>
              <a:cs typeface="Traditional Arabic" pitchFamily="18" charset="-78"/>
            </a:endParaRPr>
          </a:p>
          <a:p>
            <a:r>
              <a:rPr lang="ar-JO" sz="3600" dirty="0" smtClean="0">
                <a:latin typeface="Traditional Arabic" pitchFamily="18" charset="-78"/>
                <a:cs typeface="Traditional Arabic" pitchFamily="18" charset="-78"/>
                <a:hlinkClick r:id="" action="ppaction://noaction">
                  <a:snd r:embed="rId4" name="laser.wav"/>
                </a:hlinkClick>
              </a:rPr>
              <a:t>الضوء من الكرة الأرضيّة ينعكس على القمر</a:t>
            </a:r>
            <a:r>
              <a:rPr lang="he-IL" sz="3600" dirty="0" smtClean="0">
                <a:latin typeface="Traditional Arabic" pitchFamily="18" charset="-78"/>
                <a:hlinkClick r:id="" action="ppaction://noaction">
                  <a:snd r:embed="rId4" name="laser.wav"/>
                </a:hlinkClick>
              </a:rPr>
              <a:t>.</a:t>
            </a:r>
            <a:endParaRPr lang="en-US" sz="3600" dirty="0" smtClean="0">
              <a:latin typeface="Traditional Arabic" pitchFamily="18" charset="-78"/>
              <a:cs typeface="Traditional Arabic" pitchFamily="18" charset="-78"/>
            </a:endParaRPr>
          </a:p>
          <a:p>
            <a:r>
              <a:rPr lang="ar-JO" sz="3600" dirty="0" smtClean="0">
                <a:latin typeface="Traditional Arabic" pitchFamily="18" charset="-78"/>
                <a:cs typeface="Traditional Arabic" pitchFamily="18" charset="-78"/>
                <a:hlinkClick r:id="" action="ppaction://noaction">
                  <a:snd r:embed="rId4" name="laser.wav"/>
                </a:hlinkClick>
              </a:rPr>
              <a:t>القمر أبيض ولذلك يبدو مُضيئًا في العتمة</a:t>
            </a:r>
            <a:r>
              <a:rPr lang="he-IL" sz="3600" dirty="0" smtClean="0">
                <a:latin typeface="Traditional Arabic" pitchFamily="18" charset="-78"/>
                <a:hlinkClick r:id="" action="ppaction://noaction">
                  <a:snd r:embed="rId4" name="laser.wav"/>
                </a:hlinkClick>
              </a:rPr>
              <a:t>.</a:t>
            </a:r>
            <a:r>
              <a:rPr lang="he-IL" sz="3600" dirty="0" smtClean="0">
                <a:latin typeface="Traditional Arabic" pitchFamily="18" charset="-78"/>
              </a:rPr>
              <a:t>	</a:t>
            </a:r>
            <a:endParaRPr lang="en-US" sz="3600" dirty="0" smtClean="0">
              <a:latin typeface="Traditional Arabic" pitchFamily="18" charset="-78"/>
              <a:cs typeface="Traditional Arabic" pitchFamily="18" charset="-78"/>
            </a:endParaRPr>
          </a:p>
          <a:p>
            <a:r>
              <a:rPr lang="ar-JO" sz="3600" dirty="0" smtClean="0">
                <a:latin typeface="Traditional Arabic" pitchFamily="18" charset="-78"/>
                <a:cs typeface="Traditional Arabic" pitchFamily="18" charset="-78"/>
                <a:hlinkClick r:id="" action="ppaction://noaction">
                  <a:snd r:embed="rId4" name="laser.wav"/>
                </a:hlinkClick>
              </a:rPr>
              <a:t>ضوء الشمس يمرّ عبر القمر</a:t>
            </a:r>
            <a:r>
              <a:rPr lang="he-IL" sz="3600" dirty="0" smtClean="0">
                <a:latin typeface="Traditional Arabic" pitchFamily="18" charset="-78"/>
                <a:hlinkClick r:id="" action="ppaction://noaction">
                  <a:snd r:embed="rId4" name="laser.wav"/>
                </a:hlinkClick>
              </a:rPr>
              <a:t>.</a:t>
            </a:r>
            <a:endParaRPr lang="en-US" sz="3600" dirty="0" smtClean="0">
              <a:latin typeface="Traditional Arabic" pitchFamily="18" charset="-78"/>
              <a:cs typeface="Traditional Arabic" pitchFamily="18" charset="-78"/>
            </a:endParaRPr>
          </a:p>
          <a:p>
            <a:r>
              <a:rPr lang="en-US" sz="3600" b="1" dirty="0" smtClean="0">
                <a:latin typeface="Traditional Arabic" pitchFamily="18" charset="-78"/>
                <a:cs typeface="Traditional Arabic" pitchFamily="18" charset="-78"/>
              </a:rPr>
              <a:t> </a:t>
            </a:r>
            <a:endParaRPr lang="en-US" sz="36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9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של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312</Words>
  <Application>Microsoft Office PowerPoint</Application>
  <PresentationFormat>‫הצגה על המסך (4:3)</PresentationFormat>
  <Paragraphs>76</Paragraphs>
  <Slides>31</Slides>
  <Notes>3</Notes>
  <HiddenSlides>0</HiddenSlides>
  <MMClips>1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31</vt:i4>
      </vt:variant>
    </vt:vector>
  </HeadingPairs>
  <TitlesOfParts>
    <vt:vector size="32" baseType="lpstr">
      <vt:lpstr>ערכת נושא של Office</vt:lpstr>
      <vt:lpstr>تعليمات</vt:lpstr>
      <vt:lpstr>שקופית 2</vt:lpstr>
      <vt:lpstr>السؤال الأول </vt:lpstr>
      <vt:lpstr>שקופית 4</vt:lpstr>
      <vt:lpstr>שקופית 5</vt:lpstr>
      <vt:lpstr>السؤال الثاني</vt:lpstr>
      <vt:lpstr>שקופית 7</vt:lpstr>
      <vt:lpstr>שקופית 8</vt:lpstr>
      <vt:lpstr>السؤال الثالث </vt:lpstr>
      <vt:lpstr>שקופית 10</vt:lpstr>
      <vt:lpstr>שקופית 11</vt:lpstr>
      <vt:lpstr>السؤال الرابع</vt:lpstr>
      <vt:lpstr>שקופית 13</vt:lpstr>
      <vt:lpstr>שקופית 14</vt:lpstr>
      <vt:lpstr>السؤال الخامس</vt:lpstr>
      <vt:lpstr>שקופית 16</vt:lpstr>
      <vt:lpstr>שקופית 17</vt:lpstr>
      <vt:lpstr>السؤال السادس </vt:lpstr>
      <vt:lpstr>שקופית 19</vt:lpstr>
      <vt:lpstr>שקופית 20</vt:lpstr>
      <vt:lpstr>السؤال السابع </vt:lpstr>
      <vt:lpstr>שקופית 22</vt:lpstr>
      <vt:lpstr>שקופית 23</vt:lpstr>
      <vt:lpstr>السؤال الثامن </vt:lpstr>
      <vt:lpstr>שקופית 25</vt:lpstr>
      <vt:lpstr>שקופית 26</vt:lpstr>
      <vt:lpstr>السؤال التاسع</vt:lpstr>
      <vt:lpstr>שקופית 28</vt:lpstr>
      <vt:lpstr>שקופית 29</vt:lpstr>
      <vt:lpstr>שקופית 30</vt:lpstr>
      <vt:lpstr>שקופית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jasmina</dc:creator>
  <cp:lastModifiedBy>jasmina</cp:lastModifiedBy>
  <cp:revision>34</cp:revision>
  <dcterms:created xsi:type="dcterms:W3CDTF">2013-03-16T20:10:17Z</dcterms:created>
  <dcterms:modified xsi:type="dcterms:W3CDTF">2013-04-22T15:13:56Z</dcterms:modified>
</cp:coreProperties>
</file>