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64" r:id="rId14"/>
    <p:sldId id="265" r:id="rId15"/>
    <p:sldId id="266" r:id="rId16"/>
    <p:sldId id="267" r:id="rId17"/>
    <p:sldId id="268" r:id="rId18"/>
    <p:sldId id="278" r:id="rId19"/>
    <p:sldId id="279" r:id="rId20"/>
    <p:sldId id="280" r:id="rId21"/>
    <p:sldId id="281" r:id="rId22"/>
    <p:sldId id="272" r:id="rId23"/>
    <p:sldId id="273" r:id="rId24"/>
    <p:sldId id="271" r:id="rId25"/>
    <p:sldId id="269" r:id="rId26"/>
    <p:sldId id="270" r:id="rId2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B3C351-D46C-4D26-A313-91D15B86C7A2}" type="datetimeFigureOut">
              <a:rPr lang="ar-AE" smtClean="0"/>
              <a:pPr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3448CCB-B009-44FC-9415-D91D93FF85D4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aPdBBSbQ2r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lesson_6_doaa/work_sheet_lesson6.doc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624" y="260647"/>
            <a:ext cx="65527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latin typeface="Traditional Arabic" pitchFamily="2" charset="-78"/>
                <a:cs typeface="Traditional Arabic" pitchFamily="2" charset="-78"/>
              </a:rPr>
              <a:t>تَلْخِيص مَوْضُوع</a:t>
            </a:r>
            <a:endParaRPr lang="ar-AE" sz="54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05761" y="1183977"/>
            <a:ext cx="4365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«لنكُنُ عَلى </a:t>
            </a:r>
            <a:r>
              <a:rPr lang="ar-SA" sz="6000" b="1" dirty="0" err="1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إِتِصَالٍ</a:t>
            </a:r>
            <a:r>
              <a:rPr lang="ar-SA" sz="60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»</a:t>
            </a:r>
            <a:endParaRPr lang="en-US" sz="6000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" name="Picture 2" descr="http://us.123rf.com/400wm/400/400/anatolymas/anatolymas1004/anatolymas100400009/6794171-3d-small-people-joined-hands-round-the-earth-3d-image-isolated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357982" cy="371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91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57224" y="785794"/>
            <a:ext cx="76438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للسمندرة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ألوان بارزة – هذه هي ألوان تحذير .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عندما يقترب مفترس إليها يستقبل هذه الألوان , يعالجها كإشارة معناها :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أنا           سامة– لا </a:t>
            </a: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. يستجيب المفترس بالتنازل عن الوجبة . 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من هو مستقبل المعلومة ؟ </a:t>
            </a:r>
            <a:endParaRPr lang="ar-SA" sz="32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err="1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السمندرة</a:t>
            </a: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الأفعى.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المفترس.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85786" y="714356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للسمندرة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ألوان بارزة – هذه هي ألوان تحذير .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عندما يقترب مفترس إليها يستقبل هذه الألوان , يعالجها كإشارة معناها :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أنا   سامة– لا </a:t>
            </a: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. يستجيب المفترس بالتنازل عن الوجبة . 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هو المردود ( رد فعل مستقبل المعلومة ) ؟ </a:t>
            </a:r>
            <a:endParaRPr lang="ar-SA" sz="32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يأكل المفترس </a:t>
            </a:r>
            <a:r>
              <a:rPr lang="ar-SA" sz="3200" dirty="0" err="1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السمندرة</a:t>
            </a:r>
            <a:endParaRPr lang="ar-SA" sz="3200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يتنازل المستجيب عن الوجبة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تأكل </a:t>
            </a:r>
            <a:r>
              <a:rPr lang="ar-SA" sz="3200" dirty="0" err="1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السمندرة</a:t>
            </a: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 المفترس.</a:t>
            </a:r>
            <a:endParaRPr lang="en-US" sz="3200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57224" y="785794"/>
            <a:ext cx="71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للسمندرة</a:t>
            </a:r>
            <a:r>
              <a:rPr lang="ar-A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ألوان بارزة – هذه هي ألوان تحذير .</a:t>
            </a:r>
            <a:endParaRPr lang="ar-S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عندما يقترب مفترس إليها يستقبل هذه الألوان , يعالجها كإشارة معناها :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أنا           سامة– لا </a:t>
            </a:r>
            <a:r>
              <a:rPr lang="ar-AE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lang="ar-A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. يستجيب المفترس بالتنازل عن الوجبة . </a:t>
            </a:r>
            <a:endParaRPr lang="ar-S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هو الهدف من الاتصال ؟ </a:t>
            </a:r>
            <a:endParaRPr lang="ar-SA" sz="28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الحصول على الغذاء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التكاثر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الاهتمام بالنسل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الدفاع عن النفس.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28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38" y="1071546"/>
            <a:ext cx="70722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5575" algn="l"/>
              </a:tabLst>
            </a:pP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كل مما يأتي من أجزاء الجهاز العصبي عدا واحدا هو : 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5575" algn="l"/>
              </a:tabLst>
            </a:pPr>
            <a:endParaRPr lang="ar-SA" sz="4000" dirty="0" smtClean="0">
              <a:solidFill>
                <a:srgbClr val="FF000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5575" algn="l"/>
              </a:tabLst>
            </a:pPr>
            <a:r>
              <a:rPr lang="ar-SA" sz="4000" b="1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1. </a:t>
            </a: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الدماغ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742950" marR="0" lvl="0" indent="-7429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55575" algn="l"/>
              </a:tabLs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2.</a:t>
            </a:r>
            <a:r>
              <a:rPr kumimoji="0" lang="ar-SA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النخاع </a:t>
            </a:r>
            <a:r>
              <a:rPr kumimoji="0" lang="ar-AE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الشوكي</a:t>
            </a: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742950" marR="0" lvl="0" indent="-7429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55575" algn="l"/>
              </a:tabLs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3.</a:t>
            </a:r>
            <a:r>
              <a:rPr kumimoji="0" lang="ar-SA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الجمجمة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742950" marR="0" lvl="0" indent="-7429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55575" algn="l"/>
              </a:tabLst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4.</a:t>
            </a:r>
            <a:r>
              <a:rPr kumimoji="0" lang="ar-A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الأعصاب السمعية </a:t>
            </a:r>
            <a:endParaRPr kumimoji="0" lang="ar-AE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שמש 2"/>
          <p:cNvSpPr/>
          <p:nvPr/>
        </p:nvSpPr>
        <p:spPr>
          <a:xfrm rot="18072920">
            <a:off x="1090487" y="3353218"/>
            <a:ext cx="2286016" cy="2000264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07246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اضغط هنا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لتشاهد الفيلم التعليمي عن الرقصة التي تقوم </a:t>
            </a:r>
            <a:r>
              <a:rPr lang="ar-S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النحلة وأجب على السؤال التالي:</a:t>
            </a:r>
          </a:p>
          <a:p>
            <a:pPr algn="ct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هو الهدف من وراء الرقص التي تقوم </a:t>
            </a:r>
            <a:r>
              <a:rPr lang="ar-S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النحلة أمام زميلاتها النحلات الأخرى داخل الخلية؟</a:t>
            </a:r>
          </a:p>
          <a:p>
            <a:endParaRPr lang="ar-SA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SA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التكاثر.</a:t>
            </a:r>
          </a:p>
          <a:p>
            <a:pPr marL="342900" indent="-342900"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الاهتمام بالنسل.</a:t>
            </a:r>
          </a:p>
          <a:p>
            <a:pPr marL="342900" indent="-342900"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الحصول على الغذاء.</a:t>
            </a:r>
          </a:p>
          <a:p>
            <a:pPr marL="342900" indent="-342900">
              <a:buAutoNum type="arabicPeriod"/>
            </a:pP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حماية.</a:t>
            </a:r>
            <a:endParaRPr lang="he-IL" sz="32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pic>
        <p:nvPicPr>
          <p:cNvPr id="22530" name="Picture 2" descr="http://www.66z.com/files/image/cdf4ba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3000396" cy="2071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928670"/>
            <a:ext cx="642942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 action="ppaction://hlinkfile"/>
              </a:rPr>
              <a:t>اضغط هنا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, أكمل اللغز التي سيظهر لديك وأشر على الإجابة التي ظهرت لديك في المربع الأحمر !</a:t>
            </a:r>
          </a:p>
          <a:p>
            <a:endParaRPr lang="ar-SA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اتصال.</a:t>
            </a:r>
          </a:p>
          <a:p>
            <a:pPr marL="342900" indent="-342900"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أعصاب.</a:t>
            </a:r>
          </a:p>
          <a:p>
            <a:pPr marL="342900" indent="-342900"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عضلة.</a:t>
            </a:r>
          </a:p>
          <a:p>
            <a:pPr marL="342900" indent="-342900"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أعضاء حس.</a:t>
            </a:r>
          </a:p>
        </p:txBody>
      </p:sp>
      <p:pic>
        <p:nvPicPr>
          <p:cNvPr id="4" name="תמונה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0312">
            <a:off x="941482" y="3799010"/>
            <a:ext cx="250033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عن طريق أي حاسة نستوعب المعلومات التي يرسلها جرس المدرسة؟</a:t>
            </a:r>
          </a:p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حاسة الرؤية</a:t>
            </a:r>
            <a:endParaRPr lang="ar-SA" sz="1200" dirty="0" smtClean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حاسة الشم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حاسة التذوق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حاسة السمع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285784" y="11429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عندما نكتب ملفاً في الحاسوب ونحفظه. يمكن القول أننا.......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نخزن المعلومات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نستوعب المعلومات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نرد فعل للمعلومات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نرسل المعلومات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50099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أكمل الناقص:</a:t>
            </a:r>
          </a:p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عصب الرؤية يرتبط بين العين وبين ........... في الدماغ.</a:t>
            </a:r>
          </a:p>
          <a:p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منطقة الرؤية.</a:t>
            </a:r>
          </a:p>
          <a:p>
            <a:pPr marL="342900" indent="-342900"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منطقة الشم</a:t>
            </a:r>
          </a:p>
          <a:p>
            <a:pPr marL="342900" indent="-342900"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منطقة اللمس</a:t>
            </a:r>
          </a:p>
          <a:p>
            <a:pPr marL="342900" indent="-342900"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جميع الإجابات صحيحة.</a:t>
            </a:r>
          </a:p>
          <a:p>
            <a:pPr marL="342900" indent="-342900">
              <a:buAutoNum type="arabicPeriod"/>
            </a:pP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50099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تستقبل محفزات مثل لمس, ضغط, حرارة وبرد في الجلد بمساعدة:</a:t>
            </a:r>
          </a:p>
          <a:p>
            <a:endParaRPr lang="ar-SA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حاسة البصر</a:t>
            </a: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حاسة الشم</a:t>
            </a: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حاسة اللمس</a:t>
            </a: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حاسة السمع</a:t>
            </a:r>
            <a:endParaRPr lang="he-IL" sz="4000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714488"/>
            <a:ext cx="9144000" cy="374333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سنُجمل ما تعلمناه خلال الوحدة</a:t>
            </a:r>
            <a:b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</a:br>
            <a: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 يا طلاب</a:t>
            </a:r>
            <a:b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</a:br>
            <a: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ar-S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من خلال لعبة</a:t>
            </a:r>
            <a: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/>
            </a:r>
            <a:b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</a:br>
            <a:r>
              <a:rPr lang="ar-SA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ar-S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” السلم والثعبان“</a:t>
            </a:r>
            <a:endParaRPr lang="he-IL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535785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الألياف العصبية تربط بين:</a:t>
            </a:r>
          </a:p>
          <a:p>
            <a:endParaRPr lang="ar-SA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أعضاء الحس , الدماغ</a:t>
            </a: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الجهاز العصبي ,أعضاء الجسم.</a:t>
            </a:r>
          </a:p>
          <a:p>
            <a:pPr marL="342900" indent="-342900">
              <a:buAutoNum type="arabicPeriod"/>
            </a:pPr>
            <a:r>
              <a:rPr lang="ar-SA" sz="4000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الدماغ ,العضلات.</a:t>
            </a:r>
          </a:p>
        </p:txBody>
      </p:sp>
      <p:pic>
        <p:nvPicPr>
          <p:cNvPr id="31746" name="Picture 2" descr="http://4.bp.blogspot.com/-DAt4NlGb1go/UAw6VaXl3fI/AAAAAAAAABA/wf5hr5KvdlU/s320/stock-illustration-13765358-stressed-girl-student-cartoon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256"/>
            <a:ext cx="2886075" cy="2333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28667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اقرأ القطعة التالية ثم اجب عن السؤال التالي.</a:t>
            </a:r>
          </a:p>
          <a:p>
            <a:pPr lvl="0" algn="ctr"/>
            <a:r>
              <a:rPr lang="ar-SA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حسب القطعة, عملية الاتصال تتم بين: </a:t>
            </a:r>
            <a:endParaRPr lang="en-US" sz="36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خلية مرسلة ومواد وسيطة   </a:t>
            </a: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خلية مرسلة وخلية مستقبلة</a:t>
            </a: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خلية مستقبلة ومواد وسيطة</a:t>
            </a: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فقط بين خلايا مستقبلة.</a:t>
            </a: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SA" sz="3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icanonymous.files.wordpress.com/2011/08/ggg-sad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4778"/>
            <a:ext cx="7572428" cy="5719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5016"/>
            <a:ext cx="757242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اجابة</a:t>
            </a: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خاطئة حاول مرة </a:t>
            </a:r>
            <a:r>
              <a:rPr lang="ar-S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اخرى</a:t>
            </a:r>
            <a:endParaRPr lang="he-I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un4shalva.org/blog/wp-content/uploads/2012/12/happy-cartoon-g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5572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64386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إجابة صحيحة... هيا تَقَدم أكـــــثــــــــــر!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0724" name="Picture 4" descr="http://www.how-to-draw-cartoons-online.com/image-files/cartoon_he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38949">
            <a:off x="168937" y="197585"/>
            <a:ext cx="1190625" cy="1076325"/>
          </a:xfrm>
          <a:prstGeom prst="rect">
            <a:avLst/>
          </a:prstGeom>
          <a:noFill/>
        </p:spPr>
      </p:pic>
      <p:pic>
        <p:nvPicPr>
          <p:cNvPr id="30726" name="Picture 6" descr="http://www.how-to-draw-cartoons-online.com/image-files/cartoon_he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5457">
            <a:off x="7883502" y="4115368"/>
            <a:ext cx="1195885" cy="1081080"/>
          </a:xfrm>
          <a:prstGeom prst="rect">
            <a:avLst/>
          </a:prstGeom>
          <a:noFill/>
        </p:spPr>
      </p:pic>
      <p:pic>
        <p:nvPicPr>
          <p:cNvPr id="30728" name="Picture 8" descr="http://sweetclipart.com/multisite/sweetclipart/files/outer_space_symbol_shooting_st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74046" y="0"/>
            <a:ext cx="15073418" cy="42138601"/>
          </a:xfrm>
          <a:prstGeom prst="rect">
            <a:avLst/>
          </a:prstGeom>
          <a:noFill/>
        </p:spPr>
      </p:pic>
      <p:pic>
        <p:nvPicPr>
          <p:cNvPr id="30730" name="Picture 10" descr="http://sweetclipart.com/multisite/sweetclipart/files/outer_space_symbol_shooting_st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748" y="-6786634"/>
            <a:ext cx="50406300" cy="42138601"/>
          </a:xfrm>
          <a:prstGeom prst="rect">
            <a:avLst/>
          </a:prstGeom>
          <a:noFill/>
        </p:spPr>
      </p:pic>
      <p:pic>
        <p:nvPicPr>
          <p:cNvPr id="30732" name="Picture 12" descr="http://images.clipartof.com/thumbnails/74358-Royalty-Free-RF-Clipart-Illustration-Of-A-Rainbow-Shooting-Star-Burst-With-Sparkles.jpg"/>
          <p:cNvPicPr>
            <a:picLocks noChangeAspect="1" noChangeArrowheads="1"/>
          </p:cNvPicPr>
          <p:nvPr/>
        </p:nvPicPr>
        <p:blipFill>
          <a:blip r:embed="rId5"/>
          <a:srcRect r="9776"/>
          <a:stretch>
            <a:fillRect/>
          </a:stretch>
        </p:blipFill>
        <p:spPr bwMode="auto">
          <a:xfrm flipH="1">
            <a:off x="785818" y="4143380"/>
            <a:ext cx="1142976" cy="1428750"/>
          </a:xfrm>
          <a:prstGeom prst="rect">
            <a:avLst/>
          </a:prstGeom>
          <a:noFill/>
        </p:spPr>
      </p:pic>
      <p:pic>
        <p:nvPicPr>
          <p:cNvPr id="30734" name="Picture 14" descr="http://images.clipartof.com/thumbnails/74358-Royalty-Free-RF-Clipart-Illustration-Of-A-Rainbow-Shooting-Star-Burst-With-Spark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8604"/>
            <a:ext cx="12668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0.s3.envato.com/files/11923941/Girl_Winning_a_C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22" y="4357694"/>
            <a:ext cx="478637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YOU WIN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لقد فزت</a:t>
            </a:r>
            <a:endParaRPr lang="he-I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4" name="פרצוף מחייך 3"/>
          <p:cNvSpPr/>
          <p:nvPr/>
        </p:nvSpPr>
        <p:spPr>
          <a:xfrm>
            <a:off x="6786578" y="214290"/>
            <a:ext cx="1357322" cy="114300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פרצוף מחייך 4"/>
          <p:cNvSpPr/>
          <p:nvPr/>
        </p:nvSpPr>
        <p:spPr>
          <a:xfrm>
            <a:off x="642910" y="4429132"/>
            <a:ext cx="1285884" cy="135732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001156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خلال وحدة ” لنكن على اتصال تعلمنا.</a:t>
            </a:r>
          </a:p>
          <a:p>
            <a:pPr algn="ctr"/>
            <a:endParaRPr lang="ar-SA" sz="48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الاتصال هو عملية ننقل فيها معلومات الواحد للآخر ونستجيب لها.</a:t>
            </a:r>
          </a:p>
          <a:p>
            <a:endParaRPr lang="ar-SA" sz="3200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في عملية الاتصال- مرسل المعلومات ينقل معلومات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الى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المستقبل, المستقبل ينقل معلومات (مردود) للمرسل. يمكن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ان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تتكرر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هذة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العملية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اكثر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من مرة.</a:t>
            </a:r>
          </a:p>
          <a:p>
            <a:endParaRPr lang="ar-SA" sz="3200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للحيوانات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ايضاً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”لغة اتصال“: </a:t>
            </a:r>
          </a:p>
          <a:p>
            <a:pPr algn="ctr"/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لغة بصرية, لغة صوتية, لغة رائحة وغيرها. الاتصال لدى الحيوانات هو وسيلة للحصول على احتياجات الحياة.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14348" y="785794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بمساعدة عملية الاتصال تحصل الحيوانات على الغذاء, تتكاثر, تهتم بنسلها, تدافع عن نفسها, تحافظ على مجال معيشتها وغيرها.</a:t>
            </a:r>
          </a:p>
          <a:p>
            <a:pPr>
              <a:buFont typeface="Wingdings" pitchFamily="2" charset="2"/>
              <a:buChar char="ü"/>
            </a:pPr>
            <a:endParaRPr lang="ar-SA" sz="3200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يتكون الجهاز العصبي من الدماغ, النخاع </a:t>
            </a:r>
            <a:r>
              <a:rPr lang="ar-SA" sz="3200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الشوكي</a:t>
            </a: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والأعصاب.</a:t>
            </a:r>
          </a:p>
          <a:p>
            <a:endParaRPr lang="ar-SA" sz="3200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وظيفة الجهاز العصبي هي استقبال محفزات بواسطة أعضاء الحس ونقلها إلى الدماغ, معالجة المعلومات في الدماغ إصدار رد فعل ملائم.</a:t>
            </a:r>
          </a:p>
        </p:txBody>
      </p:sp>
      <p:pic>
        <p:nvPicPr>
          <p:cNvPr id="26628" name="Picture 4" descr="http://i43.servimg.com/u/f43/13/43/29/04/photo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2279687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57158" y="3500438"/>
            <a:ext cx="1500198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البداية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857356" y="3500438"/>
            <a:ext cx="1500198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2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57554" y="3500438"/>
            <a:ext cx="1357322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3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714876" y="3500438"/>
            <a:ext cx="1285884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4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000760" y="3500438"/>
            <a:ext cx="1285884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5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286644" y="3500438"/>
            <a:ext cx="1500198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6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57158" y="2143116"/>
            <a:ext cx="1500198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7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857356" y="2143116"/>
            <a:ext cx="1500198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8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357554" y="2143116"/>
            <a:ext cx="1357322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9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714876" y="2143116"/>
            <a:ext cx="1285884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10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000760" y="2143116"/>
            <a:ext cx="1285884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11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286644" y="2143116"/>
            <a:ext cx="1500198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12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57158" y="785794"/>
            <a:ext cx="1500198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13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857356" y="785794"/>
            <a:ext cx="1571636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14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428992" y="785794"/>
            <a:ext cx="1285884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15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714876" y="785794"/>
            <a:ext cx="1285884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16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000760" y="785794"/>
            <a:ext cx="1285884" cy="1357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17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sp>
        <p:nvSpPr>
          <p:cNvPr id="38" name="מלבן 37"/>
          <p:cNvSpPr/>
          <p:nvPr/>
        </p:nvSpPr>
        <p:spPr>
          <a:xfrm rot="16200000">
            <a:off x="7358084" y="714354"/>
            <a:ext cx="1357320" cy="15001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itchFamily="2" charset="-78"/>
                <a:cs typeface="Microsoft Uighur" pitchFamily="2" charset="-78"/>
              </a:rPr>
              <a:t>النهاية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Uighur" pitchFamily="2" charset="-78"/>
            </a:endParaRPr>
          </a:p>
        </p:txBody>
      </p:sp>
      <p:cxnSp>
        <p:nvCxnSpPr>
          <p:cNvPr id="41" name="מחבר ישר 40"/>
          <p:cNvCxnSpPr/>
          <p:nvPr/>
        </p:nvCxnSpPr>
        <p:spPr>
          <a:xfrm rot="5400000" flipH="1" flipV="1">
            <a:off x="3536149" y="3036091"/>
            <a:ext cx="1643074" cy="15716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 rot="5400000" flipH="1" flipV="1">
            <a:off x="3071802" y="2643182"/>
            <a:ext cx="1785950" cy="17859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rot="16200000" flipH="1">
            <a:off x="4393405" y="3107529"/>
            <a:ext cx="357190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rot="16200000" flipH="1">
            <a:off x="4107653" y="3536157"/>
            <a:ext cx="357190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rot="16200000" flipH="1">
            <a:off x="3607587" y="3964785"/>
            <a:ext cx="357190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rot="16200000" flipV="1">
            <a:off x="7036611" y="2964653"/>
            <a:ext cx="928694" cy="714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 rot="16200000" flipV="1">
            <a:off x="6607983" y="3321843"/>
            <a:ext cx="928694" cy="714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 rot="10800000" flipV="1">
            <a:off x="7286644" y="3643314"/>
            <a:ext cx="428628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 rot="10800000" flipV="1">
            <a:off x="7000892" y="3286124"/>
            <a:ext cx="428628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 flipV="1">
            <a:off x="3214678" y="2071678"/>
            <a:ext cx="1000132" cy="85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 flipV="1">
            <a:off x="2714612" y="1857364"/>
            <a:ext cx="1000132" cy="85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 rot="16200000" flipH="1">
            <a:off x="3143240" y="2214554"/>
            <a:ext cx="357190" cy="357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3571868" y="2071678"/>
            <a:ext cx="285754" cy="2857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גל כפול 66"/>
          <p:cNvSpPr/>
          <p:nvPr/>
        </p:nvSpPr>
        <p:spPr>
          <a:xfrm rot="7263912">
            <a:off x="4829549" y="2836357"/>
            <a:ext cx="2014300" cy="405080"/>
          </a:xfrm>
          <a:prstGeom prst="doubleWave">
            <a:avLst>
              <a:gd name="adj1" fmla="val 6250"/>
              <a:gd name="adj2" fmla="val -52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שולש שווה שוקיים 67"/>
          <p:cNvSpPr/>
          <p:nvPr/>
        </p:nvSpPr>
        <p:spPr>
          <a:xfrm rot="12955253">
            <a:off x="5000002" y="3857002"/>
            <a:ext cx="357190" cy="35719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אליפסה 68"/>
          <p:cNvSpPr/>
          <p:nvPr/>
        </p:nvSpPr>
        <p:spPr>
          <a:xfrm rot="2077954">
            <a:off x="6213488" y="1927217"/>
            <a:ext cx="357190" cy="35719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אליפסה 69"/>
          <p:cNvSpPr/>
          <p:nvPr/>
        </p:nvSpPr>
        <p:spPr>
          <a:xfrm>
            <a:off x="6429388" y="2071678"/>
            <a:ext cx="71438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ברק 70"/>
          <p:cNvSpPr/>
          <p:nvPr/>
        </p:nvSpPr>
        <p:spPr>
          <a:xfrm rot="20612696">
            <a:off x="1764758" y="2811637"/>
            <a:ext cx="460344" cy="1934730"/>
          </a:xfrm>
          <a:prstGeom prst="lightningBol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אליפסה 71"/>
          <p:cNvSpPr/>
          <p:nvPr/>
        </p:nvSpPr>
        <p:spPr>
          <a:xfrm>
            <a:off x="1357290" y="2786058"/>
            <a:ext cx="357190" cy="35719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אליפסה 72"/>
          <p:cNvSpPr/>
          <p:nvPr/>
        </p:nvSpPr>
        <p:spPr>
          <a:xfrm>
            <a:off x="1571604" y="2857496"/>
            <a:ext cx="71438" cy="7143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928670"/>
            <a:ext cx="73581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1491CD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الحذر عند استخدام الأدوات الحادة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ينجم من وراء</a:t>
            </a:r>
            <a:r>
              <a:rPr kumimoji="0" lang="ar-S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عمل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:</a:t>
            </a:r>
            <a:endParaRPr lang="ar-SA" sz="36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1491CD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الأعصاب</a:t>
            </a:r>
            <a:r>
              <a:rPr lang="ar-SA" sz="3600" b="1" dirty="0" smtClean="0">
                <a:solidFill>
                  <a:srgbClr val="1491CD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.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rgbClr val="1491CD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  <a:sym typeface="Symbol" pitchFamily="18" charset="2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1491CD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2. العضلات.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sz="3600" b="1" dirty="0" smtClean="0">
                <a:solidFill>
                  <a:srgbClr val="1491CD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3. العظام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rgbClr val="1491CD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  <a:sym typeface="Symbol" pitchFamily="18" charset="2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1491CD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4. المفاصل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1491CD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  <a:sym typeface="Symbol" pitchFamily="18" charset="2"/>
              </a:rPr>
              <a:t> .</a:t>
            </a:r>
          </a:p>
        </p:txBody>
      </p:sp>
      <p:pic>
        <p:nvPicPr>
          <p:cNvPr id="17411" name="Picture 3" descr="http://t1.gstatic.com/images?q=tbn:ANd9GcRse6zTv8cpAxzDEwt90O7WZNyBBTycc3cWSVUqPNvvM7l_8U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5710">
            <a:off x="1595452" y="3065022"/>
            <a:ext cx="2428892" cy="1928826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142976" y="785794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توجد الأعصاب في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: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.1 </a:t>
            </a:r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الدماغ والحبل </a:t>
            </a:r>
            <a:r>
              <a:rPr lang="ar-SA" sz="4000" dirty="0" err="1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الشوكي</a:t>
            </a:r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فقط.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2. الحبل </a:t>
            </a:r>
            <a:r>
              <a:rPr lang="ar-SA" sz="4000" dirty="0" err="1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الشوكي</a:t>
            </a:r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فقط</a:t>
            </a:r>
            <a: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.جميع أجزاء الجسم . 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4. الدماغ فقط</a:t>
            </a:r>
            <a:r>
              <a:rPr lang="en-US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he-IL" sz="4000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  <p:pic>
        <p:nvPicPr>
          <p:cNvPr id="18434" name="Picture 2" descr="http://www.kaahe.org/en/ArabicSampleModules/modules/neurolo/nrfv01a1/overview.jpg"/>
          <p:cNvPicPr>
            <a:picLocks noChangeAspect="1" noChangeArrowheads="1"/>
          </p:cNvPicPr>
          <p:nvPr/>
        </p:nvPicPr>
        <p:blipFill>
          <a:blip r:embed="rId2"/>
          <a:srcRect l="22642" r="29245"/>
          <a:stretch>
            <a:fillRect/>
          </a:stretch>
        </p:blipFill>
        <p:spPr bwMode="auto">
          <a:xfrm>
            <a:off x="1142976" y="1785926"/>
            <a:ext cx="1571636" cy="40061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9124" y="1214422"/>
            <a:ext cx="7810528" cy="5715040"/>
          </a:xfrm>
        </p:spPr>
        <p:txBody>
          <a:bodyPr>
            <a:noAutofit/>
          </a:bodyPr>
          <a:lstStyle/>
          <a:p>
            <a:pPr algn="ctr"/>
            <a:r>
              <a:rPr lang="ar-AE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طرق التخاطب ( الاتصال ) بين الحيوانات ؟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AE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36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36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1. لغة بصرية</a:t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2.لغة صوتية</a:t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3. لغة رائحة</a:t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4.جميع </a:t>
            </a:r>
            <a:r>
              <a:rPr lang="ar-SA" sz="3600" b="1" dirty="0" err="1" smtClean="0">
                <a:latin typeface="Traditional Arabic" pitchFamily="18" charset="-78"/>
                <a:cs typeface="Traditional Arabic" pitchFamily="18" charset="-78"/>
              </a:rPr>
              <a:t>الاجابات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صحيحة</a:t>
            </a:r>
            <a:b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en-US" sz="36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3600" dirty="0" smtClean="0">
                <a:latin typeface="Traditional Arabic" pitchFamily="18" charset="-78"/>
                <a:cs typeface="Traditional Arabic" pitchFamily="18" charset="-78"/>
              </a:rPr>
            </a:b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57166"/>
            <a:ext cx="82867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للسمندرة</a:t>
            </a: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ألوان بارزة – هذه هي ألوان تحذير .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عندما يقترب مفترس إليها يستقبل هذه الألوان , يعالجها كإشارة معناها :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أنا           سامة– لا </a:t>
            </a:r>
            <a:r>
              <a:rPr kumimoji="0" lang="ar-AE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. يستجيب المفترس بالتنازل عن الوجبة . </a:t>
            </a:r>
            <a:endParaRPr lang="ar-S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endParaRPr lang="ar-SA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من مرسل المعلومة ؟ 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ar-SA" sz="2800" dirty="0" err="1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السمندرة</a:t>
            </a: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ar-SA" sz="2800" dirty="0" err="1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الافعى</a:t>
            </a: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ar-SA" sz="28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المفترس.</a:t>
            </a: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ar-SA" sz="28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459" name="Picture 3" descr="http://www.zsmezibori.com/projekt/pic/foto/priroda_oboj_ml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2714644" cy="271464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2910" y="857232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للسمندرة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ألوان بارزة – هذه هي ألوان تحذير .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عندما يقترب مفترس إليها يستقبل هذه الألوان , يعالجها كإشارة معناها :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أنا           سامة– لا </a:t>
            </a:r>
            <a:r>
              <a:rPr lang="ar-A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“</a:t>
            </a:r>
            <a:r>
              <a:rPr lang="ar-A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. يستجيب المفترس بالتنازل عن الوجبة . 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هي الرسالة ؟ </a:t>
            </a:r>
            <a:endParaRPr lang="ar-SA" sz="32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تعال لأكلي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err="1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انا</a:t>
            </a:r>
            <a:r>
              <a:rPr lang="ar-SA" sz="3200" dirty="0" smtClean="0">
                <a:solidFill>
                  <a:srgbClr val="00206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lang="ar-AE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سامة– لا </a:t>
            </a:r>
            <a:r>
              <a:rPr lang="ar-AE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يجدر</a:t>
            </a:r>
            <a:r>
              <a:rPr lang="ar-AE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بك أن تأكلني</a:t>
            </a:r>
            <a:r>
              <a:rPr lang="ar-S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ar-S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انا</a:t>
            </a:r>
            <a:r>
              <a:rPr lang="ar-S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الواني جميلة.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ar-SA" sz="3200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solidFill>
                <a:srgbClr val="002060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مركّب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1285</TotalTime>
  <Words>713</Words>
  <Application>Microsoft Office PowerPoint</Application>
  <PresentationFormat>‫הצגה על המסך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NewsPrint</vt:lpstr>
      <vt:lpstr>שקופית 1</vt:lpstr>
      <vt:lpstr>سنُجمل ما تعلمناه خلال الوحدة  يا طلاب  من خلال لعبة  ” السلم والثعبان“</vt:lpstr>
      <vt:lpstr>שקופית 3</vt:lpstr>
      <vt:lpstr>שקופית 4</vt:lpstr>
      <vt:lpstr>שקופית 5</vt:lpstr>
      <vt:lpstr>שקופית 6</vt:lpstr>
      <vt:lpstr>ما هي طرق التخاطب ( الاتصال ) بين الحيوانات ؟     1. لغة بصرية 2.لغة صوتية 3. لغة رائحة 4.جميع الاجابات صحيحة  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קעדען אדראק</dc:creator>
  <cp:lastModifiedBy>user</cp:lastModifiedBy>
  <cp:revision>30</cp:revision>
  <dcterms:created xsi:type="dcterms:W3CDTF">2013-04-15T18:15:21Z</dcterms:created>
  <dcterms:modified xsi:type="dcterms:W3CDTF">2013-04-22T16:17:16Z</dcterms:modified>
</cp:coreProperties>
</file>