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77215B-BB94-4E88-83D0-AE670D31565E}" type="datetimeFigureOut">
              <a:rPr lang="he-IL" smtClean="0"/>
              <a:t>כ"ח/ניסן/תשע"ג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CC752E-C3BD-41D2-81C4-184851F9D77F}" type="slidenum">
              <a:rPr lang="he-IL" smtClean="0"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MC1IP_6Gw7Q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media-sciences.com/ar/a425-hearing" TargetMode="External"/><Relationship Id="rId2" Type="http://schemas.openxmlformats.org/officeDocument/2006/relationships/hyperlink" Target="http://www.edumedia-sciences.com/ar/a412-from-the-eye-to-the-brai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edumedia-sciences.com/ar/a632-the-sense-of-touch" TargetMode="External"/><Relationship Id="rId5" Type="http://schemas.openxmlformats.org/officeDocument/2006/relationships/hyperlink" Target="http://www.edumedia-sciences.com/ar/a621-the-sense-of-taste" TargetMode="External"/><Relationship Id="rId4" Type="http://schemas.openxmlformats.org/officeDocument/2006/relationships/hyperlink" Target="http://www.edumedia-sciences.com/ar/a440-the-sense-of-smel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214290"/>
            <a:ext cx="6542713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الجِهَازُ العِصبي أثَناء القِيام بفعالياتهِ</a:t>
            </a:r>
          </a:p>
          <a:p>
            <a:endParaRPr lang="ar-SA" sz="3200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200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يتكون عمل الجهاز العصبي مِنْ ثلاثِ مراحل:</a:t>
            </a:r>
          </a:p>
          <a:p>
            <a:pPr>
              <a:buFont typeface="Wingdings" pitchFamily="2" charset="2"/>
              <a:buChar char="v"/>
            </a:pPr>
            <a:endParaRPr lang="ar-SA" sz="3200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استقبال محفز</a:t>
            </a:r>
          </a:p>
          <a:p>
            <a:pPr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معالجة معلومات في الدماغ.</a:t>
            </a:r>
            <a:endParaRPr lang="ar-SA" sz="3200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رد فعل</a:t>
            </a:r>
          </a:p>
          <a:p>
            <a:endParaRPr lang="ar-SA" sz="3200" dirty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ونَحْنُ سَنَتَعَلمُ اليَومُ عَنْ: </a:t>
            </a:r>
          </a:p>
          <a:p>
            <a:endParaRPr lang="ar-SA" sz="3200" dirty="0" smtClean="0">
              <a:solidFill>
                <a:srgbClr val="00B05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4857760"/>
            <a:ext cx="542928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المرحلة الأولى: </a:t>
            </a:r>
          </a:p>
          <a:p>
            <a:pPr algn="ctr"/>
            <a:r>
              <a:rPr lang="ar-SA" sz="4400" b="1" dirty="0" err="1" smtClean="0">
                <a:latin typeface="Traditional Arabic" pitchFamily="18" charset="-78"/>
                <a:cs typeface="Traditional Arabic" pitchFamily="18" charset="-78"/>
              </a:rPr>
              <a:t>إسْـــــتِــــــقْـــــبَـــــــالُ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مُـــــحَـــــفِـــــــز</a:t>
            </a:r>
            <a:endParaRPr lang="he-IL" sz="4000" b="1" dirty="0">
              <a:latin typeface="Traditional Arabic" pitchFamily="18" charset="-78"/>
            </a:endParaRPr>
          </a:p>
        </p:txBody>
      </p:sp>
      <p:pic>
        <p:nvPicPr>
          <p:cNvPr id="11266" name="Picture 2" descr="http://www.kaahe.org/en/ArabicSampleModules/modules/neurolo/nrf301a1/overview.jpg"/>
          <p:cNvPicPr>
            <a:picLocks noChangeAspect="1" noChangeArrowheads="1"/>
          </p:cNvPicPr>
          <p:nvPr/>
        </p:nvPicPr>
        <p:blipFill>
          <a:blip r:embed="rId2"/>
          <a:srcRect l="16279" r="30233"/>
          <a:stretch>
            <a:fillRect/>
          </a:stretch>
        </p:blipFill>
        <p:spPr bwMode="auto">
          <a:xfrm>
            <a:off x="1142976" y="0"/>
            <a:ext cx="1643074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00298" y="142852"/>
            <a:ext cx="6400800" cy="25717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استقبال محفزات:</a:t>
            </a:r>
          </a:p>
          <a:p>
            <a:pPr algn="ctr">
              <a:lnSpc>
                <a:spcPct val="150000"/>
              </a:lnSpc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ماذا نستقبل من البيئة حسب رأيكم؟!</a:t>
            </a:r>
            <a:endParaRPr lang="ar-SA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(اضغط على السؤال لمشاهدة مقطع من فيلم)</a:t>
            </a:r>
            <a:endParaRPr lang="he-IL" sz="2400" b="1" dirty="0">
              <a:latin typeface="Traditional Arabic" pitchFamily="18" charset="-78"/>
            </a:endParaRPr>
          </a:p>
        </p:txBody>
      </p:sp>
      <p:pic>
        <p:nvPicPr>
          <p:cNvPr id="14338" name="Picture 2" descr="http://imagecache.te3p.com/imgcache/00c804865afd665ea4ee6181f25a54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2238374" cy="3357562"/>
          </a:xfrm>
          <a:prstGeom prst="rect">
            <a:avLst/>
          </a:prstGeom>
          <a:noFill/>
        </p:spPr>
      </p:pic>
      <p:pic>
        <p:nvPicPr>
          <p:cNvPr id="14340" name="Picture 4" descr="http://static.webteb.com/images/articles/1179_secondary_7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4786322"/>
            <a:ext cx="1905000" cy="1704976"/>
          </a:xfrm>
          <a:prstGeom prst="rect">
            <a:avLst/>
          </a:prstGeom>
          <a:noFill/>
        </p:spPr>
      </p:pic>
      <p:pic>
        <p:nvPicPr>
          <p:cNvPr id="14342" name="Picture 6" descr="http://static.hawaacdn.com/PE/2009/10/01/07/83461824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786058"/>
            <a:ext cx="2646446" cy="2266936"/>
          </a:xfrm>
          <a:prstGeom prst="rect">
            <a:avLst/>
          </a:prstGeom>
          <a:noFill/>
        </p:spPr>
      </p:pic>
      <p:pic>
        <p:nvPicPr>
          <p:cNvPr id="14346" name="Picture 10" descr="http://www.lovemaroc.com/wp-content/uploads/2012/08/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286256"/>
            <a:ext cx="3071802" cy="2307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8858280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أعضاء الجسم التي فيها أطراف الأعصاب الحساسة لاستقبال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محفزات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من البيئة الخارجية تسمى </a:t>
            </a:r>
            <a:r>
              <a:rPr lang="ar-SA" sz="3600" b="1" u="sng" dirty="0" smtClean="0">
                <a:latin typeface="Traditional Arabic" pitchFamily="18" charset="-78"/>
                <a:cs typeface="Traditional Arabic" pitchFamily="18" charset="-78"/>
              </a:rPr>
              <a:t>أعضاء الحس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تعمل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أعضاء الحس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بواسطة</a:t>
            </a:r>
          </a:p>
          <a:p>
            <a:pPr algn="ctr">
              <a:lnSpc>
                <a:spcPct val="150000"/>
              </a:lnSpc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u="sng" dirty="0" smtClean="0">
                <a:latin typeface="Traditional Arabic" pitchFamily="18" charset="-78"/>
                <a:cs typeface="Traditional Arabic" pitchFamily="18" charset="-78"/>
              </a:rPr>
              <a:t>محفزات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مختلفة:</a:t>
            </a:r>
          </a:p>
          <a:p>
            <a:pPr>
              <a:lnSpc>
                <a:spcPct val="150000"/>
              </a:lnSpc>
            </a:pP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endParaRPr lang="ar-SA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endParaRPr lang="he-IL" sz="3600" dirty="0">
              <a:latin typeface="Traditional Arabic" pitchFamily="18" charset="-78"/>
            </a:endParaRPr>
          </a:p>
        </p:txBody>
      </p:sp>
      <p:cxnSp>
        <p:nvCxnSpPr>
          <p:cNvPr id="9" name="מחבר חץ ישר 8"/>
          <p:cNvCxnSpPr/>
          <p:nvPr/>
        </p:nvCxnSpPr>
        <p:spPr>
          <a:xfrm>
            <a:off x="5000628" y="3500438"/>
            <a:ext cx="278608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endCxn id="21" idx="0"/>
          </p:cNvCxnSpPr>
          <p:nvPr/>
        </p:nvCxnSpPr>
        <p:spPr>
          <a:xfrm rot="16200000" flipH="1">
            <a:off x="4321967" y="4107661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endCxn id="22" idx="0"/>
          </p:cNvCxnSpPr>
          <p:nvPr/>
        </p:nvCxnSpPr>
        <p:spPr>
          <a:xfrm rot="10800000" flipV="1">
            <a:off x="2786050" y="3500438"/>
            <a:ext cx="2143140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endCxn id="24" idx="0"/>
          </p:cNvCxnSpPr>
          <p:nvPr/>
        </p:nvCxnSpPr>
        <p:spPr>
          <a:xfrm rot="10800000" flipV="1">
            <a:off x="1428728" y="3500438"/>
            <a:ext cx="342902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00892" y="4429132"/>
            <a:ext cx="15716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محفز </a:t>
            </a:r>
            <a:r>
              <a:rPr lang="ar-SA" sz="2800" u="sng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الضوء</a:t>
            </a:r>
            <a:endParaRPr lang="he-IL" sz="2800" dirty="0">
              <a:latin typeface="Traditional Arabic" pitchFamily="18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5286388"/>
            <a:ext cx="2286016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محفز لذبذبات الهواء المتواجد في</a:t>
            </a:r>
            <a:r>
              <a:rPr lang="ar-SA" sz="2800" u="sng" dirty="0" smtClean="0">
                <a:latin typeface="Traditional Arabic" pitchFamily="18" charset="-78"/>
                <a:cs typeface="Traditional Arabic" pitchFamily="18" charset="-78"/>
                <a:hlinkClick r:id="rId3"/>
              </a:rPr>
              <a:t> الأذنين</a:t>
            </a:r>
            <a:endParaRPr lang="he-IL" sz="2800" dirty="0">
              <a:latin typeface="Traditional Arabic" pitchFamily="18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5286388"/>
            <a:ext cx="2286016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محفز كيماوية للمواد في </a:t>
            </a:r>
            <a:r>
              <a:rPr lang="ar-SA" sz="2800" u="sng" dirty="0" smtClean="0">
                <a:latin typeface="Traditional Arabic" pitchFamily="18" charset="-78"/>
                <a:cs typeface="Traditional Arabic" pitchFamily="18" charset="-78"/>
                <a:hlinkClick r:id="rId4"/>
              </a:rPr>
              <a:t>الأنف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u="sng" dirty="0" smtClean="0">
                <a:latin typeface="Traditional Arabic" pitchFamily="18" charset="-78"/>
                <a:cs typeface="Traditional Arabic" pitchFamily="18" charset="-78"/>
                <a:hlinkClick r:id="rId5"/>
              </a:rPr>
              <a:t>والفم</a:t>
            </a:r>
            <a:endParaRPr lang="ar-SA" sz="2800" u="sng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4572008"/>
            <a:ext cx="242889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u="sng" dirty="0" smtClean="0">
                <a:latin typeface="Traditional Arabic" pitchFamily="18" charset="-78"/>
                <a:cs typeface="Traditional Arabic" pitchFamily="18" charset="-78"/>
                <a:hlinkClick r:id="rId6"/>
              </a:rPr>
              <a:t>محفز متواجد في الجلد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. </a:t>
            </a:r>
            <a:endParaRPr lang="he-IL" sz="2800" dirty="0">
              <a:latin typeface="Traditional Arabic" pitchFamily="18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86116" y="3929066"/>
            <a:ext cx="31432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هــــي</a:t>
            </a:r>
            <a:endParaRPr lang="he-IL" sz="2000" dirty="0">
              <a:latin typeface="Traditional Arabic" pitchFamily="18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4314" y="3000372"/>
            <a:ext cx="31432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(لنتعرف أعزائي الطلاب على المحفزات من خلال الضغط على اللون الأخضر)</a:t>
            </a:r>
            <a:endParaRPr lang="he-IL" sz="2000" dirty="0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4" grpId="0" animBg="1"/>
      <p:bldP spid="52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ites.google.com/a/harovet.tzafonet.org.il/thanib/home/1.gif?attredirects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876"/>
            <a:ext cx="3714776" cy="2971824"/>
          </a:xfrm>
          <a:prstGeom prst="rect">
            <a:avLst/>
          </a:prstGeom>
          <a:noFill/>
        </p:spPr>
      </p:pic>
      <p:sp>
        <p:nvSpPr>
          <p:cNvPr id="5" name="גל כפול 4"/>
          <p:cNvSpPr/>
          <p:nvPr/>
        </p:nvSpPr>
        <p:spPr>
          <a:xfrm>
            <a:off x="2428860" y="500042"/>
            <a:ext cx="6500826" cy="2928958"/>
          </a:xfrm>
          <a:prstGeom prst="double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الفرض المنزلي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لحصة اليوم يا طلاب هي:</a:t>
            </a:r>
          </a:p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من كتاب العلوم والتكنولوجيا صفحة 165 </a:t>
            </a:r>
            <a:r>
              <a:rPr lang="ar-SA" sz="4400" u="sng" dirty="0" smtClean="0">
                <a:latin typeface="Traditional Arabic" pitchFamily="18" charset="-78"/>
                <a:cs typeface="Traditional Arabic" pitchFamily="18" charset="-78"/>
              </a:rPr>
              <a:t>الأسئلة 1,2.</a:t>
            </a:r>
            <a:endParaRPr lang="he-IL" sz="4400" u="sng" dirty="0">
              <a:latin typeface="Traditional Arabic" pitchFamily="18" charset="-78"/>
            </a:endParaRPr>
          </a:p>
        </p:txBody>
      </p:sp>
      <p:pic>
        <p:nvPicPr>
          <p:cNvPr id="27652" name="Picture 4" descr="http://www.goodparentgoodchild.com/wp-content/uploads/2012/02/Homewor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1976496" y="2476506"/>
            <a:ext cx="6215106" cy="18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</TotalTime>
  <Words>126</Words>
  <Application>Microsoft Office PowerPoint</Application>
  <PresentationFormat>‫הצגה על המסך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מפנה השמש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2</cp:revision>
  <dcterms:created xsi:type="dcterms:W3CDTF">2013-04-08T11:57:03Z</dcterms:created>
  <dcterms:modified xsi:type="dcterms:W3CDTF">2013-04-08T15:43:47Z</dcterms:modified>
</cp:coreProperties>
</file>