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0" r:id="rId1"/>
  </p:sldMasterIdLst>
  <p:notesMasterIdLst>
    <p:notesMasterId r:id="rId15"/>
  </p:notesMasterIdLst>
  <p:handoutMasterIdLst>
    <p:handoutMasterId r:id="rId16"/>
  </p:handoutMasterIdLst>
  <p:sldIdLst>
    <p:sldId id="271" r:id="rId2"/>
    <p:sldId id="283" r:id="rId3"/>
    <p:sldId id="273" r:id="rId4"/>
    <p:sldId id="274" r:id="rId5"/>
    <p:sldId id="276" r:id="rId6"/>
    <p:sldId id="277" r:id="rId7"/>
    <p:sldId id="278" r:id="rId8"/>
    <p:sldId id="279" r:id="rId9"/>
    <p:sldId id="280" r:id="rId10"/>
    <p:sldId id="272" r:id="rId11"/>
    <p:sldId id="281" r:id="rId12"/>
    <p:sldId id="282" r:id="rId13"/>
    <p:sldId id="284" r:id="rId14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FFFF00"/>
    <a:srgbClr val="CCCC00"/>
    <a:srgbClr val="45CB78"/>
    <a:srgbClr val="0000FF"/>
    <a:srgbClr val="D60093"/>
    <a:srgbClr val="0066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F5F5F69F-3958-4E2B-B7D4-756076CDA8A4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  <a:endParaRPr lang="en-US" smtClean="0"/>
          </a:p>
          <a:p>
            <a:pPr lvl="1"/>
            <a:r>
              <a:rPr lang="ar-SA" smtClean="0"/>
              <a:t>المستوى الثاني</a:t>
            </a:r>
            <a:endParaRPr lang="en-US" smtClean="0"/>
          </a:p>
          <a:p>
            <a:pPr lvl="2"/>
            <a:r>
              <a:rPr lang="ar-SA" smtClean="0"/>
              <a:t>المستوى الثالث</a:t>
            </a:r>
            <a:endParaRPr lang="en-US" smtClean="0"/>
          </a:p>
          <a:p>
            <a:pPr lvl="3"/>
            <a:r>
              <a:rPr lang="ar-SA" smtClean="0"/>
              <a:t>المستوى الرابع</a:t>
            </a:r>
            <a:endParaRPr lang="en-US" smtClean="0"/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0F133732-A9A7-4240-8E5C-7C0D8F6AEA72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749F6-C9CF-4807-9521-0B0CC2973C4B}" type="slidenum">
              <a:rPr lang="ar-SA"/>
              <a:pPr/>
              <a:t>1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6A937C-7727-4DF3-9C2D-19B7609E110A}" type="slidenum">
              <a:rPr lang="ar-SA"/>
              <a:pPr/>
              <a:t>11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BAE88D-9209-4C5A-BC3C-2F750E855719}" type="slidenum">
              <a:rPr lang="ar-SA"/>
              <a:pPr/>
              <a:t>12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8519B7-40EB-4147-BBD9-8D2F4218C1ED}" type="slidenum">
              <a:rPr lang="ar-SA"/>
              <a:pPr/>
              <a:t>3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A6F5FE-20CF-407D-A146-EEDD6205F389}" type="slidenum">
              <a:rPr lang="ar-SA"/>
              <a:pPr/>
              <a:t>4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B523C7-4479-44E7-9ABA-A8C5D9564C05}" type="slidenum">
              <a:rPr lang="ar-SA"/>
              <a:pPr/>
              <a:t>5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C95B85-1987-41ED-8967-681DC0F76553}" type="slidenum">
              <a:rPr lang="ar-SA"/>
              <a:pPr/>
              <a:t>6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89B908-AE4C-4DF2-B25E-3DA3A571F5B8}" type="slidenum">
              <a:rPr lang="ar-SA"/>
              <a:pPr/>
              <a:t>7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07F21F-43F0-4AAB-A782-19DF990159F6}" type="slidenum">
              <a:rPr lang="ar-SA"/>
              <a:pPr/>
              <a:t>8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35A688-C745-4BB7-BD9A-4BC933132C3B}" type="slidenum">
              <a:rPr lang="ar-SA"/>
              <a:pPr/>
              <a:t>9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D68F46-2F35-42D2-A04E-F433354BCF10}" type="slidenum">
              <a:rPr lang="ar-SA"/>
              <a:pPr/>
              <a:t>10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לבן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DDE3BC-A1D9-4EF5-B79A-470392162DAC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4691-F9EB-4A0A-AE56-1290788E7B03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מלבן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לבן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55EBF8B-FE54-4382-8398-DBC2CC153AC6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כותרת, תוכן ו- 2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תאריך 5"/>
          <p:cNvSpPr>
            <a:spLocks noGrp="1"/>
          </p:cNvSpPr>
          <p:nvPr>
            <p:ph type="dt" sz="half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מציין מיקום של כותרת תחתונה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מציין מיקום של מספר שקופית 7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2A3BDCB-E1DA-466F-BFD4-51515EC3F747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63BA8FB-F0E1-458E-A94D-300C4257B83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AB7FBB-CF0A-4EE8-A695-F219C92DA9E5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7" name="מלבן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לבן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2" name="מציין מיקום של תאריך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מציין מיקום של מספר שקופית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45CD3AA-E645-4420-A8F7-6E326185EF24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14" name="מציין מיקום של כותרת תחתונה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8" name="מציין מיקום של תאריך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0" name="מציין מיקום של מספר שקופית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987504E-E56F-4725-A7F2-34C50E814378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12" name="מציין מיקום של כותרת תחתונה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מציין מיקום של מספר שקופית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3F428A-B780-4130-97D2-8517241E32F8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14" name="מציין מיקום של כותרת תחתונה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מציין מיקום טקסט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5" name="מציין מיקום טקסט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AF6B31-3323-4FE9-BF0B-D6437DE0B255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1E2B81-7B46-43F5-8458-6CA4578985E6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AF5824-2C9F-4E6A-A0A8-B2285B92598D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8" name="מלבן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לבן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1" name="מלבן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ציין מיקום של תאריך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13" name="מציין מיקום של מספר שקופית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AEA5CAD-2EF4-4622-A416-B44E2E847132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14" name="מציין מיקום של כותרת תחתונה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מלבן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לבן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AFC565B-7E8D-4D58-85D1-F3F47AA47774}" type="slidenum">
              <a:rPr lang="ar-SA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47" name="Oval 19"/>
          <p:cNvSpPr>
            <a:spLocks noChangeArrowheads="1"/>
          </p:cNvSpPr>
          <p:nvPr/>
        </p:nvSpPr>
        <p:spPr bwMode="auto">
          <a:xfrm>
            <a:off x="3733800" y="1676400"/>
            <a:ext cx="5029200" cy="2209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3600" dirty="0">
                <a:solidFill>
                  <a:srgbClr val="D60093"/>
                </a:solidFill>
                <a:cs typeface="PT Bold Heading" pitchFamily="2" charset="-78"/>
              </a:rPr>
              <a:t>ماذا تعمل لو تعرضت يدك </a:t>
            </a:r>
          </a:p>
          <a:p>
            <a:pPr algn="ctr"/>
            <a:r>
              <a:rPr lang="ar-SA" sz="3600" dirty="0">
                <a:solidFill>
                  <a:srgbClr val="D60093"/>
                </a:solidFill>
                <a:cs typeface="PT Bold Heading" pitchFamily="2" charset="-78"/>
              </a:rPr>
              <a:t>لوخز إبرة بشكل </a:t>
            </a:r>
            <a:r>
              <a:rPr lang="ar-SA" sz="3600" dirty="0" smtClean="0">
                <a:solidFill>
                  <a:srgbClr val="D60093"/>
                </a:solidFill>
                <a:cs typeface="PT Bold Heading" pitchFamily="2" charset="-78"/>
              </a:rPr>
              <a:t>مفاجئ </a:t>
            </a:r>
            <a:r>
              <a:rPr lang="ar-SA" sz="3600" dirty="0">
                <a:solidFill>
                  <a:srgbClr val="D60093"/>
                </a:solidFill>
                <a:cs typeface="PT Bold Heading" pitchFamily="2" charset="-78"/>
              </a:rPr>
              <a:t>؟</a:t>
            </a:r>
            <a:endParaRPr lang="en-US" sz="3600" dirty="0">
              <a:solidFill>
                <a:srgbClr val="D60093"/>
              </a:solidFill>
              <a:cs typeface="PT Bold Heading" pitchFamily="2" charset="-78"/>
            </a:endParaRPr>
          </a:p>
        </p:txBody>
      </p:sp>
      <p:sp>
        <p:nvSpPr>
          <p:cNvPr id="48150" name="Oval 22"/>
          <p:cNvSpPr>
            <a:spLocks noChangeArrowheads="1"/>
          </p:cNvSpPr>
          <p:nvPr/>
        </p:nvSpPr>
        <p:spPr bwMode="auto">
          <a:xfrm>
            <a:off x="3886200" y="3962400"/>
            <a:ext cx="4876800" cy="2209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3600" dirty="0">
                <a:solidFill>
                  <a:srgbClr val="D60093"/>
                </a:solidFill>
                <a:cs typeface="PT Bold Heading" pitchFamily="2" charset="-78"/>
              </a:rPr>
              <a:t>ماذا تعمل لو مرر</a:t>
            </a:r>
          </a:p>
          <a:p>
            <a:pPr algn="ctr"/>
            <a:r>
              <a:rPr lang="ar-SA" sz="3600" dirty="0">
                <a:solidFill>
                  <a:srgbClr val="D60093"/>
                </a:solidFill>
                <a:cs typeface="PT Bold Heading" pitchFamily="2" charset="-78"/>
              </a:rPr>
              <a:t> شخص يده بسرعة أمام</a:t>
            </a:r>
          </a:p>
          <a:p>
            <a:pPr algn="ctr"/>
            <a:r>
              <a:rPr lang="ar-SA" sz="3600" dirty="0">
                <a:solidFill>
                  <a:srgbClr val="D60093"/>
                </a:solidFill>
                <a:cs typeface="PT Bold Heading" pitchFamily="2" charset="-78"/>
              </a:rPr>
              <a:t> عينك بشكل </a:t>
            </a:r>
            <a:r>
              <a:rPr lang="ar-SA" sz="3600" dirty="0" err="1">
                <a:solidFill>
                  <a:srgbClr val="D60093"/>
                </a:solidFill>
                <a:cs typeface="PT Bold Heading" pitchFamily="2" charset="-78"/>
              </a:rPr>
              <a:t>مفاجيء</a:t>
            </a:r>
            <a:r>
              <a:rPr lang="ar-SA" sz="3600" dirty="0">
                <a:solidFill>
                  <a:srgbClr val="D60093"/>
                </a:solidFill>
                <a:cs typeface="PT Bold Heading" pitchFamily="2" charset="-78"/>
              </a:rPr>
              <a:t> ؟</a:t>
            </a:r>
            <a:endParaRPr lang="en-US" sz="3600" dirty="0">
              <a:solidFill>
                <a:srgbClr val="D60093"/>
              </a:solidFill>
              <a:cs typeface="PT Bold Heading" pitchFamily="2" charset="-78"/>
            </a:endParaRPr>
          </a:p>
        </p:txBody>
      </p:sp>
      <p:sp>
        <p:nvSpPr>
          <p:cNvPr id="48151" name="Line 23"/>
          <p:cNvSpPr>
            <a:spLocks noChangeShapeType="1"/>
          </p:cNvSpPr>
          <p:nvPr/>
        </p:nvSpPr>
        <p:spPr bwMode="auto">
          <a:xfrm flipH="1">
            <a:off x="2971800" y="281940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8152" name="Line 24"/>
          <p:cNvSpPr>
            <a:spLocks noChangeShapeType="1"/>
          </p:cNvSpPr>
          <p:nvPr/>
        </p:nvSpPr>
        <p:spPr bwMode="auto">
          <a:xfrm flipH="1">
            <a:off x="3124200" y="502920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48153" name="Text Box 25"/>
          <p:cNvSpPr txBox="1">
            <a:spLocks noChangeArrowheads="1"/>
          </p:cNvSpPr>
          <p:nvPr/>
        </p:nvSpPr>
        <p:spPr bwMode="auto">
          <a:xfrm>
            <a:off x="1371600" y="2209800"/>
            <a:ext cx="139493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ar-SA" sz="4000" dirty="0">
                <a:solidFill>
                  <a:srgbClr val="0000FF"/>
                </a:solidFill>
                <a:cs typeface="PT Bold Heading" pitchFamily="2" charset="-78"/>
              </a:rPr>
              <a:t>أبعد يدي </a:t>
            </a:r>
          </a:p>
          <a:p>
            <a:pPr algn="ctr"/>
            <a:r>
              <a:rPr lang="ar-SA" sz="4000" dirty="0">
                <a:solidFill>
                  <a:srgbClr val="0000FF"/>
                </a:solidFill>
                <a:cs typeface="PT Bold Heading" pitchFamily="2" charset="-78"/>
              </a:rPr>
              <a:t>عن الخطر</a:t>
            </a:r>
            <a:endParaRPr lang="en-US" sz="4000" dirty="0">
              <a:solidFill>
                <a:srgbClr val="0000FF"/>
              </a:solidFill>
              <a:cs typeface="PT Bold Heading" pitchFamily="2" charset="-78"/>
            </a:endParaRPr>
          </a:p>
        </p:txBody>
      </p:sp>
      <p:sp>
        <p:nvSpPr>
          <p:cNvPr id="48154" name="Rectangle 26"/>
          <p:cNvSpPr>
            <a:spLocks noChangeArrowheads="1"/>
          </p:cNvSpPr>
          <p:nvPr/>
        </p:nvSpPr>
        <p:spPr bwMode="auto">
          <a:xfrm>
            <a:off x="381000" y="4648200"/>
            <a:ext cx="2667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ar-SA" sz="4000" dirty="0">
                <a:solidFill>
                  <a:srgbClr val="0000FF"/>
                </a:solidFill>
                <a:cs typeface="PT Bold Heading" pitchFamily="2" charset="-78"/>
              </a:rPr>
              <a:t>أغمض عيني بســــــــرعة</a:t>
            </a:r>
            <a:endParaRPr lang="en-US" sz="4000" dirty="0">
              <a:solidFill>
                <a:srgbClr val="0000FF"/>
              </a:solidFill>
              <a:cs typeface="PT Bold Heading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19400" y="304800"/>
            <a:ext cx="59436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54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ماذا لَو...............؟!</a:t>
            </a:r>
            <a:endParaRPr lang="he-IL" sz="5400" dirty="0">
              <a:solidFill>
                <a:srgbClr val="FF0000"/>
              </a:solidFill>
              <a:latin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8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8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8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800" decel="1000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8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800" decel="1000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7" grpId="0" animBg="1"/>
      <p:bldP spid="48150" grpId="0" animBg="1"/>
      <p:bldP spid="48151" grpId="0" animBg="1"/>
      <p:bldP spid="48152" grpId="0" animBg="1"/>
      <p:bldP spid="48153" grpId="0"/>
      <p:bldP spid="481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-77788" y="1524000"/>
            <a:ext cx="9221788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 sz="4400" dirty="0">
                <a:solidFill>
                  <a:srgbClr val="D60093"/>
                </a:solidFill>
                <a:cs typeface="PT Bold Heading" pitchFamily="2" charset="-78"/>
              </a:rPr>
              <a:t>  تطبيق 1:</a:t>
            </a:r>
          </a:p>
          <a:p>
            <a:r>
              <a:rPr lang="ar-SA" sz="4400" dirty="0">
                <a:solidFill>
                  <a:srgbClr val="D60093"/>
                </a:solidFill>
                <a:cs typeface="PT Bold Heading" pitchFamily="2" charset="-78"/>
              </a:rPr>
              <a:t> </a:t>
            </a:r>
            <a:r>
              <a:rPr lang="ar-SA" sz="4000" dirty="0">
                <a:solidFill>
                  <a:srgbClr val="D60093"/>
                </a:solidFill>
                <a:cs typeface="PT Bold Heading" pitchFamily="2" charset="-78"/>
              </a:rPr>
              <a:t>العضو الذي يتحكم في جميع حركات الجسم هو : </a:t>
            </a:r>
            <a:endParaRPr lang="en-US" sz="4000" dirty="0">
              <a:solidFill>
                <a:srgbClr val="D60093"/>
              </a:solidFill>
              <a:cs typeface="PT Bold Heading" pitchFamily="2" charset="-78"/>
            </a:endParaRP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6032500" y="3200400"/>
            <a:ext cx="3111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 sz="4000">
                <a:solidFill>
                  <a:srgbClr val="0000FF"/>
                </a:solidFill>
                <a:cs typeface="PT Bold Heading" pitchFamily="2" charset="-78"/>
              </a:rPr>
              <a:t>1- </a:t>
            </a:r>
            <a:r>
              <a:rPr lang="ar-SA" sz="3600">
                <a:solidFill>
                  <a:srgbClr val="0000FF"/>
                </a:solidFill>
                <a:cs typeface="PT Bold Heading" pitchFamily="2" charset="-78"/>
              </a:rPr>
              <a:t>الحبل الشوكي</a:t>
            </a:r>
            <a:endParaRPr lang="en-US" sz="3600">
              <a:solidFill>
                <a:srgbClr val="0000FF"/>
              </a:solidFill>
              <a:cs typeface="PT Bold Heading" pitchFamily="2" charset="-78"/>
            </a:endParaRP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3505200" y="3200400"/>
            <a:ext cx="21986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 sz="4000">
                <a:solidFill>
                  <a:srgbClr val="0000FF"/>
                </a:solidFill>
                <a:cs typeface="PT Bold Heading" pitchFamily="2" charset="-78"/>
              </a:rPr>
              <a:t>2- الأعصاب</a:t>
            </a:r>
            <a:endParaRPr lang="en-US" sz="4000">
              <a:solidFill>
                <a:srgbClr val="0000FF"/>
              </a:solidFill>
              <a:cs typeface="PT Bold Heading" pitchFamily="2" charset="-78"/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457200" y="3276600"/>
            <a:ext cx="1901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 sz="4000">
                <a:solidFill>
                  <a:srgbClr val="0000FF"/>
                </a:solidFill>
                <a:cs typeface="PT Bold Heading" pitchFamily="2" charset="-78"/>
              </a:rPr>
              <a:t>3- الدماغ</a:t>
            </a:r>
            <a:endParaRPr lang="en-US" sz="4000">
              <a:solidFill>
                <a:srgbClr val="0000FF"/>
              </a:solidFill>
              <a:cs typeface="PT Bold Heading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/>
      <p:bldP spid="49158" grpId="0"/>
      <p:bldP spid="49159" grpId="0"/>
      <p:bldP spid="491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0" y="3048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ar-SA" sz="4000">
                <a:solidFill>
                  <a:srgbClr val="D60093"/>
                </a:solidFill>
                <a:cs typeface="PT Bold Heading" pitchFamily="2" charset="-78"/>
              </a:rPr>
              <a:t> تطبيق 2: </a:t>
            </a:r>
            <a:r>
              <a:rPr lang="ar-SA" sz="3600">
                <a:solidFill>
                  <a:srgbClr val="D60093"/>
                </a:solidFill>
                <a:cs typeface="PT Bold Heading" pitchFamily="2" charset="-78"/>
              </a:rPr>
              <a:t>يتكون الجهاز العصبي من الأعضاءالتالية :</a:t>
            </a:r>
            <a:endParaRPr lang="en-US" sz="3600">
              <a:solidFill>
                <a:srgbClr val="D60093"/>
              </a:solidFill>
              <a:cs typeface="PT Bold Heading" pitchFamily="2" charset="-78"/>
            </a:endParaRP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5867400" y="1600200"/>
            <a:ext cx="30083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 sz="3200">
                <a:solidFill>
                  <a:srgbClr val="0000FF"/>
                </a:solidFill>
                <a:cs typeface="PT Bold Heading" pitchFamily="2" charset="-78"/>
              </a:rPr>
              <a:t>1- الدماغ والأعصاب</a:t>
            </a:r>
            <a:endParaRPr lang="en-US" sz="3200">
              <a:solidFill>
                <a:srgbClr val="0000FF"/>
              </a:solidFill>
              <a:cs typeface="PT Bold Heading" pitchFamily="2" charset="-78"/>
            </a:endParaRPr>
          </a:p>
        </p:txBody>
      </p: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3590925" y="2971800"/>
            <a:ext cx="5400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 sz="3200" dirty="0">
                <a:solidFill>
                  <a:srgbClr val="0000FF"/>
                </a:solidFill>
                <a:cs typeface="PT Bold Heading" pitchFamily="2" charset="-78"/>
              </a:rPr>
              <a:t>3- الدماغ والأعصاب والحبل </a:t>
            </a:r>
            <a:r>
              <a:rPr lang="ar-SA" sz="3200" dirty="0" err="1">
                <a:solidFill>
                  <a:srgbClr val="0000FF"/>
                </a:solidFill>
                <a:cs typeface="PT Bold Heading" pitchFamily="2" charset="-78"/>
              </a:rPr>
              <a:t>الشوكي</a:t>
            </a:r>
            <a:endParaRPr lang="en-US" sz="3200" dirty="0">
              <a:solidFill>
                <a:srgbClr val="0000FF"/>
              </a:solidFill>
              <a:cs typeface="PT Bold Heading" pitchFamily="2" charset="-78"/>
            </a:endParaRPr>
          </a:p>
        </p:txBody>
      </p:sp>
      <p:sp>
        <p:nvSpPr>
          <p:cNvPr id="65547" name="Rectangle 11"/>
          <p:cNvSpPr>
            <a:spLocks noChangeArrowheads="1"/>
          </p:cNvSpPr>
          <p:nvPr/>
        </p:nvSpPr>
        <p:spPr bwMode="auto">
          <a:xfrm>
            <a:off x="4876800" y="2316162"/>
            <a:ext cx="40528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 sz="3200">
                <a:solidFill>
                  <a:srgbClr val="0000FF"/>
                </a:solidFill>
                <a:cs typeface="PT Bold Heading" pitchFamily="2" charset="-78"/>
              </a:rPr>
              <a:t>2- الدماغ و الحبل الشوكي</a:t>
            </a:r>
            <a:endParaRPr lang="en-US" sz="3200">
              <a:solidFill>
                <a:srgbClr val="0000FF"/>
              </a:solidFill>
              <a:cs typeface="PT Bold Heading" pitchFamily="2" charset="-78"/>
            </a:endParaRPr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990600" y="3886200"/>
            <a:ext cx="8001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ar-SA" sz="4000" dirty="0">
                <a:solidFill>
                  <a:srgbClr val="D60093"/>
                </a:solidFill>
                <a:cs typeface="PT Bold Heading" pitchFamily="2" charset="-78"/>
              </a:rPr>
              <a:t>تطبيق 3: </a:t>
            </a:r>
          </a:p>
          <a:p>
            <a:r>
              <a:rPr lang="ar-SA" sz="4000" dirty="0">
                <a:solidFill>
                  <a:srgbClr val="D60093"/>
                </a:solidFill>
                <a:cs typeface="PT Bold Heading" pitchFamily="2" charset="-78"/>
              </a:rPr>
              <a:t>يقوم بحماية الحبل </a:t>
            </a:r>
            <a:r>
              <a:rPr lang="ar-SA" sz="4000" dirty="0" err="1">
                <a:solidFill>
                  <a:srgbClr val="D60093"/>
                </a:solidFill>
                <a:cs typeface="PT Bold Heading" pitchFamily="2" charset="-78"/>
              </a:rPr>
              <a:t>الشوكي</a:t>
            </a:r>
            <a:r>
              <a:rPr lang="ar-SA" sz="4000" dirty="0">
                <a:solidFill>
                  <a:srgbClr val="D60093"/>
                </a:solidFill>
                <a:cs typeface="PT Bold Heading" pitchFamily="2" charset="-78"/>
              </a:rPr>
              <a:t> من الإصابات :</a:t>
            </a:r>
            <a:endParaRPr lang="en-US" sz="4000" dirty="0">
              <a:solidFill>
                <a:srgbClr val="D60093"/>
              </a:solidFill>
              <a:cs typeface="PT Bold Heading" pitchFamily="2" charset="-78"/>
            </a:endParaRP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5791200" y="5562600"/>
            <a:ext cx="30845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 sz="3600" dirty="0">
                <a:solidFill>
                  <a:srgbClr val="0000FF"/>
                </a:solidFill>
                <a:cs typeface="PT Bold Heading" pitchFamily="2" charset="-78"/>
              </a:rPr>
              <a:t>1- العمود الفقري</a:t>
            </a:r>
            <a:endParaRPr lang="en-US" sz="3600" dirty="0">
              <a:solidFill>
                <a:srgbClr val="0000FF"/>
              </a:solidFill>
              <a:cs typeface="PT Bold Heading" pitchFamily="2" charset="-78"/>
            </a:endParaRPr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auto">
          <a:xfrm>
            <a:off x="4267200" y="5562600"/>
            <a:ext cx="2111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 sz="3600" dirty="0">
                <a:solidFill>
                  <a:srgbClr val="0000FF"/>
                </a:solidFill>
                <a:cs typeface="PT Bold Heading" pitchFamily="2" charset="-78"/>
              </a:rPr>
              <a:t>2- الجمجمة</a:t>
            </a:r>
            <a:endParaRPr lang="en-US" sz="3600" dirty="0">
              <a:solidFill>
                <a:srgbClr val="0000FF"/>
              </a:solidFill>
              <a:cs typeface="PT Bold Heading" pitchFamily="2" charset="-78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1219200" y="5562600"/>
            <a:ext cx="31734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 sz="3600" dirty="0">
                <a:solidFill>
                  <a:srgbClr val="0000FF"/>
                </a:solidFill>
                <a:cs typeface="PT Bold Heading" pitchFamily="2" charset="-78"/>
              </a:rPr>
              <a:t>3- القفص الصدري</a:t>
            </a:r>
            <a:endParaRPr lang="en-US" sz="3600" dirty="0">
              <a:solidFill>
                <a:srgbClr val="0000FF"/>
              </a:solidFill>
              <a:cs typeface="PT Bold Heading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/>
      <p:bldP spid="65540" grpId="0"/>
      <p:bldP spid="65546" grpId="0"/>
      <p:bldP spid="65547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62" name="Rectangle 14"/>
          <p:cNvSpPr>
            <a:spLocks noChangeArrowheads="1"/>
          </p:cNvSpPr>
          <p:nvPr/>
        </p:nvSpPr>
        <p:spPr bwMode="auto">
          <a:xfrm>
            <a:off x="0" y="141982"/>
            <a:ext cx="8991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ar-SA" sz="3600" dirty="0">
                <a:solidFill>
                  <a:srgbClr val="D60093"/>
                </a:solidFill>
                <a:cs typeface="PT Bold Heading" pitchFamily="2" charset="-78"/>
              </a:rPr>
              <a:t>الجهاز العصبي</a:t>
            </a:r>
            <a:r>
              <a:rPr lang="ar-SA" sz="3600" dirty="0">
                <a:solidFill>
                  <a:srgbClr val="0000FF"/>
                </a:solidFill>
                <a:cs typeface="PT Bold Heading" pitchFamily="2" charset="-78"/>
              </a:rPr>
              <a:t> </a:t>
            </a:r>
          </a:p>
          <a:p>
            <a:pPr algn="ctr"/>
            <a:r>
              <a:rPr lang="ar-SA" sz="2800" dirty="0">
                <a:solidFill>
                  <a:srgbClr val="0000FF"/>
                </a:solidFill>
                <a:cs typeface="PT Bold Heading" pitchFamily="2" charset="-78"/>
              </a:rPr>
              <a:t>هو الجهاز الذي يتحكم في حركات الجسم ويتكون من مليارات الخلايا العصبية</a:t>
            </a:r>
            <a:endParaRPr lang="en-US" sz="2800" dirty="0">
              <a:solidFill>
                <a:srgbClr val="0000FF"/>
              </a:solidFill>
              <a:cs typeface="PT Bold Heading" pitchFamily="2" charset="-78"/>
            </a:endParaRPr>
          </a:p>
        </p:txBody>
      </p:sp>
      <p:sp>
        <p:nvSpPr>
          <p:cNvPr id="78864" name="Rectangle 16"/>
          <p:cNvSpPr>
            <a:spLocks noChangeArrowheads="1"/>
          </p:cNvSpPr>
          <p:nvPr/>
        </p:nvSpPr>
        <p:spPr bwMode="auto">
          <a:xfrm>
            <a:off x="76200" y="1600200"/>
            <a:ext cx="8915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ar-SA" sz="4000" dirty="0">
                <a:solidFill>
                  <a:srgbClr val="006600"/>
                </a:solidFill>
                <a:cs typeface="PT Bold Heading" pitchFamily="2" charset="-78"/>
              </a:rPr>
              <a:t> </a:t>
            </a:r>
            <a:r>
              <a:rPr lang="ar-SA" sz="3600" dirty="0">
                <a:solidFill>
                  <a:srgbClr val="006600"/>
                </a:solidFill>
                <a:cs typeface="PT Bold Heading" pitchFamily="2" charset="-78"/>
              </a:rPr>
              <a:t>أقسام الجهاز العصبي: </a:t>
            </a:r>
            <a:r>
              <a:rPr lang="ar-SA" sz="3600" dirty="0">
                <a:cs typeface="PT Bold Heading" pitchFamily="2" charset="-78"/>
              </a:rPr>
              <a:t>1</a:t>
            </a:r>
            <a:r>
              <a:rPr lang="ar-SA" sz="3200" dirty="0">
                <a:cs typeface="PT Bold Heading" pitchFamily="2" charset="-78"/>
              </a:rPr>
              <a:t>- الدماغ  2- الحبل </a:t>
            </a:r>
            <a:r>
              <a:rPr lang="ar-SA" sz="3200" dirty="0" err="1">
                <a:cs typeface="PT Bold Heading" pitchFamily="2" charset="-78"/>
              </a:rPr>
              <a:t>الشوكي</a:t>
            </a:r>
            <a:r>
              <a:rPr lang="ar-SA" sz="3200" dirty="0">
                <a:cs typeface="PT Bold Heading" pitchFamily="2" charset="-78"/>
              </a:rPr>
              <a:t>  3- الأعصـاب</a:t>
            </a:r>
            <a:endParaRPr lang="en-US" sz="3200" dirty="0">
              <a:solidFill>
                <a:srgbClr val="006600"/>
              </a:solidFill>
              <a:cs typeface="PT Bold Heading" pitchFamily="2" charset="-78"/>
            </a:endParaRPr>
          </a:p>
        </p:txBody>
      </p:sp>
      <p:sp>
        <p:nvSpPr>
          <p:cNvPr id="78868" name="Rectangle 20"/>
          <p:cNvSpPr>
            <a:spLocks noChangeArrowheads="1"/>
          </p:cNvSpPr>
          <p:nvPr/>
        </p:nvSpPr>
        <p:spPr bwMode="auto">
          <a:xfrm>
            <a:off x="3657600" y="4997450"/>
            <a:ext cx="5486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800" dirty="0">
                <a:solidFill>
                  <a:srgbClr val="0000FF"/>
                </a:solidFill>
                <a:cs typeface="PT Bold Heading" pitchFamily="2" charset="-78"/>
              </a:rPr>
              <a:t> </a:t>
            </a:r>
            <a:endParaRPr lang="en-US" sz="2800" dirty="0">
              <a:solidFill>
                <a:srgbClr val="0000FF"/>
              </a:solidFill>
              <a:cs typeface="PT Bold Heading" pitchFamily="2" charset="-78"/>
            </a:endParaRPr>
          </a:p>
        </p:txBody>
      </p:sp>
      <p:sp>
        <p:nvSpPr>
          <p:cNvPr id="18434" name="AutoShape 2" descr="https://dub110.mail.live.com/att/GetInline.aspx?messageid=f36ef753-9a20-11e2-91d6-00215ad80c20&amp;attindex=0&amp;cp=-1&amp;attdepth=0&amp;imgsrc=cid%3aBBBA321C-961F-4FC7-AB56-77E626578036&amp;cid=9c7e10bd7a0dec96&amp;shared=1&amp;blob=MHzXqtee15XXoNeULkpQR3xpbWFnZS9qcGVn&amp;hm__login=doaa.asali&amp;hm__domain=hotmail.co.il&amp;ip=10.211.20.8&amp;d=d4172&amp;mf=0&amp;hm__ts=Sun%2c%2031%20Mar%202013%2016%3a42%3a41%20GMT&amp;st=doaa.asali%25hotmail.co.il%407&amp;hm__ha=01_09fad1104cc8de18ec90dc8a2fb5317c62b3ffefa983199af3d0e1d9808294ab&amp;oneredir=1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8436" name="AutoShape 4" descr="https://dub110.mail.live.com/att/GetInline.aspx?messageid=f36ef753-9a20-11e2-91d6-00215ad80c20&amp;attindex=0&amp;cp=-1&amp;attdepth=0&amp;imgsrc=cid%3aBBBA321C-961F-4FC7-AB56-77E626578036&amp;cid=9c7e10bd7a0dec96&amp;shared=1&amp;blob=MHzXqtee15XXoNeULkpQR3xpbWFnZS9qcGVn&amp;hm__login=doaa.asali&amp;hm__domain=hotmail.co.il&amp;ip=10.211.20.8&amp;d=d4172&amp;mf=0&amp;hm__ts=Sun%2c%2031%20Mar%202013%2016%3a42%3a41%20GMT&amp;st=doaa.asali%25hotmail.co.il%407&amp;hm__ha=01_09fad1104cc8de18ec90dc8a2fb5317c62b3ffefa983199af3d0e1d9808294ab&amp;oneredir=1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9" name="תמונה 8" descr="תמונה (2).JPG"/>
          <p:cNvPicPr>
            <a:picLocks noChangeAspect="1"/>
          </p:cNvPicPr>
          <p:nvPr/>
        </p:nvPicPr>
        <p:blipFill>
          <a:blip r:embed="rId3"/>
          <a:srcRect l="13437" t="5000" r="11563" b="17500"/>
          <a:stretch>
            <a:fillRect/>
          </a:stretch>
        </p:blipFill>
        <p:spPr>
          <a:xfrm rot="5400000">
            <a:off x="2590800" y="2209800"/>
            <a:ext cx="4191000" cy="4648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8"/>
          <p:cNvSpPr>
            <a:spLocks noChangeArrowheads="1"/>
          </p:cNvSpPr>
          <p:nvPr/>
        </p:nvSpPr>
        <p:spPr bwMode="auto">
          <a:xfrm>
            <a:off x="1371600" y="1656576"/>
            <a:ext cx="6477000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3200" dirty="0">
                <a:solidFill>
                  <a:srgbClr val="0000FF"/>
                </a:solidFill>
                <a:cs typeface="PT Bold Heading" pitchFamily="2" charset="-78"/>
              </a:rPr>
              <a:t> </a:t>
            </a:r>
            <a:r>
              <a:rPr lang="ar-SA" sz="3200" dirty="0">
                <a:solidFill>
                  <a:srgbClr val="D60093"/>
                </a:solidFill>
                <a:cs typeface="PT Bold Heading" pitchFamily="2" charset="-78"/>
              </a:rPr>
              <a:t> </a:t>
            </a:r>
            <a:r>
              <a:rPr lang="ar-SA" sz="3600" dirty="0">
                <a:solidFill>
                  <a:srgbClr val="D60093"/>
                </a:solidFill>
                <a:cs typeface="PT Bold Heading" pitchFamily="2" charset="-78"/>
              </a:rPr>
              <a:t>الدماغ </a:t>
            </a:r>
            <a:r>
              <a:rPr lang="ar-SA" sz="3600" dirty="0">
                <a:cs typeface="PT Bold Heading" pitchFamily="2" charset="-78"/>
              </a:rPr>
              <a:t>:</a:t>
            </a:r>
            <a:r>
              <a:rPr lang="ar-SA" sz="3200" dirty="0">
                <a:solidFill>
                  <a:srgbClr val="0000FF"/>
                </a:solidFill>
                <a:cs typeface="PT Bold Heading" pitchFamily="2" charset="-78"/>
              </a:rPr>
              <a:t> شبه كـروي </a:t>
            </a:r>
            <a:r>
              <a:rPr lang="ar-SA" sz="3200" dirty="0" err="1">
                <a:solidFill>
                  <a:srgbClr val="0000FF"/>
                </a:solidFill>
                <a:cs typeface="PT Bold Heading" pitchFamily="2" charset="-78"/>
              </a:rPr>
              <a:t>به</a:t>
            </a:r>
            <a:r>
              <a:rPr lang="ar-SA" sz="3200" dirty="0">
                <a:solidFill>
                  <a:srgbClr val="0000FF"/>
                </a:solidFill>
                <a:cs typeface="PT Bold Heading" pitchFamily="2" charset="-78"/>
              </a:rPr>
              <a:t> فصوص وتجاعيد يميل لونه </a:t>
            </a:r>
            <a:r>
              <a:rPr lang="ar-SA" sz="3200" dirty="0" err="1">
                <a:solidFill>
                  <a:srgbClr val="0000FF"/>
                </a:solidFill>
                <a:cs typeface="PT Bold Heading" pitchFamily="2" charset="-78"/>
              </a:rPr>
              <a:t>الى</a:t>
            </a:r>
            <a:r>
              <a:rPr lang="ar-SA" sz="3200" dirty="0">
                <a:solidFill>
                  <a:srgbClr val="0000FF"/>
                </a:solidFill>
                <a:cs typeface="PT Bold Heading" pitchFamily="2" charset="-78"/>
              </a:rPr>
              <a:t> البياض      </a:t>
            </a:r>
          </a:p>
          <a:p>
            <a:r>
              <a:rPr lang="ar-SA" sz="3200" dirty="0">
                <a:solidFill>
                  <a:srgbClr val="0000FF"/>
                </a:solidFill>
                <a:cs typeface="PT Bold Heading" pitchFamily="2" charset="-78"/>
              </a:rPr>
              <a:t>    يحيط </a:t>
            </a:r>
            <a:r>
              <a:rPr lang="ar-SA" sz="3200" dirty="0" err="1">
                <a:solidFill>
                  <a:srgbClr val="0000FF"/>
                </a:solidFill>
                <a:cs typeface="PT Bold Heading" pitchFamily="2" charset="-78"/>
              </a:rPr>
              <a:t>به</a:t>
            </a:r>
            <a:r>
              <a:rPr lang="ar-SA" sz="3200" dirty="0">
                <a:solidFill>
                  <a:srgbClr val="0000FF"/>
                </a:solidFill>
                <a:cs typeface="PT Bold Heading" pitchFamily="2" charset="-78"/>
              </a:rPr>
              <a:t> غلاف شفاف قوي وتحيط </a:t>
            </a:r>
            <a:r>
              <a:rPr lang="ar-SA" sz="3200" dirty="0" err="1">
                <a:solidFill>
                  <a:srgbClr val="0000FF"/>
                </a:solidFill>
                <a:cs typeface="PT Bold Heading" pitchFamily="2" charset="-78"/>
              </a:rPr>
              <a:t>به</a:t>
            </a:r>
            <a:r>
              <a:rPr lang="ar-SA" sz="3200" dirty="0">
                <a:solidFill>
                  <a:srgbClr val="0000FF"/>
                </a:solidFill>
                <a:cs typeface="PT Bold Heading" pitchFamily="2" charset="-78"/>
              </a:rPr>
              <a:t> عظام الجمجمة </a:t>
            </a:r>
            <a:r>
              <a:rPr lang="ar-SA" sz="3200" dirty="0" smtClean="0">
                <a:solidFill>
                  <a:srgbClr val="0000FF"/>
                </a:solidFill>
                <a:cs typeface="PT Bold Heading" pitchFamily="2" charset="-78"/>
              </a:rPr>
              <a:t>لحمايته</a:t>
            </a:r>
          </a:p>
          <a:p>
            <a:r>
              <a:rPr lang="ar-SA" sz="3600" dirty="0" smtClean="0">
                <a:solidFill>
                  <a:srgbClr val="D60093"/>
                </a:solidFill>
                <a:cs typeface="PT Bold Heading" pitchFamily="2" charset="-78"/>
              </a:rPr>
              <a:t>الحبل </a:t>
            </a:r>
            <a:r>
              <a:rPr lang="ar-SA" sz="3600" dirty="0" err="1" smtClean="0">
                <a:solidFill>
                  <a:srgbClr val="D60093"/>
                </a:solidFill>
                <a:cs typeface="PT Bold Heading" pitchFamily="2" charset="-78"/>
              </a:rPr>
              <a:t>الشوكي</a:t>
            </a:r>
            <a:r>
              <a:rPr lang="ar-SA" sz="3200" dirty="0" smtClean="0">
                <a:solidFill>
                  <a:srgbClr val="0000FF"/>
                </a:solidFill>
                <a:cs typeface="PT Bold Heading" pitchFamily="2" charset="-78"/>
              </a:rPr>
              <a:t> : يشبه الحبل </a:t>
            </a:r>
            <a:r>
              <a:rPr lang="ar-SA" sz="3200" dirty="0" err="1" smtClean="0">
                <a:solidFill>
                  <a:srgbClr val="0000FF"/>
                </a:solidFill>
                <a:cs typeface="PT Bold Heading" pitchFamily="2" charset="-78"/>
              </a:rPr>
              <a:t>وبه</a:t>
            </a:r>
            <a:r>
              <a:rPr lang="ar-SA" sz="3200" dirty="0" smtClean="0">
                <a:solidFill>
                  <a:srgbClr val="0000FF"/>
                </a:solidFill>
                <a:cs typeface="PT Bold Heading" pitchFamily="2" charset="-78"/>
              </a:rPr>
              <a:t> زوائد تشبه الأشواك ولهذا سُمي  </a:t>
            </a:r>
          </a:p>
          <a:p>
            <a:r>
              <a:rPr lang="ar-SA" sz="3200" dirty="0" smtClean="0">
                <a:solidFill>
                  <a:srgbClr val="0000FF"/>
                </a:solidFill>
                <a:cs typeface="PT Bold Heading" pitchFamily="2" charset="-78"/>
              </a:rPr>
              <a:t>  بهذا الاسم هذه الزوائد هي الأعصاب ويميل لونه </a:t>
            </a:r>
            <a:r>
              <a:rPr lang="ar-SA" sz="3200" dirty="0" err="1" smtClean="0">
                <a:solidFill>
                  <a:srgbClr val="0000FF"/>
                </a:solidFill>
                <a:cs typeface="PT Bold Heading" pitchFamily="2" charset="-78"/>
              </a:rPr>
              <a:t>الى</a:t>
            </a:r>
            <a:r>
              <a:rPr lang="ar-SA" sz="3200" dirty="0" smtClean="0">
                <a:solidFill>
                  <a:srgbClr val="0000FF"/>
                </a:solidFill>
                <a:cs typeface="PT Bold Heading" pitchFamily="2" charset="-78"/>
              </a:rPr>
              <a:t> البياض وهو  </a:t>
            </a:r>
          </a:p>
          <a:p>
            <a:r>
              <a:rPr lang="ar-SA" sz="3200" dirty="0" smtClean="0">
                <a:solidFill>
                  <a:srgbClr val="0000FF"/>
                </a:solidFill>
                <a:cs typeface="PT Bold Heading" pitchFamily="2" charset="-78"/>
              </a:rPr>
              <a:t>  طري نـاعم وتحيط </a:t>
            </a:r>
            <a:r>
              <a:rPr lang="ar-SA" sz="3200" dirty="0" err="1" smtClean="0">
                <a:solidFill>
                  <a:srgbClr val="0000FF"/>
                </a:solidFill>
                <a:cs typeface="PT Bold Heading" pitchFamily="2" charset="-78"/>
              </a:rPr>
              <a:t>به</a:t>
            </a:r>
            <a:r>
              <a:rPr lang="ar-SA" sz="3200" dirty="0" smtClean="0">
                <a:solidFill>
                  <a:srgbClr val="0000FF"/>
                </a:solidFill>
                <a:cs typeface="PT Bold Heading" pitchFamily="2" charset="-78"/>
              </a:rPr>
              <a:t> عظام العمود الفقري لحمايته من </a:t>
            </a:r>
            <a:r>
              <a:rPr lang="ar-SA" sz="3200" dirty="0" smtClean="0">
                <a:solidFill>
                  <a:srgbClr val="0000FF"/>
                </a:solidFill>
                <a:cs typeface="PT Bold Heading" pitchFamily="2" charset="-78"/>
              </a:rPr>
              <a:t>الإصابات.</a:t>
            </a:r>
          </a:p>
          <a:p>
            <a:r>
              <a:rPr lang="ar-SA" sz="3600" dirty="0" smtClean="0">
                <a:solidFill>
                  <a:srgbClr val="D60093"/>
                </a:solidFill>
                <a:cs typeface="PT Bold Heading" pitchFamily="2" charset="-78"/>
              </a:rPr>
              <a:t>الأعصـاب</a:t>
            </a:r>
            <a:r>
              <a:rPr lang="ar-SA" sz="3200" dirty="0" smtClean="0">
                <a:solidFill>
                  <a:srgbClr val="0000FF"/>
                </a:solidFill>
                <a:cs typeface="PT Bold Heading" pitchFamily="2" charset="-78"/>
              </a:rPr>
              <a:t> تتألف من مليارات من الخلايا العصبية وهي منتشرة في جميع أنحاء الجسم وتتفرع من الدماغ والحبل </a:t>
            </a:r>
            <a:r>
              <a:rPr lang="ar-SA" sz="3200" dirty="0" err="1" smtClean="0">
                <a:solidFill>
                  <a:srgbClr val="0000FF"/>
                </a:solidFill>
                <a:cs typeface="PT Bold Heading" pitchFamily="2" charset="-78"/>
              </a:rPr>
              <a:t>الشوكي</a:t>
            </a:r>
            <a:r>
              <a:rPr lang="ar-SA" sz="3200" dirty="0" smtClean="0">
                <a:solidFill>
                  <a:srgbClr val="0000FF"/>
                </a:solidFill>
                <a:cs typeface="PT Bold Heading" pitchFamily="2" charset="-78"/>
              </a:rPr>
              <a:t> تنقل المؤثرات </a:t>
            </a:r>
            <a:r>
              <a:rPr lang="ar-SA" sz="3200" dirty="0" err="1" smtClean="0">
                <a:solidFill>
                  <a:srgbClr val="0000FF"/>
                </a:solidFill>
                <a:cs typeface="PT Bold Heading" pitchFamily="2" charset="-78"/>
              </a:rPr>
              <a:t>الى</a:t>
            </a:r>
            <a:r>
              <a:rPr lang="ar-SA" sz="3200" dirty="0" smtClean="0">
                <a:solidFill>
                  <a:srgbClr val="0000FF"/>
                </a:solidFill>
                <a:cs typeface="PT Bold Heading" pitchFamily="2" charset="-78"/>
              </a:rPr>
              <a:t> الدماغ ومن خلالها يرسل الدماغ الأوامر </a:t>
            </a:r>
            <a:r>
              <a:rPr lang="ar-SA" sz="3200" dirty="0" err="1" smtClean="0">
                <a:solidFill>
                  <a:srgbClr val="0000FF"/>
                </a:solidFill>
                <a:cs typeface="PT Bold Heading" pitchFamily="2" charset="-78"/>
              </a:rPr>
              <a:t>الى</a:t>
            </a:r>
            <a:r>
              <a:rPr lang="ar-SA" sz="3200" dirty="0" smtClean="0">
                <a:solidFill>
                  <a:srgbClr val="0000FF"/>
                </a:solidFill>
                <a:cs typeface="PT Bold Heading" pitchFamily="2" charset="-78"/>
              </a:rPr>
              <a:t> الأعضـاء لتتصرف بالعمل المناسب</a:t>
            </a:r>
            <a:r>
              <a:rPr lang="ar-SA" sz="3200" dirty="0" smtClean="0">
                <a:cs typeface="PT Bold Heading" pitchFamily="2" charset="-78"/>
              </a:rPr>
              <a:t> </a:t>
            </a:r>
            <a:endParaRPr lang="en-US" sz="3200" dirty="0" smtClean="0">
              <a:cs typeface="PT Bold Heading" pitchFamily="2" charset="-78"/>
            </a:endParaRPr>
          </a:p>
          <a:p>
            <a:endParaRPr lang="en-US" sz="3200" dirty="0">
              <a:solidFill>
                <a:srgbClr val="0000FF"/>
              </a:solidFill>
              <a:cs typeface="PT Bold Heading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6477000" cy="25908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ar-SA" sz="6000" dirty="0" smtClean="0"/>
              <a:t>سَنَتَعلم اليَوْم عَنْ:</a:t>
            </a:r>
            <a:br>
              <a:rPr lang="ar-SA" sz="6000" dirty="0" smtClean="0"/>
            </a:br>
            <a:r>
              <a:rPr lang="ar-SA" sz="6000" dirty="0" smtClean="0"/>
              <a:t>”مَبْنَى جِهازُ الأعَصْابِ“</a:t>
            </a:r>
            <a:endParaRPr lang="he-IL" sz="6000" dirty="0"/>
          </a:p>
        </p:txBody>
      </p:sp>
      <p:pic>
        <p:nvPicPr>
          <p:cNvPr id="4" name="תמונה 3" descr="diabetesCirc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3276600"/>
            <a:ext cx="4495800" cy="22288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057400" y="6096000"/>
            <a:ext cx="70866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بعدما شاهدتم الفيلم التعليمي ما علاقة الصورة بعنوان الدرس!!</a:t>
            </a:r>
            <a:endParaRPr lang="he-IL" sz="3200" b="1" dirty="0">
              <a:latin typeface="Traditional Arabic" pitchFamily="18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990600" y="304800"/>
            <a:ext cx="7315200" cy="388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6000">
                <a:solidFill>
                  <a:schemeClr val="hlink"/>
                </a:solidFill>
                <a:cs typeface="PT Bold Heading" pitchFamily="2" charset="-78"/>
              </a:rPr>
              <a:t>إن الحــركات اللا إرادية</a:t>
            </a:r>
          </a:p>
          <a:p>
            <a:pPr algn="ctr"/>
            <a:r>
              <a:rPr lang="ar-SA" sz="6000">
                <a:solidFill>
                  <a:schemeClr val="hlink"/>
                </a:solidFill>
                <a:cs typeface="PT Bold Heading" pitchFamily="2" charset="-78"/>
              </a:rPr>
              <a:t> التي قمت بها صدرت</a:t>
            </a:r>
          </a:p>
          <a:p>
            <a:pPr algn="ctr"/>
            <a:r>
              <a:rPr lang="ar-SA" sz="6000">
                <a:solidFill>
                  <a:schemeClr val="hlink"/>
                </a:solidFill>
                <a:cs typeface="PT Bold Heading" pitchFamily="2" charset="-78"/>
              </a:rPr>
              <a:t> عن جهــاز يتحكم فيها </a:t>
            </a:r>
          </a:p>
          <a:p>
            <a:pPr algn="ctr"/>
            <a:r>
              <a:rPr lang="ar-SA" sz="6000">
                <a:solidFill>
                  <a:schemeClr val="hlink"/>
                </a:solidFill>
                <a:cs typeface="PT Bold Heading" pitchFamily="2" charset="-78"/>
              </a:rPr>
              <a:t>يسمى الجهاز العصبي</a:t>
            </a:r>
            <a:endParaRPr lang="en-US" sz="6000">
              <a:solidFill>
                <a:schemeClr val="hlink"/>
              </a:solidFill>
              <a:cs typeface="PT Bold Heading" pitchFamily="2" charset="-78"/>
            </a:endParaRPr>
          </a:p>
        </p:txBody>
      </p:sp>
      <p:sp>
        <p:nvSpPr>
          <p:cNvPr id="56325" name="AutoShape 5"/>
          <p:cNvSpPr>
            <a:spLocks noChangeArrowheads="1"/>
          </p:cNvSpPr>
          <p:nvPr/>
        </p:nvSpPr>
        <p:spPr bwMode="auto">
          <a:xfrm>
            <a:off x="914400" y="4419600"/>
            <a:ext cx="7467600" cy="2133600"/>
          </a:xfrm>
          <a:prstGeom prst="downArrowCallout">
            <a:avLst>
              <a:gd name="adj1" fmla="val 97115"/>
              <a:gd name="adj2" fmla="val 97115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6000" dirty="0">
                <a:solidFill>
                  <a:srgbClr val="0000FF"/>
                </a:solidFill>
                <a:cs typeface="PT Bold Heading" pitchFamily="2" charset="-78"/>
              </a:rPr>
              <a:t>هيا نتعرف على هذا الجهاز</a:t>
            </a:r>
            <a:endParaRPr lang="en-US" sz="6000" dirty="0">
              <a:solidFill>
                <a:srgbClr val="0000FF"/>
              </a:solidFill>
              <a:cs typeface="PT Bold Heading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animBg="1"/>
      <p:bldP spid="563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6705600" y="5410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8375" name="Oval 7"/>
          <p:cNvSpPr>
            <a:spLocks noChangeArrowheads="1"/>
          </p:cNvSpPr>
          <p:nvPr/>
        </p:nvSpPr>
        <p:spPr bwMode="auto">
          <a:xfrm>
            <a:off x="3505200" y="381000"/>
            <a:ext cx="5334000" cy="297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4000">
                <a:solidFill>
                  <a:srgbClr val="D60093"/>
                </a:solidFill>
                <a:cs typeface="PT Bold Heading" pitchFamily="2" charset="-78"/>
              </a:rPr>
              <a:t>الجهاز العصبي</a:t>
            </a:r>
            <a:r>
              <a:rPr lang="ar-SA" sz="3600">
                <a:solidFill>
                  <a:srgbClr val="0000FF"/>
                </a:solidFill>
                <a:cs typeface="PT Bold Heading" pitchFamily="2" charset="-78"/>
              </a:rPr>
              <a:t> </a:t>
            </a:r>
          </a:p>
          <a:p>
            <a:pPr algn="ctr"/>
            <a:r>
              <a:rPr lang="ar-SA" sz="3600">
                <a:solidFill>
                  <a:srgbClr val="0000FF"/>
                </a:solidFill>
                <a:cs typeface="PT Bold Heading" pitchFamily="2" charset="-78"/>
              </a:rPr>
              <a:t>هوالجهاز الذي يتحكم في </a:t>
            </a:r>
          </a:p>
          <a:p>
            <a:pPr algn="ctr"/>
            <a:r>
              <a:rPr lang="ar-SA" sz="3600">
                <a:solidFill>
                  <a:srgbClr val="0000FF"/>
                </a:solidFill>
                <a:cs typeface="PT Bold Heading" pitchFamily="2" charset="-78"/>
              </a:rPr>
              <a:t>حركات الجسم ويتكون من </a:t>
            </a:r>
          </a:p>
          <a:p>
            <a:pPr algn="ctr"/>
            <a:r>
              <a:rPr lang="ar-SA" sz="3600">
                <a:solidFill>
                  <a:srgbClr val="0000FF"/>
                </a:solidFill>
                <a:cs typeface="PT Bold Heading" pitchFamily="2" charset="-78"/>
              </a:rPr>
              <a:t>مليارات الخلايا العصبية</a:t>
            </a:r>
            <a:endParaRPr lang="en-US" sz="3600">
              <a:solidFill>
                <a:srgbClr val="0000FF"/>
              </a:solidFill>
              <a:cs typeface="PT Bold Heading" pitchFamily="2" charset="-78"/>
            </a:endParaRP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 flipH="1">
            <a:off x="3048000" y="2286000"/>
            <a:ext cx="533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>
            <a:off x="6096000" y="3657600"/>
            <a:ext cx="0" cy="838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e-IL"/>
          </a:p>
        </p:txBody>
      </p:sp>
      <p:pic>
        <p:nvPicPr>
          <p:cNvPr id="58379" name="Picture 11" descr="body%20(6)"/>
          <p:cNvPicPr>
            <a:picLocks noChangeAspect="1" noChangeArrowheads="1"/>
          </p:cNvPicPr>
          <p:nvPr/>
        </p:nvPicPr>
        <p:blipFill>
          <a:blip r:embed="rId3"/>
          <a:srcRect t="-47" r="22078" b="3773"/>
          <a:stretch>
            <a:fillRect/>
          </a:stretch>
        </p:blipFill>
        <p:spPr bwMode="auto">
          <a:xfrm>
            <a:off x="304800" y="457200"/>
            <a:ext cx="2590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80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27000000">
            <a:off x="3588544" y="3421856"/>
            <a:ext cx="1447800" cy="405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6477000" y="4495800"/>
            <a:ext cx="1981200" cy="1938992"/>
          </a:xfrm>
          <a:prstGeom prst="rect">
            <a:avLst/>
          </a:prstGeom>
          <a:solidFill>
            <a:srgbClr val="D60093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ar-SA" sz="2400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    الخليــة العصبية</a:t>
            </a:r>
          </a:p>
          <a:p>
            <a:pPr algn="ctr"/>
            <a:r>
              <a:rPr lang="ar-SA" sz="2400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هي وحدة بناء الجهـــــاز العصبي تنقل المـــؤثرات</a:t>
            </a:r>
          </a:p>
          <a:p>
            <a:pPr algn="ctr"/>
            <a:r>
              <a:rPr lang="ar-SA" sz="2400" dirty="0" err="1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ال</a:t>
            </a:r>
            <a:r>
              <a:rPr lang="ar-SA" sz="2400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الدماغ والأوامـــر </a:t>
            </a:r>
            <a:r>
              <a:rPr lang="ar-SA" sz="2400" dirty="0" err="1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الى</a:t>
            </a:r>
            <a:r>
              <a:rPr lang="ar-SA" sz="2400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أجزاء الجســم لتتصــرف</a:t>
            </a:r>
            <a:endParaRPr lang="en-US" sz="24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5" grpId="0" animBg="1"/>
      <p:bldP spid="58377" grpId="0" animBg="1"/>
      <p:bldP spid="58378" grpId="0" animBg="1"/>
      <p:bldP spid="5838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Oval 3"/>
          <p:cNvSpPr>
            <a:spLocks noChangeArrowheads="1"/>
          </p:cNvSpPr>
          <p:nvPr/>
        </p:nvSpPr>
        <p:spPr bwMode="auto">
          <a:xfrm>
            <a:off x="2057400" y="76200"/>
            <a:ext cx="52578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ar-SA" sz="4400">
              <a:solidFill>
                <a:srgbClr val="006600"/>
              </a:solidFill>
              <a:cs typeface="PT Bold Heading" pitchFamily="2" charset="-78"/>
            </a:endParaRPr>
          </a:p>
          <a:p>
            <a:pPr algn="ctr"/>
            <a:r>
              <a:rPr lang="ar-SA" sz="4400">
                <a:solidFill>
                  <a:srgbClr val="006600"/>
                </a:solidFill>
                <a:cs typeface="PT Bold Heading" pitchFamily="2" charset="-78"/>
              </a:rPr>
              <a:t>أقسام الجهاز العصبي</a:t>
            </a:r>
            <a:endParaRPr lang="en-US" sz="4400">
              <a:solidFill>
                <a:srgbClr val="006600"/>
              </a:solidFill>
              <a:cs typeface="PT Bold Heading" pitchFamily="2" charset="-78"/>
            </a:endParaRPr>
          </a:p>
          <a:p>
            <a:pPr algn="ctr"/>
            <a:endParaRPr lang="en-US" sz="4400">
              <a:solidFill>
                <a:srgbClr val="006600"/>
              </a:solidFill>
              <a:cs typeface="PT Bold Heading" pitchFamily="2" charset="-78"/>
            </a:endParaRPr>
          </a:p>
        </p:txBody>
      </p:sp>
      <p:pic>
        <p:nvPicPr>
          <p:cNvPr id="60420" name="Picture 4" descr="B7C5A0A"/>
          <p:cNvPicPr>
            <a:picLocks noChangeAspect="1" noChangeArrowheads="1"/>
          </p:cNvPicPr>
          <p:nvPr/>
        </p:nvPicPr>
        <p:blipFill>
          <a:blip r:embed="rId3"/>
          <a:srcRect l="35054" t="19211" r="38969" b="34453"/>
          <a:stretch>
            <a:fillRect/>
          </a:stretch>
        </p:blipFill>
        <p:spPr bwMode="auto">
          <a:xfrm>
            <a:off x="3581400" y="1524000"/>
            <a:ext cx="1981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2" name="Line 6"/>
          <p:cNvSpPr>
            <a:spLocks noChangeShapeType="1"/>
          </p:cNvSpPr>
          <p:nvPr/>
        </p:nvSpPr>
        <p:spPr bwMode="auto">
          <a:xfrm>
            <a:off x="4648200" y="3733800"/>
            <a:ext cx="1143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 flipH="1">
            <a:off x="2590800" y="1905000"/>
            <a:ext cx="1752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 flipH="1" flipV="1">
            <a:off x="3048000" y="4114800"/>
            <a:ext cx="1828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 flipH="1">
            <a:off x="3048000" y="3276600"/>
            <a:ext cx="1752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 flipH="1" flipV="1">
            <a:off x="3048000" y="3810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 flipH="1" flipV="1">
            <a:off x="3124200" y="44958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60431" name="Line 15"/>
          <p:cNvSpPr>
            <a:spLocks noChangeShapeType="1"/>
          </p:cNvSpPr>
          <p:nvPr/>
        </p:nvSpPr>
        <p:spPr bwMode="auto">
          <a:xfrm flipH="1">
            <a:off x="3048000" y="2819400"/>
            <a:ext cx="121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228600" y="1447800"/>
            <a:ext cx="2201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 sz="4000">
                <a:solidFill>
                  <a:srgbClr val="0000FF"/>
                </a:solidFill>
                <a:cs typeface="PT Bold Heading" pitchFamily="2" charset="-78"/>
              </a:rPr>
              <a:t>1-الدمـــاغ</a:t>
            </a:r>
            <a:endParaRPr lang="en-US" sz="4000">
              <a:solidFill>
                <a:srgbClr val="0000FF"/>
              </a:solidFill>
              <a:cs typeface="PT Bold Heading" pitchFamily="2" charset="-78"/>
            </a:endParaRPr>
          </a:p>
        </p:txBody>
      </p:sp>
      <p:sp>
        <p:nvSpPr>
          <p:cNvPr id="60433" name="Rectangle 17"/>
          <p:cNvSpPr>
            <a:spLocks noChangeArrowheads="1"/>
          </p:cNvSpPr>
          <p:nvPr/>
        </p:nvSpPr>
        <p:spPr bwMode="auto">
          <a:xfrm>
            <a:off x="4267200" y="3276600"/>
            <a:ext cx="3810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ar-SA" sz="4000" dirty="0">
                <a:solidFill>
                  <a:srgbClr val="0000FF"/>
                </a:solidFill>
                <a:cs typeface="PT Bold Heading" pitchFamily="2" charset="-78"/>
              </a:rPr>
              <a:t> 2-الحبل </a:t>
            </a:r>
            <a:r>
              <a:rPr lang="ar-SA" sz="4000" dirty="0" err="1">
                <a:solidFill>
                  <a:srgbClr val="0000FF"/>
                </a:solidFill>
                <a:cs typeface="PT Bold Heading" pitchFamily="2" charset="-78"/>
              </a:rPr>
              <a:t>الشوكي</a:t>
            </a:r>
            <a:endParaRPr lang="en-US" sz="4000" dirty="0">
              <a:solidFill>
                <a:srgbClr val="0000FF"/>
              </a:solidFill>
              <a:cs typeface="PT Bold Heading" pitchFamily="2" charset="-78"/>
            </a:endParaRPr>
          </a:p>
        </p:txBody>
      </p:sp>
      <p:sp>
        <p:nvSpPr>
          <p:cNvPr id="60434" name="Rectangle 18"/>
          <p:cNvSpPr>
            <a:spLocks noChangeArrowheads="1"/>
          </p:cNvSpPr>
          <p:nvPr/>
        </p:nvSpPr>
        <p:spPr bwMode="auto">
          <a:xfrm>
            <a:off x="304800" y="3581400"/>
            <a:ext cx="26400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 sz="4000">
                <a:solidFill>
                  <a:srgbClr val="0000FF"/>
                </a:solidFill>
                <a:cs typeface="PT Bold Heading" pitchFamily="2" charset="-78"/>
              </a:rPr>
              <a:t>3-الأعصــــاب</a:t>
            </a:r>
            <a:endParaRPr lang="en-US" sz="4000">
              <a:solidFill>
                <a:srgbClr val="0000FF"/>
              </a:solidFill>
              <a:cs typeface="PT Bold Heading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04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04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0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animBg="1"/>
      <p:bldP spid="60422" grpId="0" animBg="1"/>
      <p:bldP spid="60424" grpId="0" animBg="1"/>
      <p:bldP spid="60426" grpId="0" animBg="1"/>
      <p:bldP spid="60427" grpId="0" animBg="1"/>
      <p:bldP spid="60428" grpId="0" animBg="1"/>
      <p:bldP spid="60430" grpId="0" animBg="1"/>
      <p:bldP spid="60431" grpId="0" animBg="1"/>
      <p:bldP spid="60432" grpId="0"/>
      <p:bldP spid="60433" grpId="0"/>
      <p:bldP spid="604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3" name="Picture 3" descr="25289CD8"/>
          <p:cNvPicPr>
            <a:picLocks noChangeAspect="1" noChangeArrowheads="1"/>
          </p:cNvPicPr>
          <p:nvPr/>
        </p:nvPicPr>
        <p:blipFill>
          <a:blip r:embed="rId3"/>
          <a:srcRect l="22247" t="10162" r="48285" b="73071"/>
          <a:stretch>
            <a:fillRect/>
          </a:stretch>
        </p:blipFill>
        <p:spPr bwMode="auto">
          <a:xfrm>
            <a:off x="4724400" y="1143000"/>
            <a:ext cx="3733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304800" y="4876800"/>
            <a:ext cx="8491538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ar-SA" sz="3600">
                <a:solidFill>
                  <a:srgbClr val="0000FF"/>
                </a:solidFill>
                <a:cs typeface="PT Bold Heading" pitchFamily="2" charset="-78"/>
              </a:rPr>
              <a:t>  شبــــه كـــروي بـه فصــوص وتجاعيــد يميــــل   </a:t>
            </a:r>
          </a:p>
          <a:p>
            <a:r>
              <a:rPr lang="ar-SA" sz="3600">
                <a:solidFill>
                  <a:srgbClr val="0000FF"/>
                </a:solidFill>
                <a:cs typeface="PT Bold Heading" pitchFamily="2" charset="-78"/>
              </a:rPr>
              <a:t>  لونـه الى البيــاض يحيــط به غـلاف شفاف قــوي</a:t>
            </a:r>
          </a:p>
          <a:p>
            <a:r>
              <a:rPr lang="ar-SA" sz="3600">
                <a:solidFill>
                  <a:srgbClr val="0000FF"/>
                </a:solidFill>
                <a:cs typeface="PT Bold Heading" pitchFamily="2" charset="-78"/>
              </a:rPr>
              <a:t>  وتحيــط به عظــــام الجمجمـــــة لحمـــــــــايته</a:t>
            </a:r>
            <a:endParaRPr lang="en-US" sz="3600">
              <a:solidFill>
                <a:srgbClr val="0000FF"/>
              </a:solidFill>
              <a:cs typeface="PT Bold Heading" pitchFamily="2" charset="-78"/>
            </a:endParaRPr>
          </a:p>
        </p:txBody>
      </p:sp>
      <p:pic>
        <p:nvPicPr>
          <p:cNvPr id="61445" name="Picture 5" descr="25289CD8"/>
          <p:cNvPicPr>
            <a:picLocks noChangeAspect="1" noChangeArrowheads="1"/>
          </p:cNvPicPr>
          <p:nvPr/>
        </p:nvPicPr>
        <p:blipFill>
          <a:blip r:embed="rId3"/>
          <a:srcRect l="52939" t="11450" r="25873" b="66624"/>
          <a:stretch>
            <a:fillRect/>
          </a:stretch>
        </p:blipFill>
        <p:spPr bwMode="auto">
          <a:xfrm>
            <a:off x="609600" y="1143000"/>
            <a:ext cx="3733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3429000" y="0"/>
            <a:ext cx="19542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 sz="6000">
                <a:solidFill>
                  <a:srgbClr val="D60093"/>
                </a:solidFill>
                <a:cs typeface="PT Bold Heading" pitchFamily="2" charset="-78"/>
              </a:rPr>
              <a:t>الدماغ</a:t>
            </a:r>
            <a:endParaRPr lang="en-US" sz="6000">
              <a:solidFill>
                <a:srgbClr val="D60093"/>
              </a:solidFill>
              <a:cs typeface="PT Bold Heading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" decel="100000" fill="hold"/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800" decel="100000" fill="hold"/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800" decel="100000" fill="hold"/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3429000" y="381000"/>
            <a:ext cx="4165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 sz="6000">
                <a:solidFill>
                  <a:srgbClr val="D60093"/>
                </a:solidFill>
                <a:cs typeface="PT Bold Heading" pitchFamily="2" charset="-78"/>
              </a:rPr>
              <a:t>الحبل الشوكي</a:t>
            </a:r>
            <a:endParaRPr lang="en-US" sz="6000">
              <a:solidFill>
                <a:srgbClr val="D60093"/>
              </a:solidFill>
              <a:cs typeface="PT Bold Heading" pitchFamily="2" charset="-78"/>
            </a:endParaRPr>
          </a:p>
        </p:txBody>
      </p:sp>
      <p:pic>
        <p:nvPicPr>
          <p:cNvPr id="62468" name="Picture 4" descr="BF57471F"/>
          <p:cNvPicPr>
            <a:picLocks noChangeAspect="1" noChangeArrowheads="1"/>
          </p:cNvPicPr>
          <p:nvPr/>
        </p:nvPicPr>
        <p:blipFill>
          <a:blip r:embed="rId3"/>
          <a:srcRect l="45885" t="57796" r="47105" b="21564"/>
          <a:stretch>
            <a:fillRect/>
          </a:stretch>
        </p:blipFill>
        <p:spPr bwMode="auto">
          <a:xfrm>
            <a:off x="838200" y="304800"/>
            <a:ext cx="1411288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4700588" y="3246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>
              <a:solidFill>
                <a:srgbClr val="D60093"/>
              </a:solidFill>
            </a:endParaRPr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2438400" y="1447800"/>
            <a:ext cx="57912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ar-SA" sz="4000">
                <a:solidFill>
                  <a:srgbClr val="0000FF"/>
                </a:solidFill>
                <a:cs typeface="PT Bold Heading" pitchFamily="2" charset="-78"/>
              </a:rPr>
              <a:t>يشبــــه الحبل وبه زوائــد </a:t>
            </a:r>
          </a:p>
          <a:p>
            <a:r>
              <a:rPr lang="ar-SA" sz="4000">
                <a:solidFill>
                  <a:srgbClr val="0000FF"/>
                </a:solidFill>
                <a:cs typeface="PT Bold Heading" pitchFamily="2" charset="-78"/>
              </a:rPr>
              <a:t>تشبه الأشواك ولهذا سُمي بهذا الاسم هذه الزوائـــد </a:t>
            </a:r>
          </a:p>
          <a:p>
            <a:r>
              <a:rPr lang="ar-SA" sz="4000">
                <a:solidFill>
                  <a:srgbClr val="0000FF"/>
                </a:solidFill>
                <a:cs typeface="PT Bold Heading" pitchFamily="2" charset="-78"/>
              </a:rPr>
              <a:t>هي الأعصـــــاب ويميــــل لونـه الى البيــاض وهــــو طــــري نـاعم وتحيـــط به عظــــام العمـــود الفقري لحمــــــايته من الإصابات </a:t>
            </a:r>
            <a:endParaRPr lang="en-US" sz="4000">
              <a:solidFill>
                <a:srgbClr val="0000FF"/>
              </a:solidFill>
              <a:cs typeface="PT Bold Heading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/>
      <p:bldP spid="624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76803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3492" name="Oval 4"/>
          <p:cNvSpPr>
            <a:spLocks noChangeArrowheads="1"/>
          </p:cNvSpPr>
          <p:nvPr/>
        </p:nvSpPr>
        <p:spPr bwMode="auto">
          <a:xfrm>
            <a:off x="2971800" y="228600"/>
            <a:ext cx="32004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6000">
                <a:solidFill>
                  <a:srgbClr val="D60093"/>
                </a:solidFill>
                <a:cs typeface="PT Bold Heading" pitchFamily="2" charset="-78"/>
              </a:rPr>
              <a:t>الأعصاب</a:t>
            </a:r>
            <a:endParaRPr lang="en-US" sz="6000">
              <a:solidFill>
                <a:srgbClr val="D60093"/>
              </a:solidFill>
              <a:cs typeface="PT Bold Heading" pitchFamily="2" charset="-78"/>
            </a:endParaRP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304800" y="1371600"/>
            <a:ext cx="8491538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ar-SA" sz="4000">
                <a:solidFill>
                  <a:srgbClr val="0000FF"/>
                </a:solidFill>
                <a:cs typeface="PT Bold Heading" pitchFamily="2" charset="-78"/>
              </a:rPr>
              <a:t>تتألف من مليارات من الخـلايا العصبية وهي منتشرة في جميع أنحـــاء الجسـم وتتفرع من الدمــاغ والحبل الشــوكي تنقل المـؤثرات الى الدمـاغ ومن خــلالها يرسـل الدماغ الأوامـــر       </a:t>
            </a:r>
          </a:p>
          <a:p>
            <a:r>
              <a:rPr lang="ar-SA" sz="4000">
                <a:solidFill>
                  <a:srgbClr val="0000FF"/>
                </a:solidFill>
                <a:cs typeface="PT Bold Heading" pitchFamily="2" charset="-78"/>
              </a:rPr>
              <a:t>الى الأعضــــــاء لتتصــرف بالعمل المنـــاسب</a:t>
            </a:r>
            <a:endParaRPr lang="en-US" sz="4000">
              <a:solidFill>
                <a:srgbClr val="0000FF"/>
              </a:solidFill>
              <a:cs typeface="PT Bold Heading" pitchFamily="2" charset="-78"/>
            </a:endParaRPr>
          </a:p>
        </p:txBody>
      </p:sp>
      <p:pic>
        <p:nvPicPr>
          <p:cNvPr id="6349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27000000">
            <a:off x="3543300" y="1409700"/>
            <a:ext cx="2057400" cy="822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7543800" y="4572000"/>
            <a:ext cx="11430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ar-SA"/>
          </a:p>
          <a:p>
            <a:endParaRPr lang="ar-SA"/>
          </a:p>
          <a:p>
            <a:endParaRPr lang="ar-SA"/>
          </a:p>
          <a:p>
            <a:endParaRPr lang="ar-SA"/>
          </a:p>
          <a:p>
            <a:endParaRPr lang="ar-SA"/>
          </a:p>
          <a:p>
            <a:endParaRPr lang="en-US"/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7391400" y="4495800"/>
            <a:ext cx="1295400" cy="2041525"/>
          </a:xfrm>
          <a:prstGeom prst="rect">
            <a:avLst/>
          </a:prstGeom>
          <a:solidFill>
            <a:srgbClr val="D60093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ar-SA" sz="3200">
                <a:cs typeface="PT Bold Stars" pitchFamily="2" charset="-78"/>
              </a:rPr>
              <a:t>خليـــة</a:t>
            </a:r>
          </a:p>
          <a:p>
            <a:r>
              <a:rPr lang="ar-SA" sz="3200">
                <a:cs typeface="PT Bold Stars" pitchFamily="2" charset="-78"/>
              </a:rPr>
              <a:t>عصبية</a:t>
            </a:r>
          </a:p>
          <a:p>
            <a:r>
              <a:rPr lang="ar-SA" sz="3200">
                <a:cs typeface="PT Bold Stars" pitchFamily="2" charset="-78"/>
              </a:rPr>
              <a:t> عنـــد</a:t>
            </a:r>
          </a:p>
          <a:p>
            <a:r>
              <a:rPr lang="ar-SA" sz="3200">
                <a:cs typeface="PT Bold Stars" pitchFamily="2" charset="-78"/>
              </a:rPr>
              <a:t>الإنسان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animBg="1"/>
      <p:bldP spid="63494" grpId="0"/>
      <p:bldP spid="6349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Oval 3"/>
          <p:cNvSpPr>
            <a:spLocks noChangeArrowheads="1"/>
          </p:cNvSpPr>
          <p:nvPr/>
        </p:nvSpPr>
        <p:spPr bwMode="auto">
          <a:xfrm>
            <a:off x="533400" y="609600"/>
            <a:ext cx="83058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4400">
                <a:solidFill>
                  <a:srgbClr val="D60093"/>
                </a:solidFill>
                <a:cs typeface="PT Bold Stars" pitchFamily="2" charset="-78"/>
              </a:rPr>
              <a:t>هل يعمل الجهاز العصبي أثناء النوم ؟</a:t>
            </a:r>
            <a:endParaRPr lang="en-US" sz="4400">
              <a:solidFill>
                <a:srgbClr val="D60093"/>
              </a:solidFill>
              <a:cs typeface="PT Bold Stars" pitchFamily="2" charset="-78"/>
            </a:endParaRP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914400" y="2667000"/>
            <a:ext cx="7497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 sz="3600">
                <a:solidFill>
                  <a:srgbClr val="FF3300"/>
                </a:solidFill>
                <a:cs typeface="PT Bold Heading" pitchFamily="2" charset="-78"/>
              </a:rPr>
              <a:t>هل تشعر عندما تلدغك بعوضة وأنت نائم ؟ </a:t>
            </a:r>
            <a:endParaRPr lang="en-US" sz="3600">
              <a:solidFill>
                <a:srgbClr val="FF3300"/>
              </a:solidFill>
              <a:cs typeface="PT Bold Heading" pitchFamily="2" charset="-78"/>
            </a:endParaRP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333375" y="3886200"/>
            <a:ext cx="801687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 sz="3600">
                <a:solidFill>
                  <a:srgbClr val="0000FF"/>
                </a:solidFill>
                <a:cs typeface="PT Bold Heading" pitchFamily="2" charset="-78"/>
              </a:rPr>
              <a:t>يعمل الجهاز العصبي دون توقف مادام الإنسان </a:t>
            </a:r>
          </a:p>
          <a:p>
            <a:r>
              <a:rPr lang="ar-SA" sz="3600">
                <a:solidFill>
                  <a:srgbClr val="0000FF"/>
                </a:solidFill>
                <a:cs typeface="PT Bold Heading" pitchFamily="2" charset="-78"/>
              </a:rPr>
              <a:t>حياً حتى أثناء النــوم والدليل على ذلك تلاحظ </a:t>
            </a:r>
          </a:p>
          <a:p>
            <a:r>
              <a:rPr lang="ar-SA" sz="3600">
                <a:solidFill>
                  <a:srgbClr val="0000FF"/>
                </a:solidFill>
                <a:cs typeface="PT Bold Heading" pitchFamily="2" charset="-78"/>
              </a:rPr>
              <a:t>الإنســان يحـك في جســده وهو نائم كلما تعرض</a:t>
            </a:r>
          </a:p>
          <a:p>
            <a:r>
              <a:rPr lang="ar-SA" sz="3600">
                <a:solidFill>
                  <a:srgbClr val="0000FF"/>
                </a:solidFill>
                <a:cs typeface="PT Bold Heading" pitchFamily="2" charset="-78"/>
              </a:rPr>
              <a:t> للدغ بعــوض في جسـده أو لـدغ قمل في رأســه </a:t>
            </a:r>
            <a:endParaRPr lang="en-US" sz="3600">
              <a:solidFill>
                <a:srgbClr val="0000FF"/>
              </a:solidFill>
              <a:cs typeface="PT Bold Heading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animBg="1"/>
      <p:bldP spid="64517" grpId="0"/>
      <p:bldP spid="6451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חציון">
  <a:themeElements>
    <a:clrScheme name="חציון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חציון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חציון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1228</TotalTime>
  <Words>437</Words>
  <Application>Microsoft Office PowerPoint</Application>
  <PresentationFormat>‫הצגה על המסך (4:3)</PresentationFormat>
  <Paragraphs>88</Paragraphs>
  <Slides>13</Slides>
  <Notes>11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14" baseType="lpstr">
      <vt:lpstr>חציון</vt:lpstr>
      <vt:lpstr>שקופית 1</vt:lpstr>
      <vt:lpstr>سَنَتَعلم اليَوْم عَنْ: ”مَبْنَى جِهازُ الأعَصْابِ“</vt:lpstr>
      <vt:lpstr>שקופית 3</vt:lpstr>
      <vt:lpstr>שקופית 4</vt:lpstr>
      <vt:lpstr>שקופית 5</vt:lpstr>
      <vt:lpstr>שקופית 6</vt:lpstr>
      <vt:lpstr>שקופית 7</vt:lpstr>
      <vt:lpstr>שקופית 8</vt:lpstr>
      <vt:lpstr>שקופית 9</vt:lpstr>
      <vt:lpstr>שקופית 10</vt:lpstr>
      <vt:lpstr>שקופית 11</vt:lpstr>
      <vt:lpstr>שקופית 12</vt:lpstr>
      <vt:lpstr>שקופית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أجهزة الجسم</dc:title>
  <dc:subject>الجهاز العصبي</dc:subject>
  <dc:creator>محمد نهاري الغبيشي</dc:creator>
  <cp:lastModifiedBy>user</cp:lastModifiedBy>
  <cp:revision>39</cp:revision>
  <dcterms:created xsi:type="dcterms:W3CDTF">2005-05-24T15:08:02Z</dcterms:created>
  <dcterms:modified xsi:type="dcterms:W3CDTF">2013-03-31T16:47:34Z</dcterms:modified>
</cp:coreProperties>
</file>