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notesMasterIdLst>
    <p:notesMasterId r:id="rId19"/>
  </p:notesMasterIdLst>
  <p:sldIdLst>
    <p:sldId id="273" r:id="rId2"/>
    <p:sldId id="257" r:id="rId3"/>
    <p:sldId id="267" r:id="rId4"/>
    <p:sldId id="268" r:id="rId5"/>
    <p:sldId id="258" r:id="rId6"/>
    <p:sldId id="265" r:id="rId7"/>
    <p:sldId id="266" r:id="rId8"/>
    <p:sldId id="259" r:id="rId9"/>
    <p:sldId id="263" r:id="rId10"/>
    <p:sldId id="264" r:id="rId11"/>
    <p:sldId id="260" r:id="rId12"/>
    <p:sldId id="261" r:id="rId13"/>
    <p:sldId id="262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ar-KW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84380"/>
    <p:restoredTop sz="94660"/>
  </p:normalViewPr>
  <p:slideViewPr>
    <p:cSldViewPr>
      <p:cViewPr varScale="1">
        <p:scale>
          <a:sx n="66" d="100"/>
          <a:sy n="66" d="100"/>
        </p:scale>
        <p:origin x="-99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65769BD9-E7A9-4944-94CE-9F366CB88289}" type="datetimeFigureOut">
              <a:rPr lang="he-IL" smtClean="0"/>
              <a:pPr/>
              <a:t>י"ג/ניסן/תשע"ג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239B8A0B-185A-40EB-B4AC-4B2975E944BC}" type="slidenum">
              <a:rPr lang="he-IL" smtClean="0"/>
              <a:pPr/>
              <a:t>‹#›</a:t>
            </a:fld>
            <a:endParaRPr lang="he-I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13E6A2-3615-4DA2-B189-D5322AFE23A4}" type="slidenum">
              <a:rPr lang="he-IL" smtClean="0"/>
              <a:pPr/>
              <a:t>17</a:t>
            </a:fld>
            <a:endParaRPr lang="he-I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שקופית כותרת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כותרת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9" name="כותרת משנה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he-IL" smtClean="0"/>
              <a:t>לחץ כדי לערוך סגנון כותרת משנה של תבנית בסיס</a:t>
            </a:r>
            <a:endParaRPr kumimoji="0" lang="en-US"/>
          </a:p>
        </p:txBody>
      </p:sp>
      <p:sp>
        <p:nvSpPr>
          <p:cNvPr id="28" name="מציין מיקום של תאריך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6A409853-52CF-4CF5-933F-3341F760C174}" type="datetimeFigureOut">
              <a:rPr lang="ar-KW" smtClean="0"/>
              <a:pPr/>
              <a:t>13/05/1434</a:t>
            </a:fld>
            <a:endParaRPr lang="ar-KW"/>
          </a:p>
        </p:txBody>
      </p:sp>
      <p:sp>
        <p:nvSpPr>
          <p:cNvPr id="17" name="מציין מיקום של כותרת תחתונה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ar-KW"/>
          </a:p>
        </p:txBody>
      </p:sp>
      <p:sp>
        <p:nvSpPr>
          <p:cNvPr id="10" name="מלבן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מלבן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מלבן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מלבן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מחבר ישר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מחבר ישר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מחבר ישר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מחבר ישר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מחבר ישר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מחבר ישר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מלבן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אליפסה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אליפסה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אליפסה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אליפסה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אליפסה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מציין מיקום של מספר שקופית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298C2A71-2878-4D6F-B851-2AE63119898D}" type="slidenum">
              <a:rPr lang="ar-KW" smtClean="0"/>
              <a:pPr/>
              <a:t>‹#›</a:t>
            </a:fld>
            <a:endParaRPr lang="ar-KW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09853-52CF-4CF5-933F-3341F760C174}" type="datetimeFigureOut">
              <a:rPr lang="ar-KW" smtClean="0"/>
              <a:pPr/>
              <a:t>13/05/1434</a:t>
            </a:fld>
            <a:endParaRPr lang="ar-KW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C2A71-2878-4D6F-B851-2AE63119898D}" type="slidenum">
              <a:rPr lang="ar-KW" smtClean="0"/>
              <a:pPr/>
              <a:t>‹#›</a:t>
            </a:fld>
            <a:endParaRPr lang="ar-KW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09853-52CF-4CF5-933F-3341F760C174}" type="datetimeFigureOut">
              <a:rPr lang="ar-KW" smtClean="0"/>
              <a:pPr/>
              <a:t>13/05/1434</a:t>
            </a:fld>
            <a:endParaRPr lang="ar-KW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C2A71-2878-4D6F-B851-2AE63119898D}" type="slidenum">
              <a:rPr lang="ar-KW" smtClean="0"/>
              <a:pPr/>
              <a:t>‹#›</a:t>
            </a:fld>
            <a:endParaRPr lang="ar-KW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8" name="מציין מיקום תוכן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6A409853-52CF-4CF5-933F-3341F760C174}" type="datetimeFigureOut">
              <a:rPr lang="ar-KW" smtClean="0"/>
              <a:pPr/>
              <a:t>13/05/1434</a:t>
            </a:fld>
            <a:endParaRPr lang="ar-KW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298C2A71-2878-4D6F-B851-2AE63119898D}" type="slidenum">
              <a:rPr lang="ar-KW" smtClean="0"/>
              <a:pPr/>
              <a:t>‹#›</a:t>
            </a:fld>
            <a:endParaRPr lang="ar-KW"/>
          </a:p>
        </p:txBody>
      </p:sp>
      <p:sp>
        <p:nvSpPr>
          <p:cNvPr id="10" name="מציין מיקום של כותרת תחתונה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ar-KW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כותרת מקטע עליונה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6A409853-52CF-4CF5-933F-3341F760C174}" type="datetimeFigureOut">
              <a:rPr lang="ar-KW" smtClean="0"/>
              <a:pPr/>
              <a:t>13/05/1434</a:t>
            </a:fld>
            <a:endParaRPr lang="ar-KW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ar-KW"/>
          </a:p>
        </p:txBody>
      </p:sp>
      <p:sp>
        <p:nvSpPr>
          <p:cNvPr id="9" name="מלבן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מלבן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מלבן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מלבן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מחבר ישר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מחבר ישר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מחבר ישר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מחבר ישר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מחבר ישר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מלבן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אליפסה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אליפסה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אליפסה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אליפסה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אליפסה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מחבר ישר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298C2A71-2878-4D6F-B851-2AE63119898D}" type="slidenum">
              <a:rPr lang="ar-KW" smtClean="0"/>
              <a:pPr/>
              <a:t>‹#›</a:t>
            </a:fld>
            <a:endParaRPr lang="ar-KW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09853-52CF-4CF5-933F-3341F760C174}" type="datetimeFigureOut">
              <a:rPr lang="ar-KW" smtClean="0"/>
              <a:pPr/>
              <a:t>13/05/1434</a:t>
            </a:fld>
            <a:endParaRPr lang="ar-KW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C2A71-2878-4D6F-B851-2AE63119898D}" type="slidenum">
              <a:rPr lang="ar-KW" smtClean="0"/>
              <a:pPr/>
              <a:t>‹#›</a:t>
            </a:fld>
            <a:endParaRPr lang="ar-KW"/>
          </a:p>
        </p:txBody>
      </p:sp>
      <p:sp>
        <p:nvSpPr>
          <p:cNvPr id="9" name="מציין מיקום תוכן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11" name="מציין מיקום תוכן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09853-52CF-4CF5-933F-3341F760C174}" type="datetimeFigureOut">
              <a:rPr lang="ar-KW" smtClean="0"/>
              <a:pPr/>
              <a:t>13/05/1434</a:t>
            </a:fld>
            <a:endParaRPr lang="ar-KW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C2A71-2878-4D6F-B851-2AE63119898D}" type="slidenum">
              <a:rPr lang="ar-KW" smtClean="0"/>
              <a:pPr/>
              <a:t>‹#›</a:t>
            </a:fld>
            <a:endParaRPr lang="ar-KW"/>
          </a:p>
        </p:txBody>
      </p:sp>
      <p:sp>
        <p:nvSpPr>
          <p:cNvPr id="11" name="מציין מיקום תוכן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13" name="מציין מיקום תוכן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12" name="מציין מיקום טקסט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he-IL" smtClean="0"/>
              <a:t>לחץ כדי לערוך סגנונות טקסט של תבנית בסיס</a:t>
            </a:r>
          </a:p>
        </p:txBody>
      </p:sp>
      <p:sp>
        <p:nvSpPr>
          <p:cNvPr id="14" name="מציין מיקום טקסט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he-IL" smtClean="0"/>
              <a:t>לחץ כדי לערוך סגנונות טקסט של תבנית בסיס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6" name="מציין מיקום של תאריך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A409853-52CF-4CF5-933F-3341F760C174}" type="datetimeFigureOut">
              <a:rPr lang="ar-KW" smtClean="0"/>
              <a:pPr/>
              <a:t>13/05/1434</a:t>
            </a:fld>
            <a:endParaRPr lang="ar-KW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298C2A71-2878-4D6F-B851-2AE63119898D}" type="slidenum">
              <a:rPr lang="ar-KW" smtClean="0"/>
              <a:pPr/>
              <a:t>‹#›</a:t>
            </a:fld>
            <a:endParaRPr lang="ar-KW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ar-KW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09853-52CF-4CF5-933F-3341F760C174}" type="datetimeFigureOut">
              <a:rPr lang="ar-KW" smtClean="0"/>
              <a:pPr/>
              <a:t>13/05/1434</a:t>
            </a:fld>
            <a:endParaRPr lang="ar-KW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C2A71-2878-4D6F-B851-2AE63119898D}" type="slidenum">
              <a:rPr lang="ar-KW" smtClean="0"/>
              <a:pPr/>
              <a:t>‹#›</a:t>
            </a:fld>
            <a:endParaRPr lang="ar-KW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תוכן עם כיתוב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חבר ישר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he-IL" smtClean="0"/>
              <a:t>לחץ כדי לערוך סגנונות טקסט של תבנית בסיס</a:t>
            </a:r>
          </a:p>
        </p:txBody>
      </p:sp>
      <p:sp>
        <p:nvSpPr>
          <p:cNvPr id="8" name="מחבר ישר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מחבר ישר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מחבר ישר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מלבן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מחבר ישר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אליפסה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מציין מיקום תוכן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21" name="מציין מיקום של תאריך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6A409853-52CF-4CF5-933F-3341F760C174}" type="datetimeFigureOut">
              <a:rPr lang="ar-KW" smtClean="0"/>
              <a:pPr/>
              <a:t>13/05/1434</a:t>
            </a:fld>
            <a:endParaRPr lang="ar-KW"/>
          </a:p>
        </p:txBody>
      </p:sp>
      <p:sp>
        <p:nvSpPr>
          <p:cNvPr id="22" name="מציין מיקום של מספר שקופית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298C2A71-2878-4D6F-B851-2AE63119898D}" type="slidenum">
              <a:rPr lang="ar-KW" smtClean="0"/>
              <a:pPr/>
              <a:t>‹#›</a:t>
            </a:fld>
            <a:endParaRPr lang="ar-KW"/>
          </a:p>
        </p:txBody>
      </p:sp>
      <p:sp>
        <p:nvSpPr>
          <p:cNvPr id="23" name="מציין מיקום של כותרת תחתונה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ar-KW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מחבר ישר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אליפסה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he-IL" smtClean="0"/>
              <a:t>לחץ על הסמל כדי להוסיף תמונה</a:t>
            </a:r>
            <a:endParaRPr kumimoji="0" lang="en-US" dirty="0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he-IL" smtClean="0"/>
              <a:t>לחץ כדי לערוך סגנונות טקסט של תבנית בסיס</a:t>
            </a:r>
          </a:p>
        </p:txBody>
      </p:sp>
      <p:sp>
        <p:nvSpPr>
          <p:cNvPr id="10" name="מחבר ישר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מלבן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מחבר ישר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מחבר ישר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מחבר ישר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מציין מיקום של תאריך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A409853-52CF-4CF5-933F-3341F760C174}" type="datetimeFigureOut">
              <a:rPr lang="ar-KW" smtClean="0"/>
              <a:pPr/>
              <a:t>13/05/1434</a:t>
            </a:fld>
            <a:endParaRPr lang="ar-KW"/>
          </a:p>
        </p:txBody>
      </p:sp>
      <p:sp>
        <p:nvSpPr>
          <p:cNvPr id="18" name="מציין מיקום של מספר שקופית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298C2A71-2878-4D6F-B851-2AE63119898D}" type="slidenum">
              <a:rPr lang="ar-KW" smtClean="0"/>
              <a:pPr/>
              <a:t>‹#›</a:t>
            </a:fld>
            <a:endParaRPr lang="ar-KW"/>
          </a:p>
        </p:txBody>
      </p:sp>
      <p:sp>
        <p:nvSpPr>
          <p:cNvPr id="21" name="מציין מיקום של כותרת תחתונה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ar-KW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מחבר ישר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מציין מיקום של כותרת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13" name="מציין מיקום טקסט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kumimoji="0" lang="he-IL" smtClean="0"/>
              <a:t>רמה שנייה</a:t>
            </a:r>
          </a:p>
          <a:p>
            <a:pPr lvl="2" eaLnBrk="1" latinLnBrk="0" hangingPunct="1"/>
            <a:r>
              <a:rPr kumimoji="0" lang="he-IL" smtClean="0"/>
              <a:t>רמה שלישית</a:t>
            </a:r>
          </a:p>
          <a:p>
            <a:pPr lvl="3" eaLnBrk="1" latinLnBrk="0" hangingPunct="1"/>
            <a:r>
              <a:rPr kumimoji="0" lang="he-IL" smtClean="0"/>
              <a:t>רמה רביעית</a:t>
            </a:r>
          </a:p>
          <a:p>
            <a:pPr lvl="4" eaLnBrk="1" latinLnBrk="0" hangingPunct="1"/>
            <a:r>
              <a:rPr kumimoji="0" lang="he-IL" smtClean="0"/>
              <a:t>רמה חמישית</a:t>
            </a:r>
            <a:endParaRPr kumimoji="0" lang="en-US"/>
          </a:p>
        </p:txBody>
      </p:sp>
      <p:sp>
        <p:nvSpPr>
          <p:cNvPr id="14" name="מציין מיקום של תאריך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6A409853-52CF-4CF5-933F-3341F760C174}" type="datetimeFigureOut">
              <a:rPr lang="ar-KW" smtClean="0"/>
              <a:pPr/>
              <a:t>13/05/1434</a:t>
            </a:fld>
            <a:endParaRPr lang="ar-KW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ar-KW"/>
          </a:p>
        </p:txBody>
      </p:sp>
      <p:sp>
        <p:nvSpPr>
          <p:cNvPr id="7" name="מחבר ישר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מחבר ישר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מלבן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מחבר ישר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אליפסה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מציין מיקום של מספר שקופית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298C2A71-2878-4D6F-B851-2AE63119898D}" type="slidenum">
              <a:rPr lang="ar-KW" smtClean="0"/>
              <a:pPr/>
              <a:t>‹#›</a:t>
            </a:fld>
            <a:endParaRPr lang="ar-K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1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r" rtl="1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r" rtl="1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r" rtl="1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r" rtl="1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r" rtl="1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r" rtl="1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r" rtl="1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r" rtl="1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r" rtl="1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.wav"/><Relationship Id="rId5" Type="http://schemas.openxmlformats.org/officeDocument/2006/relationships/slide" Target="slide11.xml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slide" Target="slide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.wav"/><Relationship Id="rId5" Type="http://schemas.openxmlformats.org/officeDocument/2006/relationships/slide" Target="slide14.xml"/><Relationship Id="rId4" Type="http://schemas.openxmlformats.org/officeDocument/2006/relationships/image" Target="../media/image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13" Type="http://schemas.openxmlformats.org/officeDocument/2006/relationships/image" Target="../media/image19.jpeg"/><Relationship Id="rId3" Type="http://schemas.openxmlformats.org/officeDocument/2006/relationships/image" Target="../media/image10.jpeg"/><Relationship Id="rId7" Type="http://schemas.openxmlformats.org/officeDocument/2006/relationships/image" Target="../media/image13.jpeg"/><Relationship Id="rId12" Type="http://schemas.openxmlformats.org/officeDocument/2006/relationships/image" Target="../media/image1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11" Type="http://schemas.openxmlformats.org/officeDocument/2006/relationships/image" Target="../media/image17.png"/><Relationship Id="rId5" Type="http://schemas.openxmlformats.org/officeDocument/2006/relationships/image" Target="../media/image11.jpeg"/><Relationship Id="rId10" Type="http://schemas.openxmlformats.org/officeDocument/2006/relationships/image" Target="../media/image16.png"/><Relationship Id="rId4" Type="http://schemas.openxmlformats.org/officeDocument/2006/relationships/image" Target="../media/image5.jpeg"/><Relationship Id="rId9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slide" Target="slide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.wav"/><Relationship Id="rId5" Type="http://schemas.openxmlformats.org/officeDocument/2006/relationships/slide" Target="slide5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slide" Target="slide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.wav"/><Relationship Id="rId5" Type="http://schemas.openxmlformats.org/officeDocument/2006/relationships/slide" Target="slide8.xml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slide" Target="slide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2071702" y="142876"/>
            <a:ext cx="6929454" cy="6000768"/>
          </a:xfrm>
        </p:spPr>
        <p:txBody>
          <a:bodyPr>
            <a:noAutofit/>
          </a:bodyPr>
          <a:lstStyle/>
          <a:p>
            <a:pPr algn="ctr"/>
            <a:r>
              <a:rPr lang="ar-SA" sz="8800" dirty="0" smtClean="0">
                <a:latin typeface="Traditional Arabic" pitchFamily="18" charset="-78"/>
                <a:cs typeface="Traditional Arabic" pitchFamily="18" charset="-78"/>
              </a:rPr>
              <a:t>لنُراجِع ما </a:t>
            </a:r>
            <a:r>
              <a:rPr lang="ar-SA" sz="8800" dirty="0" err="1" smtClean="0">
                <a:latin typeface="Traditional Arabic" pitchFamily="18" charset="-78"/>
                <a:cs typeface="Traditional Arabic" pitchFamily="18" charset="-78"/>
              </a:rPr>
              <a:t>تعلمنَاهُ</a:t>
            </a:r>
            <a:r>
              <a:rPr lang="ar-SA" sz="8800" dirty="0" smtClean="0">
                <a:latin typeface="Traditional Arabic" pitchFamily="18" charset="-78"/>
                <a:cs typeface="Traditional Arabic" pitchFamily="18" charset="-78"/>
              </a:rPr>
              <a:t> في  </a:t>
            </a:r>
            <a:r>
              <a:rPr lang="ar-SA" sz="8800" dirty="0" smtClean="0">
                <a:latin typeface="Traditional Arabic" pitchFamily="18" charset="-78"/>
                <a:cs typeface="Traditional Arabic" pitchFamily="18" charset="-78"/>
              </a:rPr>
              <a:t>الدرس السابق</a:t>
            </a:r>
            <a:r>
              <a:rPr lang="he-IL" sz="8800" dirty="0" smtClean="0"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ar-SA" sz="8800" dirty="0" smtClean="0">
                <a:latin typeface="Traditional Arabic" pitchFamily="18" charset="-78"/>
                <a:cs typeface="Traditional Arabic" pitchFamily="18" charset="-78"/>
              </a:rPr>
              <a:t>من خلال اللعبة التعليمية</a:t>
            </a:r>
            <a:r>
              <a:rPr lang="he-IL" sz="8800" dirty="0" smtClean="0">
                <a:latin typeface="Traditional Arabic" pitchFamily="18" charset="-78"/>
              </a:rPr>
              <a:t/>
            </a:r>
            <a:br>
              <a:rPr lang="he-IL" sz="8800" dirty="0" smtClean="0">
                <a:latin typeface="Traditional Arabic" pitchFamily="18" charset="-78"/>
              </a:rPr>
            </a:br>
            <a:endParaRPr lang="he-IL" sz="8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95536" y="2060848"/>
            <a:ext cx="8229600" cy="247687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ar-KW" sz="13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الإجابة خاطئة</a:t>
            </a:r>
            <a:endParaRPr lang="ar-KW" sz="13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5" name="MSj00746510000[1].wav">
            <a:hlinkClick r:id="" action="ppaction://media"/>
          </p:cNvPr>
          <p:cNvPicPr>
            <a:picLocks noRot="1" noChangeAspect="1"/>
          </p:cNvPicPr>
          <p:nvPr>
            <a:wavAudioFile r:embed="rId1" name="MSj00746510000[1].wav"/>
          </p:nvPr>
        </p:nvPicPr>
        <p:blipFill>
          <a:blip r:embed="rId3" cstate="print"/>
          <a:stretch>
            <a:fillRect/>
          </a:stretch>
        </p:blipFill>
        <p:spPr>
          <a:xfrm>
            <a:off x="539552" y="260648"/>
            <a:ext cx="304800" cy="304800"/>
          </a:xfrm>
          <a:prstGeom prst="rect">
            <a:avLst/>
          </a:prstGeom>
        </p:spPr>
      </p:pic>
      <p:pic>
        <p:nvPicPr>
          <p:cNvPr id="4" name="Picture 3" descr="sad-face-thumb343186.jpg"/>
          <p:cNvPicPr>
            <a:picLocks noChangeAspect="1"/>
          </p:cNvPicPr>
          <p:nvPr/>
        </p:nvPicPr>
        <p:blipFill>
          <a:blip r:embed="rId4" cstate="print"/>
          <a:srcRect b="3061"/>
          <a:stretch>
            <a:fillRect/>
          </a:stretch>
        </p:blipFill>
        <p:spPr>
          <a:xfrm>
            <a:off x="0" y="-171400"/>
            <a:ext cx="9144000" cy="7029400"/>
          </a:xfrm>
          <a:prstGeom prst="rect">
            <a:avLst/>
          </a:prstGeom>
        </p:spPr>
      </p:pic>
      <p:sp>
        <p:nvSpPr>
          <p:cNvPr id="8" name="Left Arrow 7">
            <a:hlinkClick r:id="rId5" action="ppaction://hlinksldjump"/>
          </p:cNvPr>
          <p:cNvSpPr/>
          <p:nvPr/>
        </p:nvSpPr>
        <p:spPr>
          <a:xfrm>
            <a:off x="251520" y="6165304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53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9776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ar-SA" sz="5400" b="1" dirty="0" smtClean="0">
                <a:latin typeface="Traditional Arabic" pitchFamily="18" charset="-78"/>
                <a:cs typeface="Traditional Arabic" pitchFamily="18" charset="-78"/>
              </a:rPr>
              <a:t>صِفْ </a:t>
            </a:r>
            <a:r>
              <a:rPr lang="ar-SA" sz="5400" b="1" dirty="0" smtClean="0">
                <a:latin typeface="Traditional Arabic" pitchFamily="18" charset="-78"/>
                <a:cs typeface="Traditional Arabic" pitchFamily="18" charset="-78"/>
              </a:rPr>
              <a:t>عملية الاتصال؟</a:t>
            </a:r>
            <a:endParaRPr lang="ar-KW" sz="5400" b="1" dirty="0">
              <a:latin typeface="Traditional Arabic" pitchFamily="18" charset="-78"/>
              <a:cs typeface="Traditional Arabic" pitchFamily="18" charset="-78"/>
            </a:endParaRPr>
          </a:p>
        </p:txBody>
      </p:sp>
      <p:pic>
        <p:nvPicPr>
          <p:cNvPr id="11" name="תמונה 10" descr="_1_~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4546" y="1785926"/>
            <a:ext cx="4643470" cy="3571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07504" y="2060848"/>
            <a:ext cx="8229600" cy="208823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ar-KW" sz="11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الإجابة صحيحة</a:t>
            </a:r>
            <a:endParaRPr lang="ar-KW" sz="115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4" name="Picture 3" descr="smiley-fac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Left Arrow 4">
            <a:hlinkClick r:id="rId4" action="ppaction://hlinksldjump"/>
          </p:cNvPr>
          <p:cNvSpPr/>
          <p:nvPr/>
        </p:nvSpPr>
        <p:spPr>
          <a:xfrm>
            <a:off x="251520" y="6165304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</p:spTree>
  </p:cSld>
  <p:clrMapOvr>
    <a:masterClrMapping/>
  </p:clrMapOvr>
  <p:transition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95536" y="2060848"/>
            <a:ext cx="8229600" cy="247687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ar-KW" sz="13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الإجابة خاطئة</a:t>
            </a:r>
            <a:endParaRPr lang="ar-KW" sz="13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5" name="MSj00746510000[1].wav">
            <a:hlinkClick r:id="" action="ppaction://media"/>
          </p:cNvPr>
          <p:cNvPicPr>
            <a:picLocks noRot="1" noChangeAspect="1"/>
          </p:cNvPicPr>
          <p:nvPr>
            <a:wavAudioFile r:embed="rId1" name="MSj00746510000[1].wav"/>
          </p:nvPr>
        </p:nvPicPr>
        <p:blipFill>
          <a:blip r:embed="rId3" cstate="print"/>
          <a:stretch>
            <a:fillRect/>
          </a:stretch>
        </p:blipFill>
        <p:spPr>
          <a:xfrm>
            <a:off x="539552" y="260648"/>
            <a:ext cx="304800" cy="304800"/>
          </a:xfrm>
          <a:prstGeom prst="rect">
            <a:avLst/>
          </a:prstGeom>
        </p:spPr>
      </p:pic>
      <p:pic>
        <p:nvPicPr>
          <p:cNvPr id="4" name="Picture 3" descr="sad-face-thumb343186.jpg"/>
          <p:cNvPicPr>
            <a:picLocks noChangeAspect="1"/>
          </p:cNvPicPr>
          <p:nvPr/>
        </p:nvPicPr>
        <p:blipFill>
          <a:blip r:embed="rId4" cstate="print"/>
          <a:srcRect b="3061"/>
          <a:stretch>
            <a:fillRect/>
          </a:stretch>
        </p:blipFill>
        <p:spPr>
          <a:xfrm>
            <a:off x="0" y="-171400"/>
            <a:ext cx="9144000" cy="7029400"/>
          </a:xfrm>
          <a:prstGeom prst="rect">
            <a:avLst/>
          </a:prstGeom>
        </p:spPr>
      </p:pic>
      <p:sp>
        <p:nvSpPr>
          <p:cNvPr id="6" name="Left Arrow 5">
            <a:hlinkClick r:id="rId5" action="ppaction://hlinksldjump"/>
          </p:cNvPr>
          <p:cNvSpPr/>
          <p:nvPr/>
        </p:nvSpPr>
        <p:spPr>
          <a:xfrm>
            <a:off x="251520" y="6165304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53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mage-63418.gif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2267744" y="94652"/>
            <a:ext cx="4536503" cy="6430692"/>
          </a:xfrm>
        </p:spPr>
      </p:pic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0" y="274638"/>
            <a:ext cx="8686800" cy="868362"/>
          </a:xfrm>
        </p:spPr>
        <p:txBody>
          <a:bodyPr>
            <a:noAutofit/>
          </a:bodyPr>
          <a:lstStyle/>
          <a:p>
            <a:pPr algn="r" eaLnBrk="1" hangingPunct="1">
              <a:defRPr/>
            </a:pPr>
            <a:r>
              <a:rPr lang="ar-SA" sz="4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إذاً لقد تعلمنا في الدرس السابق </a:t>
            </a:r>
            <a:r>
              <a:rPr lang="ar-SA" sz="4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ar-SA" sz="48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ان</a:t>
            </a:r>
            <a:r>
              <a:rPr lang="ar-SA" sz="4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 ” </a:t>
            </a:r>
            <a:r>
              <a:rPr lang="ar-SA" sz="4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الاتصال“:</a:t>
            </a:r>
            <a:endParaRPr lang="ar-SA" sz="4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4099" name="عنصر نائب للمحتوى 4"/>
          <p:cNvSpPr>
            <a:spLocks noGrp="1"/>
          </p:cNvSpPr>
          <p:nvPr>
            <p:ph sz="quarter" idx="1"/>
          </p:nvPr>
        </p:nvSpPr>
        <p:spPr>
          <a:xfrm>
            <a:off x="0" y="1285860"/>
            <a:ext cx="8715436" cy="4525963"/>
          </a:xfrm>
        </p:spPr>
        <p:txBody>
          <a:bodyPr>
            <a:normAutofit/>
          </a:bodyPr>
          <a:lstStyle/>
          <a:p>
            <a:pPr rtl="1" eaLnBrk="1" hangingPunct="1">
              <a:buFont typeface="Wingdings" pitchFamily="2" charset="2"/>
              <a:buChar char="ü"/>
              <a:defRPr/>
            </a:pPr>
            <a:r>
              <a:rPr lang="ar-SA" sz="4000" b="1" dirty="0" smtClean="0">
                <a:solidFill>
                  <a:schemeClr val="bg2">
                    <a:lumMod val="50000"/>
                  </a:schemeClr>
                </a:solidFill>
                <a:latin typeface="Traditional Arabic" pitchFamily="18" charset="-78"/>
                <a:cs typeface="Traditional Arabic" pitchFamily="18" charset="-78"/>
              </a:rPr>
              <a:t> هو </a:t>
            </a:r>
            <a:r>
              <a:rPr lang="ar-SA" sz="4000" b="1" dirty="0" smtClean="0">
                <a:solidFill>
                  <a:schemeClr val="bg2">
                    <a:lumMod val="50000"/>
                  </a:schemeClr>
                </a:solidFill>
                <a:latin typeface="Traditional Arabic" pitchFamily="18" charset="-78"/>
                <a:cs typeface="Traditional Arabic" pitchFamily="18" charset="-78"/>
              </a:rPr>
              <a:t>نقل معلومات من مرسل الرسالة إلى مستقبل الرسالة بواسطة رسائل أو إشارات </a:t>
            </a:r>
            <a:r>
              <a:rPr lang="ar-SA" sz="4000" b="1" dirty="0" err="1" smtClean="0">
                <a:solidFill>
                  <a:schemeClr val="bg2">
                    <a:lumMod val="50000"/>
                  </a:schemeClr>
                </a:solidFill>
                <a:latin typeface="Traditional Arabic" pitchFamily="18" charset="-78"/>
                <a:cs typeface="Traditional Arabic" pitchFamily="18" charset="-78"/>
              </a:rPr>
              <a:t>وَ</a:t>
            </a:r>
            <a:r>
              <a:rPr lang="ar-SA" sz="4000" b="1" dirty="0" smtClean="0">
                <a:solidFill>
                  <a:schemeClr val="bg2">
                    <a:lumMod val="50000"/>
                  </a:schemeClr>
                </a:solidFill>
                <a:latin typeface="Traditional Arabic" pitchFamily="18" charset="-78"/>
                <a:cs typeface="Traditional Arabic" pitchFamily="18" charset="-78"/>
              </a:rPr>
              <a:t> الرد عليها من قبل المستقبل.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ar-SA" sz="4000" b="1" dirty="0" smtClean="0">
                <a:solidFill>
                  <a:schemeClr val="bg2">
                    <a:lumMod val="50000"/>
                  </a:schemeClr>
                </a:solidFill>
                <a:latin typeface="Traditional Arabic" pitchFamily="18" charset="-78"/>
                <a:cs typeface="Traditional Arabic" pitchFamily="18" charset="-78"/>
              </a:rPr>
              <a:t> في </a:t>
            </a:r>
            <a:r>
              <a:rPr lang="ar-SA" sz="4000" b="1" dirty="0" smtClean="0">
                <a:solidFill>
                  <a:schemeClr val="bg2">
                    <a:lumMod val="50000"/>
                  </a:schemeClr>
                </a:solidFill>
                <a:latin typeface="Traditional Arabic" pitchFamily="18" charset="-78"/>
                <a:cs typeface="Traditional Arabic" pitchFamily="18" charset="-78"/>
              </a:rPr>
              <a:t>عملية الاتصال مرسل معلومات ينقل معلومات إلى مستقبل,المستقبل (مردود) للمرسل . يمكن أن تتكرر هذه العملية أكثر من مرة.</a:t>
            </a:r>
          </a:p>
          <a:p>
            <a:pPr rtl="1" eaLnBrk="1" hangingPunct="1">
              <a:buFont typeface="Wingdings" pitchFamily="2" charset="2"/>
              <a:buChar char="ü"/>
              <a:defRPr/>
            </a:pPr>
            <a:endParaRPr lang="ar-SA" sz="4000" b="1" dirty="0" smtClean="0">
              <a:solidFill>
                <a:schemeClr val="bg2">
                  <a:lumMod val="50000"/>
                </a:schemeClr>
              </a:solidFill>
              <a:latin typeface="Traditional Arabic" pitchFamily="18" charset="-78"/>
              <a:cs typeface="Traditional Arabic" pitchFamily="18" charset="-78"/>
            </a:endParaRPr>
          </a:p>
          <a:p>
            <a:pPr rtl="1" eaLnBrk="1" hangingPunct="1">
              <a:buFont typeface="Wingdings" pitchFamily="2" charset="2"/>
              <a:buChar char="ü"/>
              <a:defRPr/>
            </a:pPr>
            <a:endParaRPr lang="ar-SA" sz="4000" b="1" dirty="0" smtClean="0">
              <a:solidFill>
                <a:srgbClr val="FF0000"/>
              </a:solidFill>
              <a:latin typeface="Traditional Arabic" pitchFamily="18" charset="-78"/>
              <a:cs typeface="Traditional Arabic" pitchFamily="18" charset="-78"/>
            </a:endParaRPr>
          </a:p>
          <a:p>
            <a:pPr rtl="1" eaLnBrk="1" hangingPunct="1">
              <a:buFont typeface="Wingdings" pitchFamily="2" charset="2"/>
              <a:buChar char="ü"/>
              <a:defRPr/>
            </a:pPr>
            <a:endParaRPr lang="ar-SA" sz="3600" b="1" dirty="0" smtClean="0">
              <a:solidFill>
                <a:srgbClr val="FF0000"/>
              </a:solidFill>
              <a:latin typeface="Traditional Arabic" pitchFamily="18" charset="-78"/>
              <a:cs typeface="Traditional Arabic" pitchFamily="18" charset="-78"/>
            </a:endParaRPr>
          </a:p>
          <a:p>
            <a:pPr rtl="1" eaLnBrk="1" hangingPunct="1">
              <a:buFont typeface="Wingdings" pitchFamily="2" charset="2"/>
              <a:buChar char="ü"/>
              <a:defRPr/>
            </a:pPr>
            <a:endParaRPr lang="ar-SA" sz="3600" b="1" dirty="0" smtClean="0">
              <a:solidFill>
                <a:srgbClr val="FF0000"/>
              </a:solidFill>
              <a:latin typeface="Traditional Arabic" pitchFamily="18" charset="-78"/>
              <a:cs typeface="Traditional Arabic" pitchFamily="18" charset="-78"/>
            </a:endParaRPr>
          </a:p>
        </p:txBody>
      </p:sp>
      <p:pic>
        <p:nvPicPr>
          <p:cNvPr id="5" name="תמונה 4" descr="_1_~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7290" y="4357694"/>
            <a:ext cx="3571900" cy="2428868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מלבן 5"/>
          <p:cNvSpPr/>
          <p:nvPr/>
        </p:nvSpPr>
        <p:spPr>
          <a:xfrm>
            <a:off x="4572000" y="0"/>
            <a:ext cx="4572000" cy="335756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" name="מלבן 7"/>
          <p:cNvSpPr/>
          <p:nvPr/>
        </p:nvSpPr>
        <p:spPr>
          <a:xfrm>
            <a:off x="4572000" y="3357562"/>
            <a:ext cx="4572000" cy="3500438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מלבן 8"/>
          <p:cNvSpPr/>
          <p:nvPr/>
        </p:nvSpPr>
        <p:spPr>
          <a:xfrm>
            <a:off x="0" y="-24"/>
            <a:ext cx="4572000" cy="35004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" name="מלבן 9"/>
          <p:cNvSpPr/>
          <p:nvPr/>
        </p:nvSpPr>
        <p:spPr>
          <a:xfrm>
            <a:off x="0" y="3357562"/>
            <a:ext cx="4572000" cy="3500438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1" name="אקורד 10"/>
          <p:cNvSpPr/>
          <p:nvPr/>
        </p:nvSpPr>
        <p:spPr>
          <a:xfrm rot="12269767">
            <a:off x="4047378" y="1044716"/>
            <a:ext cx="1500198" cy="1329128"/>
          </a:xfrm>
          <a:prstGeom prst="chord">
            <a:avLst>
              <a:gd name="adj1" fmla="val 2894838"/>
              <a:gd name="adj2" fmla="val 1597723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2" name="אקורד 11"/>
          <p:cNvSpPr/>
          <p:nvPr/>
        </p:nvSpPr>
        <p:spPr>
          <a:xfrm rot="17631723">
            <a:off x="6119005" y="3068236"/>
            <a:ext cx="1428760" cy="1000132"/>
          </a:xfrm>
          <a:prstGeom prst="chord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3" name="אקורד 12"/>
          <p:cNvSpPr/>
          <p:nvPr/>
        </p:nvSpPr>
        <p:spPr>
          <a:xfrm rot="9403590" flipH="1">
            <a:off x="3755561" y="4583381"/>
            <a:ext cx="1285884" cy="1143008"/>
          </a:xfrm>
          <a:prstGeom prst="chord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4" name="אקורד 13"/>
          <p:cNvSpPr/>
          <p:nvPr/>
        </p:nvSpPr>
        <p:spPr>
          <a:xfrm rot="3971181" flipV="1">
            <a:off x="1201082" y="2683729"/>
            <a:ext cx="1500198" cy="1000132"/>
          </a:xfrm>
          <a:prstGeom prst="chord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17" name="תמונה 16" descr="lham1.jpg"/>
          <p:cNvPicPr>
            <a:picLocks noChangeAspect="1"/>
          </p:cNvPicPr>
          <p:nvPr/>
        </p:nvPicPr>
        <p:blipFill>
          <a:blip r:embed="rId2"/>
          <a:srcRect l="50000" b="51042"/>
          <a:stretch>
            <a:fillRect/>
          </a:stretch>
        </p:blipFill>
        <p:spPr>
          <a:xfrm>
            <a:off x="4572000" y="0"/>
            <a:ext cx="4572000" cy="3357562"/>
          </a:xfrm>
          <a:prstGeom prst="rect">
            <a:avLst/>
          </a:prstGeom>
        </p:spPr>
      </p:pic>
      <p:pic>
        <p:nvPicPr>
          <p:cNvPr id="18" name="תמונה 17" descr="lham1.jpg"/>
          <p:cNvPicPr>
            <a:picLocks noChangeAspect="1"/>
          </p:cNvPicPr>
          <p:nvPr/>
        </p:nvPicPr>
        <p:blipFill>
          <a:blip r:embed="rId2"/>
          <a:srcRect t="48958" r="50000"/>
          <a:stretch>
            <a:fillRect/>
          </a:stretch>
        </p:blipFill>
        <p:spPr>
          <a:xfrm>
            <a:off x="0" y="3357562"/>
            <a:ext cx="4572000" cy="3500438"/>
          </a:xfrm>
          <a:prstGeom prst="rect">
            <a:avLst/>
          </a:prstGeom>
        </p:spPr>
      </p:pic>
      <p:pic>
        <p:nvPicPr>
          <p:cNvPr id="19" name="תמונה 18" descr="lham1.jpg"/>
          <p:cNvPicPr>
            <a:picLocks noChangeAspect="1"/>
          </p:cNvPicPr>
          <p:nvPr/>
        </p:nvPicPr>
        <p:blipFill>
          <a:blip r:embed="rId2"/>
          <a:srcRect l="50000" t="48958"/>
          <a:stretch>
            <a:fillRect/>
          </a:stretch>
        </p:blipFill>
        <p:spPr>
          <a:xfrm>
            <a:off x="4572000" y="3357562"/>
            <a:ext cx="4572000" cy="3500438"/>
          </a:xfrm>
          <a:prstGeom prst="rect">
            <a:avLst/>
          </a:prstGeom>
        </p:spPr>
      </p:pic>
      <p:pic>
        <p:nvPicPr>
          <p:cNvPr id="20" name="תמונה 19" descr="lham1.jpg"/>
          <p:cNvPicPr>
            <a:picLocks noChangeAspect="1"/>
          </p:cNvPicPr>
          <p:nvPr/>
        </p:nvPicPr>
        <p:blipFill>
          <a:blip r:embed="rId2"/>
          <a:srcRect r="50000" b="48958"/>
          <a:stretch>
            <a:fillRect/>
          </a:stretch>
        </p:blipFill>
        <p:spPr>
          <a:xfrm>
            <a:off x="0" y="0"/>
            <a:ext cx="4572000" cy="35004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 descr="5b08290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607727"/>
            <a:ext cx="3000364" cy="2250273"/>
          </a:xfrm>
          <a:prstGeom prst="rect">
            <a:avLst/>
          </a:prstGeom>
        </p:spPr>
      </p:pic>
      <p:pic>
        <p:nvPicPr>
          <p:cNvPr id="3" name="תמונה 2" descr="19f5e8f06b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24406" y="0"/>
            <a:ext cx="3519594" cy="2554740"/>
          </a:xfrm>
          <a:prstGeom prst="rect">
            <a:avLst/>
          </a:prstGeom>
        </p:spPr>
      </p:pic>
      <p:pic>
        <p:nvPicPr>
          <p:cNvPr id="4" name="תמונה 3" descr="610x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53123" y="2285992"/>
            <a:ext cx="3190877" cy="2024376"/>
          </a:xfrm>
          <a:prstGeom prst="rect">
            <a:avLst/>
          </a:prstGeom>
        </p:spPr>
      </p:pic>
      <p:pic>
        <p:nvPicPr>
          <p:cNvPr id="5" name="תמונה 4" descr="6110x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16102" y="3857628"/>
            <a:ext cx="3227898" cy="2500306"/>
          </a:xfrm>
          <a:prstGeom prst="rect">
            <a:avLst/>
          </a:prstGeom>
        </p:spPr>
      </p:pic>
      <p:pic>
        <p:nvPicPr>
          <p:cNvPr id="7" name="תמונה 6" descr="article-2017778-0D1D5B0F00000578-956_634x520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28926" y="4500571"/>
            <a:ext cx="3214710" cy="2357430"/>
          </a:xfrm>
          <a:prstGeom prst="rect">
            <a:avLst/>
          </a:prstGeom>
        </p:spPr>
      </p:pic>
      <p:pic>
        <p:nvPicPr>
          <p:cNvPr id="8" name="תמונה 7" descr="cottonmouth-snake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14612" y="2277700"/>
            <a:ext cx="3214710" cy="2267518"/>
          </a:xfrm>
          <a:prstGeom prst="rect">
            <a:avLst/>
          </a:prstGeom>
        </p:spPr>
      </p:pic>
      <p:pic>
        <p:nvPicPr>
          <p:cNvPr id="9" name="תמונה 8" descr="nabd-qloop1360411663_145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2928934"/>
            <a:ext cx="3000364" cy="1857388"/>
          </a:xfrm>
          <a:prstGeom prst="rect">
            <a:avLst/>
          </a:prstGeom>
        </p:spPr>
      </p:pic>
      <p:pic>
        <p:nvPicPr>
          <p:cNvPr id="10" name="תמונה 9" descr="untitled.bmp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143636" y="5143512"/>
            <a:ext cx="3000364" cy="1714488"/>
          </a:xfrm>
          <a:prstGeom prst="rect">
            <a:avLst/>
          </a:prstGeom>
        </p:spPr>
      </p:pic>
      <p:pic>
        <p:nvPicPr>
          <p:cNvPr id="11" name="תמונה 10" descr="untitle1d.bmp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43174" y="0"/>
            <a:ext cx="3000396" cy="230202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0" y="3073786"/>
            <a:ext cx="9144000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9600" b="1" dirty="0" smtClean="0">
                <a:solidFill>
                  <a:srgbClr val="FF0000"/>
                </a:solidFill>
                <a:latin typeface="Traditional Arabic" pitchFamily="18" charset="-78"/>
                <a:cs typeface="Traditional Arabic" pitchFamily="18" charset="-78"/>
              </a:rPr>
              <a:t>الاتصال في عالم الحيوان</a:t>
            </a:r>
            <a:endParaRPr lang="he-IL" sz="9600" b="1" dirty="0">
              <a:solidFill>
                <a:srgbClr val="FF0000"/>
              </a:solidFill>
              <a:latin typeface="Traditional Arabic" pitchFamily="18" charset="-78"/>
            </a:endParaRPr>
          </a:p>
        </p:txBody>
      </p:sp>
      <p:pic>
        <p:nvPicPr>
          <p:cNvPr id="13" name="תמונה 12" descr="dolphins-3.jp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-32" y="-24"/>
            <a:ext cx="2928958" cy="1857412"/>
          </a:xfrm>
          <a:prstGeom prst="rect">
            <a:avLst/>
          </a:prstGeom>
        </p:spPr>
      </p:pic>
      <p:pic>
        <p:nvPicPr>
          <p:cNvPr id="6" name="תמונה 5" descr="67028_454210517973988_1948246610_n.jp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1571612"/>
            <a:ext cx="2786050" cy="16430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85776"/>
            <a:ext cx="8929718" cy="3060736"/>
          </a:xfrm>
        </p:spPr>
        <p:txBody>
          <a:bodyPr>
            <a:normAutofit fontScale="90000"/>
          </a:bodyPr>
          <a:lstStyle/>
          <a:p>
            <a:pPr algn="r"/>
            <a:r>
              <a:rPr lang="ar-SA" sz="5400" dirty="0" smtClean="0"/>
              <a:t>ما هي العملية </a:t>
            </a:r>
            <a:r>
              <a:rPr lang="ar-SA" sz="5400" dirty="0" smtClean="0"/>
              <a:t>التي بواسطتها </a:t>
            </a:r>
            <a:r>
              <a:rPr lang="ar-SA" sz="5400" dirty="0" smtClean="0"/>
              <a:t>يتم</a:t>
            </a:r>
            <a:r>
              <a:rPr lang="ar-SA" sz="5400" dirty="0" smtClean="0"/>
              <a:t> </a:t>
            </a:r>
            <a:r>
              <a:rPr lang="ar-SA" sz="5400" dirty="0" smtClean="0"/>
              <a:t>ننقل </a:t>
            </a:r>
            <a:r>
              <a:rPr lang="ar-SA" sz="5400" dirty="0" smtClean="0"/>
              <a:t> المعلومات من </a:t>
            </a:r>
            <a:r>
              <a:rPr lang="ar-SA" sz="5400" dirty="0" smtClean="0"/>
              <a:t>الواحد للآخر ونستجيب لها؟</a:t>
            </a:r>
            <a:r>
              <a:rPr lang="en-US" sz="5400" dirty="0" smtClean="0"/>
              <a:t/>
            </a:r>
            <a:br>
              <a:rPr lang="en-US" sz="5400" dirty="0" smtClean="0"/>
            </a:br>
            <a:endParaRPr lang="ar-KW" sz="5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643042" y="2071678"/>
            <a:ext cx="4357718" cy="10156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6000" dirty="0" smtClean="0"/>
              <a:t>رسالة شخصية</a:t>
            </a:r>
            <a:endParaRPr lang="ar-KW" sz="6000" dirty="0"/>
          </a:p>
        </p:txBody>
      </p:sp>
      <p:sp>
        <p:nvSpPr>
          <p:cNvPr id="8" name="TextBox 7"/>
          <p:cNvSpPr txBox="1"/>
          <p:nvPr/>
        </p:nvSpPr>
        <p:spPr>
          <a:xfrm>
            <a:off x="1714480" y="3500438"/>
            <a:ext cx="4214842" cy="110799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6600" dirty="0" smtClean="0"/>
              <a:t>مكالمة هاتفية</a:t>
            </a:r>
            <a:endParaRPr lang="ar-KW" sz="6600" dirty="0"/>
          </a:p>
        </p:txBody>
      </p:sp>
      <p:sp>
        <p:nvSpPr>
          <p:cNvPr id="9" name="TextBox 8"/>
          <p:cNvSpPr txBox="1"/>
          <p:nvPr/>
        </p:nvSpPr>
        <p:spPr>
          <a:xfrm>
            <a:off x="1714480" y="4857761"/>
            <a:ext cx="4214842" cy="10156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6000" dirty="0" smtClean="0"/>
              <a:t>عملية الاتصال</a:t>
            </a:r>
            <a:endParaRPr lang="ar-KW" sz="6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  <p:bldP spid="8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07504" y="2060848"/>
            <a:ext cx="8229600" cy="208823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ar-KW" sz="11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الإجابة صحيحة</a:t>
            </a:r>
            <a:endParaRPr lang="ar-KW" sz="115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4" name="Picture 3" descr="smiley-fac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Left Arrow 4">
            <a:hlinkClick r:id="rId4" action="ppaction://hlinksldjump"/>
          </p:cNvPr>
          <p:cNvSpPr/>
          <p:nvPr/>
        </p:nvSpPr>
        <p:spPr>
          <a:xfrm>
            <a:off x="251520" y="6165304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</p:spTree>
  </p:cSld>
  <p:clrMapOvr>
    <a:masterClrMapping/>
  </p:clrMapOvr>
  <p:transition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95536" y="2060848"/>
            <a:ext cx="8229600" cy="247687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ar-KW" sz="13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الإجابة خاطئة</a:t>
            </a:r>
            <a:endParaRPr lang="ar-KW" sz="13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5" name="MSj00746510000[1].wav">
            <a:hlinkClick r:id="" action="ppaction://media"/>
          </p:cNvPr>
          <p:cNvPicPr>
            <a:picLocks noRot="1" noChangeAspect="1"/>
          </p:cNvPicPr>
          <p:nvPr>
            <a:wavAudioFile r:embed="rId1" name="MSj00746510000[1].wav"/>
          </p:nvPr>
        </p:nvPicPr>
        <p:blipFill>
          <a:blip r:embed="rId3" cstate="print"/>
          <a:stretch>
            <a:fillRect/>
          </a:stretch>
        </p:blipFill>
        <p:spPr>
          <a:xfrm>
            <a:off x="539552" y="260648"/>
            <a:ext cx="304800" cy="304800"/>
          </a:xfrm>
          <a:prstGeom prst="rect">
            <a:avLst/>
          </a:prstGeom>
        </p:spPr>
      </p:pic>
      <p:pic>
        <p:nvPicPr>
          <p:cNvPr id="4" name="Picture 3" descr="sad-face-thumb343186.jpg"/>
          <p:cNvPicPr>
            <a:picLocks noChangeAspect="1"/>
          </p:cNvPicPr>
          <p:nvPr/>
        </p:nvPicPr>
        <p:blipFill>
          <a:blip r:embed="rId4" cstate="print"/>
          <a:srcRect b="3061"/>
          <a:stretch>
            <a:fillRect/>
          </a:stretch>
        </p:blipFill>
        <p:spPr>
          <a:xfrm>
            <a:off x="0" y="-171400"/>
            <a:ext cx="9144000" cy="7029400"/>
          </a:xfrm>
          <a:prstGeom prst="rect">
            <a:avLst/>
          </a:prstGeom>
        </p:spPr>
      </p:pic>
      <p:sp>
        <p:nvSpPr>
          <p:cNvPr id="6" name="Left Arrow 5">
            <a:hlinkClick r:id="rId5" action="ppaction://hlinksldjump"/>
          </p:cNvPr>
          <p:cNvSpPr/>
          <p:nvPr/>
        </p:nvSpPr>
        <p:spPr>
          <a:xfrm>
            <a:off x="251520" y="6165304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53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8229600" cy="3214702"/>
          </a:xfrm>
        </p:spPr>
        <p:txBody>
          <a:bodyPr>
            <a:normAutofit/>
          </a:bodyPr>
          <a:lstStyle/>
          <a:p>
            <a:pPr algn="r"/>
            <a:r>
              <a:rPr lang="ar-SA" sz="5400" b="1" dirty="0" smtClean="0">
                <a:latin typeface="Traditional Arabic" pitchFamily="18" charset="-78"/>
                <a:cs typeface="Traditional Arabic" pitchFamily="18" charset="-78"/>
              </a:rPr>
              <a:t>أكمل الناقص:</a:t>
            </a:r>
            <a:br>
              <a:rPr lang="ar-SA" sz="5400" b="1" dirty="0" smtClean="0">
                <a:latin typeface="Traditional Arabic" pitchFamily="18" charset="-78"/>
                <a:cs typeface="Traditional Arabic" pitchFamily="18" charset="-78"/>
              </a:rPr>
            </a:br>
            <a:r>
              <a:rPr lang="ar-SA" sz="4800" dirty="0" smtClean="0">
                <a:latin typeface="Traditional Arabic" pitchFamily="18" charset="-78"/>
                <a:cs typeface="Traditional Arabic" pitchFamily="18" charset="-78"/>
              </a:rPr>
              <a:t>لكل معلومة يتم نقلها يوجد________ وكل ________ هو معلومات جديدة.</a:t>
            </a:r>
            <a:r>
              <a:rPr lang="en-US" sz="4800" dirty="0" smtClean="0">
                <a:latin typeface="Traditional Arabic" pitchFamily="18" charset="-78"/>
                <a:cs typeface="Traditional Arabic" pitchFamily="18" charset="-78"/>
              </a:rPr>
              <a:t/>
            </a:r>
            <a:br>
              <a:rPr lang="en-US" sz="4800" dirty="0" smtClean="0">
                <a:latin typeface="Traditional Arabic" pitchFamily="18" charset="-78"/>
                <a:cs typeface="Traditional Arabic" pitchFamily="18" charset="-78"/>
              </a:rPr>
            </a:br>
            <a:endParaRPr lang="ar-KW" sz="5400" b="1" dirty="0"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57224" y="3857628"/>
            <a:ext cx="1928826" cy="101566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6000" b="1" dirty="0" err="1" smtClean="0"/>
              <a:t>ارسال</a:t>
            </a:r>
            <a:endParaRPr lang="ar-KW" sz="66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857224" y="5214950"/>
            <a:ext cx="1986441" cy="101566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1">
            <a:spAutoFit/>
          </a:bodyPr>
          <a:lstStyle/>
          <a:p>
            <a:r>
              <a:rPr lang="ar-SA" sz="6000" b="1" dirty="0" smtClean="0"/>
              <a:t>مستقبل</a:t>
            </a:r>
            <a:endParaRPr lang="ar-KW" sz="6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857224" y="2643182"/>
            <a:ext cx="2000264" cy="101566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6000" b="1" dirty="0" smtClean="0"/>
              <a:t>رد فعل</a:t>
            </a:r>
            <a:endParaRPr lang="ar-KW" sz="6000" b="1" dirty="0"/>
          </a:p>
        </p:txBody>
      </p:sp>
      <p:pic>
        <p:nvPicPr>
          <p:cNvPr id="13" name="תמונה 12" descr="19f5e8f06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7554" y="2643182"/>
            <a:ext cx="4632194" cy="35766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07504" y="2060848"/>
            <a:ext cx="8229600" cy="208823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ar-KW" sz="11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الإجابة صحيحة</a:t>
            </a:r>
            <a:endParaRPr lang="ar-KW" sz="115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4" name="Picture 3" descr="smiley-fac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Left Arrow 4">
            <a:hlinkClick r:id="rId4" action="ppaction://hlinksldjump"/>
          </p:cNvPr>
          <p:cNvSpPr/>
          <p:nvPr/>
        </p:nvSpPr>
        <p:spPr>
          <a:xfrm>
            <a:off x="251520" y="6165304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</p:spTree>
  </p:cSld>
  <p:clrMapOvr>
    <a:masterClrMapping/>
  </p:clrMapOvr>
  <p:transition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95536" y="2060848"/>
            <a:ext cx="8229600" cy="247687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ar-KW" sz="13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الإجابة خاطئة</a:t>
            </a:r>
            <a:endParaRPr lang="ar-KW" sz="13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5" name="MSj00746510000[1].wav">
            <a:hlinkClick r:id="" action="ppaction://media"/>
          </p:cNvPr>
          <p:cNvPicPr>
            <a:picLocks noRot="1" noChangeAspect="1"/>
          </p:cNvPicPr>
          <p:nvPr>
            <a:wavAudioFile r:embed="rId1" name="MSj00746510000[1].wav"/>
          </p:nvPr>
        </p:nvPicPr>
        <p:blipFill>
          <a:blip r:embed="rId3" cstate="print"/>
          <a:stretch>
            <a:fillRect/>
          </a:stretch>
        </p:blipFill>
        <p:spPr>
          <a:xfrm>
            <a:off x="539552" y="260648"/>
            <a:ext cx="304800" cy="304800"/>
          </a:xfrm>
          <a:prstGeom prst="rect">
            <a:avLst/>
          </a:prstGeom>
        </p:spPr>
      </p:pic>
      <p:pic>
        <p:nvPicPr>
          <p:cNvPr id="4" name="Picture 3" descr="sad-face-thumb343186.jpg"/>
          <p:cNvPicPr>
            <a:picLocks noChangeAspect="1"/>
          </p:cNvPicPr>
          <p:nvPr/>
        </p:nvPicPr>
        <p:blipFill>
          <a:blip r:embed="rId4" cstate="print"/>
          <a:srcRect b="3061"/>
          <a:stretch>
            <a:fillRect/>
          </a:stretch>
        </p:blipFill>
        <p:spPr>
          <a:xfrm>
            <a:off x="0" y="-171400"/>
            <a:ext cx="9144000" cy="7029400"/>
          </a:xfrm>
          <a:prstGeom prst="rect">
            <a:avLst/>
          </a:prstGeom>
        </p:spPr>
      </p:pic>
      <p:sp>
        <p:nvSpPr>
          <p:cNvPr id="6" name="Left Arrow 5">
            <a:hlinkClick r:id="rId5" action="ppaction://hlinksldjump"/>
          </p:cNvPr>
          <p:cNvSpPr/>
          <p:nvPr/>
        </p:nvSpPr>
        <p:spPr>
          <a:xfrm>
            <a:off x="251520" y="6165304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53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60364"/>
            <a:ext cx="8258204" cy="1989166"/>
          </a:xfrm>
        </p:spPr>
        <p:txBody>
          <a:bodyPr>
            <a:normAutofit/>
          </a:bodyPr>
          <a:lstStyle/>
          <a:p>
            <a:pPr algn="r"/>
            <a:r>
              <a:rPr lang="ar-SA" sz="6000" b="1" dirty="0" smtClean="0">
                <a:latin typeface="Traditional Arabic" pitchFamily="18" charset="-78"/>
                <a:cs typeface="Traditional Arabic" pitchFamily="18" charset="-78"/>
              </a:rPr>
              <a:t>من الذي يقوم </a:t>
            </a:r>
            <a:r>
              <a:rPr lang="ar-SA" sz="6000" b="1" dirty="0" smtClean="0">
                <a:latin typeface="Traditional Arabic" pitchFamily="18" charset="-78"/>
                <a:cs typeface="Traditional Arabic" pitchFamily="18" charset="-78"/>
              </a:rPr>
              <a:t>ب</a:t>
            </a:r>
            <a:r>
              <a:rPr lang="ar-SA" sz="6000" b="1" dirty="0" smtClean="0">
                <a:latin typeface="Traditional Arabic" pitchFamily="18" charset="-78"/>
                <a:cs typeface="Traditional Arabic" pitchFamily="18" charset="-78"/>
              </a:rPr>
              <a:t>نقل </a:t>
            </a:r>
            <a:r>
              <a:rPr lang="ar-SA" sz="6000" b="1" dirty="0" smtClean="0">
                <a:latin typeface="Traditional Arabic" pitchFamily="18" charset="-78"/>
                <a:cs typeface="Traditional Arabic" pitchFamily="18" charset="-78"/>
              </a:rPr>
              <a:t>المعلومات إلى مستقبل المعلومات؟</a:t>
            </a:r>
            <a:endParaRPr lang="ar-KW" sz="6000" b="1" dirty="0"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714488"/>
            <a:ext cx="5000628" cy="193899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6000" dirty="0" smtClean="0"/>
              <a:t>1.مرسل المعلومات</a:t>
            </a:r>
            <a:endParaRPr lang="en-US" sz="6000" dirty="0" smtClean="0"/>
          </a:p>
          <a:p>
            <a:endParaRPr lang="ar-KW" sz="6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14282" y="4500570"/>
            <a:ext cx="4576894" cy="1015663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6000" dirty="0" smtClean="0"/>
              <a:t>3.</a:t>
            </a:r>
            <a:r>
              <a:rPr lang="ar-SA" sz="6000" dirty="0" err="1" smtClean="0"/>
              <a:t>ارسال</a:t>
            </a:r>
            <a:r>
              <a:rPr lang="ar-SA" sz="6000" dirty="0" smtClean="0"/>
              <a:t> معلومات</a:t>
            </a:r>
            <a:endParaRPr lang="ar-KW" sz="6000" dirty="0"/>
          </a:p>
        </p:txBody>
      </p:sp>
      <p:sp>
        <p:nvSpPr>
          <p:cNvPr id="7" name="TextBox 6"/>
          <p:cNvSpPr txBox="1"/>
          <p:nvPr/>
        </p:nvSpPr>
        <p:spPr>
          <a:xfrm>
            <a:off x="0" y="3071810"/>
            <a:ext cx="4881465" cy="1015663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6000" dirty="0" smtClean="0"/>
              <a:t>2.مستقبل معلومات</a:t>
            </a:r>
            <a:endParaRPr lang="ar-KW" sz="6000" dirty="0"/>
          </a:p>
        </p:txBody>
      </p:sp>
      <p:pic>
        <p:nvPicPr>
          <p:cNvPr id="12" name="תמונה 11" descr="0T2CAPJM8A6CARNRG3ZCAIFSY5KCAHRTMH5CADFSZ4VCAHV6OG9CADT5235CA0DC6ZTCA35TH6ICABAV3DDCAW7AA2UCA8VF5HKCA3KS3VZCAFYNAHRCAFL0ZCCCAB6Z7L4CAWEYAC1CAOKRSCTCAWE2G9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7818" y="2214554"/>
            <a:ext cx="2609850" cy="31432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07504" y="2060848"/>
            <a:ext cx="8229600" cy="208823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ar-KW" sz="11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الإجابة صحيحة</a:t>
            </a:r>
            <a:endParaRPr lang="ar-KW" sz="115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4" name="Picture 3" descr="smiley-fac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Left Arrow 5">
            <a:hlinkClick r:id="rId4" action="ppaction://hlinksldjump"/>
          </p:cNvPr>
          <p:cNvSpPr/>
          <p:nvPr/>
        </p:nvSpPr>
        <p:spPr>
          <a:xfrm>
            <a:off x="251520" y="6165304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</p:spTree>
  </p:cSld>
  <p:clrMapOvr>
    <a:masterClrMapping/>
  </p:clrMapOvr>
  <p:transition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חלון">
  <a:themeElements>
    <a:clrScheme name="חלון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חלון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חלון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330</TotalTime>
  <Words>132</Words>
  <Application>Microsoft Office PowerPoint</Application>
  <PresentationFormat>‫הצגה על המסך (4:3)</PresentationFormat>
  <Paragraphs>29</Paragraphs>
  <Slides>17</Slides>
  <Notes>1</Notes>
  <HiddenSlides>0</HiddenSlides>
  <MMClips>4</MMClips>
  <ScaleCrop>false</ScaleCrop>
  <HeadingPairs>
    <vt:vector size="4" baseType="variant"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17</vt:i4>
      </vt:variant>
    </vt:vector>
  </HeadingPairs>
  <TitlesOfParts>
    <vt:vector size="18" baseType="lpstr">
      <vt:lpstr>חלון</vt:lpstr>
      <vt:lpstr>لنُراجِع ما تعلمنَاهُ في  الدرس السابق من خلال اللعبة التعليمية </vt:lpstr>
      <vt:lpstr>ما هي العملية التي بواسطتها يتم ننقل  المعلومات من الواحد للآخر ونستجيب لها؟ </vt:lpstr>
      <vt:lpstr>שקופית 3</vt:lpstr>
      <vt:lpstr>שקופית 4</vt:lpstr>
      <vt:lpstr>أكمل الناقص: لكل معلومة يتم نقلها يوجد________ وكل ________ هو معلومات جديدة. </vt:lpstr>
      <vt:lpstr>שקופית 6</vt:lpstr>
      <vt:lpstr>שקופית 7</vt:lpstr>
      <vt:lpstr>من الذي يقوم بنقل المعلومات إلى مستقبل المعلومات؟</vt:lpstr>
      <vt:lpstr>שקופית 9</vt:lpstr>
      <vt:lpstr>שקופית 10</vt:lpstr>
      <vt:lpstr>صِفْ عملية الاتصال؟</vt:lpstr>
      <vt:lpstr>שקופית 12</vt:lpstr>
      <vt:lpstr>שקופית 13</vt:lpstr>
      <vt:lpstr>שקופית 14</vt:lpstr>
      <vt:lpstr>إذاً لقد تعلمنا في الدرس السابق  ان ” الاتصال“:</vt:lpstr>
      <vt:lpstr>שקופית 16</vt:lpstr>
      <vt:lpstr>שקופית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لعبة تعليمية للأطفال</dc:title>
  <dc:creator>ToSHaA</dc:creator>
  <cp:lastModifiedBy>user</cp:lastModifiedBy>
  <cp:revision>13</cp:revision>
  <dcterms:created xsi:type="dcterms:W3CDTF">2011-05-02T19:06:13Z</dcterms:created>
  <dcterms:modified xsi:type="dcterms:W3CDTF">2013-03-24T18:51:50Z</dcterms:modified>
</cp:coreProperties>
</file>