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1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F8BD66F-6768-4DE3-B68B-D573D8A109AE}" type="datetimeFigureOut">
              <a:rPr lang="he-IL" smtClean="0"/>
              <a:pPr/>
              <a:t>כ"א/אדר/תשע"ג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45532A1-6D39-4EE6-B03A-85F594DD770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49A139D-C920-4059-9A83-DDD31F6A6235}" type="datetimeFigureOut">
              <a:rPr lang="he-IL" smtClean="0"/>
              <a:pPr/>
              <a:t>כ"א/אדר/תשע"ג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F37ADE0-9A95-4057-90E4-800F7C9270E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7ADE0-9A95-4057-90E4-800F7C9270EC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מעוגל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מלבן מעוגל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0" name="כותרת משנה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4B798-181D-4681-AA93-2ECDE814F66D}" type="datetime8">
              <a:rPr lang="he-IL" smtClean="0"/>
              <a:pPr/>
              <a:t>03 מרץ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1" name="מציין מיקום של מספר שקופית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01EF-DEB2-4658-9C80-356BC481B7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250F8-E73B-4556-B8AF-F9041D25A682}" type="datetime8">
              <a:rPr lang="he-IL" smtClean="0"/>
              <a:pPr/>
              <a:t>03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01EF-DEB2-4658-9C80-356BC481B7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533405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CE42F0-BEE3-43C1-AFB2-82A45C2F89F5}" type="datetime8">
              <a:rPr lang="he-IL" smtClean="0"/>
              <a:pPr/>
              <a:t>03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01EF-DEB2-4658-9C80-356BC481B7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09C32-F34F-4579-BC71-9B7E29DF63D8}" type="datetime8">
              <a:rPr lang="he-IL" smtClean="0"/>
              <a:pPr/>
              <a:t>03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01EF-DEB2-4658-9C80-356BC481B7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לבן מעוגל 13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מלבן מעוגל 10"/>
          <p:cNvSpPr/>
          <p:nvPr/>
        </p:nvSpPr>
        <p:spPr>
          <a:xfrm>
            <a:off x="418597" y="434163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BAB16-CE6E-49E8-B3C3-88BB8A24A5AF}" type="datetime8">
              <a:rPr lang="he-IL" smtClean="0"/>
              <a:pPr/>
              <a:t>03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01EF-DEB2-4658-9C80-356BC481B7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32B4C-588E-4C5B-A62F-F77C3EFA9592}" type="datetime8">
              <a:rPr lang="he-IL" smtClean="0"/>
              <a:pPr/>
              <a:t>03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01EF-DEB2-4658-9C80-356BC481B7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9161A-06A6-485A-A073-5E874CCC5534}" type="datetime8">
              <a:rPr lang="he-IL" smtClean="0"/>
              <a:pPr/>
              <a:t>03 מרץ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01EF-DEB2-4658-9C80-356BC481B7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31E14-9267-4B59-8B38-72619EC024DB}" type="datetime8">
              <a:rPr lang="he-IL" smtClean="0"/>
              <a:pPr/>
              <a:t>03 מרץ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01EF-DEB2-4658-9C80-356BC481B7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43657-9F3A-49E6-B439-FD3CF412EFD6}" type="datetime8">
              <a:rPr lang="he-IL" smtClean="0"/>
              <a:pPr/>
              <a:t>03 מרץ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01EF-DEB2-4658-9C80-356BC481B7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761374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F5D84-FEC7-4910-B9DA-A781713F9C24}" type="datetime8">
              <a:rPr lang="he-IL" smtClean="0"/>
              <a:pPr/>
              <a:t>03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01EF-DEB2-4658-9C80-356BC481B7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מעוגל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מלבן עם פינה יחידה מעוגלת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872CB-A24F-4D2D-84F5-BABEAFDBB403}" type="datetime8">
              <a:rPr lang="he-IL" smtClean="0"/>
              <a:pPr/>
              <a:t>03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01EF-DEB2-4658-9C80-356BC481B76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מלבן מעוגל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מציין מיקום של כותרת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2"/>
          </p:nvPr>
        </p:nvSpPr>
        <p:spPr>
          <a:xfrm>
            <a:off x="3776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3D89D1-3092-4B9F-86B2-55D167C2DEBC}" type="datetime8">
              <a:rPr lang="he-IL" smtClean="0"/>
              <a:pPr/>
              <a:t>03 מרץ 13</a:t>
            </a:fld>
            <a:endParaRPr lang="he-IL"/>
          </a:p>
        </p:txBody>
      </p:sp>
      <p:sp>
        <p:nvSpPr>
          <p:cNvPr id="18" name="מציין מיקום של כותרת תחתונה 17"/>
          <p:cNvSpPr>
            <a:spLocks noGrp="1"/>
          </p:cNvSpPr>
          <p:nvPr>
            <p:ph type="ftr" sz="quarter" idx="3"/>
          </p:nvPr>
        </p:nvSpPr>
        <p:spPr>
          <a:xfrm>
            <a:off x="6062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348328" y="61118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53F01EF-DEB2-4658-9C80-356BC481B76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583;&#1585;&#1587;%20&#1605;&#1581;&#1608;&#1587;&#1576;\Ring_ring!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C:\Users\user\Desktop\&#1583;&#1585;&#1587;%20&#1605;&#1581;&#1608;&#1587;&#1576;\Ring_ring!.mp3" TargetMode="External"/><Relationship Id="rId6" Type="http://schemas.openxmlformats.org/officeDocument/2006/relationships/image" Target="../media/image3.png"/><Relationship Id="rId5" Type="http://schemas.openxmlformats.org/officeDocument/2006/relationships/hyperlink" Target="http://www.schoolarabia.net/asasia/duroos_5_6/aulom/communication/communication_1.htm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\Desktop\&#1593;&#1586;&#1610;&#1586;&#1610;%20&#1575;&#1604;&#1591;&#1575;&#1604;&#1576;%20&#1593;&#1606;&#1583;&#1605;&#1575;%20&#1606;&#1580;&#1585;&#1610;%20&#1575;&#1578;&#1589;&#1575;&#1604;&#1575;%20&#1606;&#1602;&#1608;&#1605;%20&#1576;&#1593;&#1605;&#1604;&#1610;&#1577;%20&#1578;&#1583;&#1593;&#1609;%20&#1593;&#1605;&#1604;&#1610;&#1577;%20&#1575;&#1604;&#1575;&#1578;&#1589;&#1575;&#1604;%20&#1608;&#1604;&#1606;&#1578;&#1593;&#1585;&#1601;%20&#1593;&#1604;&#1609;%20&#1575;&#1604;&#1593;&#1605;&#1604;&#1610;&#1577;%20&#1571;&#1603;&#1605;&#1604;%20&#1575;&#1604;&#1585;&#1587;&#1605;%20&#1575;&#1604;&#1578;&#1582;&#1591;&#1610;&#1591;&#1610;%20&#1575;&#1604;&#1578;&#1575;&#1604;&#1610;%20&#1575;&#1604;&#1584;&#1610;%20&#1610;&#1589;&#1601;%20&#1593;&#1605;&#1604;&#1610;&#1577;%20&#1575;&#1604;&#1575;&#1578;&#1589;&#1575;&#1604;.docx" TargetMode="External"/><Relationship Id="rId2" Type="http://schemas.openxmlformats.org/officeDocument/2006/relationships/hyperlink" Target="http://www.schoolarabia.net/asasia/duroos_5_6/aulom/communication/communication_2.ht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arabia.net/asasia/duroos_5_6/aulom/communication/communication_6.htm" TargetMode="External"/><Relationship Id="rId2" Type="http://schemas.openxmlformats.org/officeDocument/2006/relationships/hyperlink" Target="http://www.schoolarabia.net/asasia/duroos_5_6/aulom/communication/communication_5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file:///C:\Users\user\Desktop\&#1593;&#1586;&#1610;&#1586;&#1610;%20&#1575;&#1604;&#1591;&#1575;&#1604;&#1576;%20&#1593;&#1606;&#1583;&#1605;&#1575;%20&#1606;&#1580;&#1585;&#1610;%20&#1575;&#1578;&#1589;&#1575;&#1604;&#1575;%20&#1606;&#1602;&#1608;&#1605;%20&#1576;&#1593;&#1605;&#1604;&#1610;&#1577;%20&#1578;&#1583;&#1593;&#1609;%20&#1593;&#1605;&#1604;&#1610;&#1577;%20&#1575;&#1604;&#1575;&#1578;&#1589;&#1575;&#1604;%20&#1608;&#1604;&#1606;&#1578;&#1593;&#1585;&#1601;%20&#1593;&#1604;&#1609;%20&#1575;&#1604;&#1593;&#1605;&#1604;&#1610;&#1577;%20&#1571;&#1603;&#1605;&#1604;%20&#1575;&#1604;&#1585;&#1587;&#1605;%20&#1575;&#1604;&#1578;&#1582;&#1591;&#1610;&#1591;&#1610;%20&#1575;&#1604;&#1578;&#1575;&#1604;&#1610;%20&#1575;&#1604;&#1584;&#1610;%20&#1610;&#1589;&#1601;%20&#1593;&#1605;&#1604;&#1610;&#1577;%20&#1575;&#1604;&#1575;&#1578;&#1589;&#1575;&#1604;.doc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00128" y="-428652"/>
            <a:ext cx="7772400" cy="364333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ar-SA" sz="6600" b="1" dirty="0" smtClean="0">
                <a:latin typeface="Traditional Arabic" pitchFamily="18" charset="-78"/>
                <a:cs typeface="Traditional Arabic" pitchFamily="18" charset="-78"/>
              </a:rPr>
              <a:t>متى قمت بإجراء مكالمة !!</a:t>
            </a:r>
            <a:br>
              <a:rPr lang="ar-SA" sz="6600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SA" sz="6600" b="1" dirty="0" smtClean="0">
                <a:latin typeface="Traditional Arabic" pitchFamily="18" charset="-78"/>
                <a:cs typeface="Traditional Arabic" pitchFamily="18" charset="-78"/>
              </a:rPr>
              <a:t>مع من أجريت هذه المكالمة ؟</a:t>
            </a:r>
            <a:endParaRPr lang="he-IL" sz="6600" b="1" dirty="0">
              <a:latin typeface="Traditional Arabic" pitchFamily="18" charset="-78"/>
            </a:endParaRPr>
          </a:p>
        </p:txBody>
      </p:sp>
      <p:pic>
        <p:nvPicPr>
          <p:cNvPr id="23554" name="Picture 2" descr="http://www.stemtechnews.com/wp-content/images/telephon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69" y="3571877"/>
            <a:ext cx="5072099" cy="2928958"/>
          </a:xfrm>
          <a:prstGeom prst="rect">
            <a:avLst/>
          </a:prstGeom>
          <a:noFill/>
        </p:spPr>
      </p:pic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500034" y="5929330"/>
            <a:ext cx="457200" cy="365125"/>
          </a:xfrm>
        </p:spPr>
        <p:txBody>
          <a:bodyPr/>
          <a:lstStyle/>
          <a:p>
            <a:fld id="{353F01EF-DEB2-4658-9C80-356BC481B76A}" type="slidenum">
              <a:rPr lang="he-IL" smtClean="0"/>
              <a:pPr/>
              <a:t>1</a:t>
            </a:fld>
            <a:endParaRPr lang="he-IL"/>
          </a:p>
        </p:txBody>
      </p:sp>
      <p:pic>
        <p:nvPicPr>
          <p:cNvPr id="5" name="Ring_ring!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71472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5985" y="1428737"/>
            <a:ext cx="4143404" cy="2071702"/>
          </a:xfrm>
        </p:spPr>
        <p:txBody>
          <a:bodyPr>
            <a:noAutofit/>
          </a:bodyPr>
          <a:lstStyle/>
          <a:p>
            <a:pPr algn="ctr"/>
            <a:r>
              <a:rPr lang="ar-SA" sz="4000" b="1" dirty="0" smtClean="0">
                <a:solidFill>
                  <a:schemeClr val="accent4"/>
                </a:solidFill>
                <a:latin typeface="Traditional Arabic" pitchFamily="18" charset="-78"/>
                <a:cs typeface="Traditional Arabic" pitchFamily="18" charset="-78"/>
              </a:rPr>
              <a:t>محمد اتصل بأخته سارة وتمت المحادثة على الشكل التالي:</a:t>
            </a:r>
            <a:endParaRPr lang="he-IL" sz="4000" b="1" dirty="0">
              <a:solidFill>
                <a:schemeClr val="accent4"/>
              </a:solidFill>
              <a:latin typeface="Traditional Arabic" pitchFamily="18" charset="-78"/>
            </a:endParaRPr>
          </a:p>
        </p:txBody>
      </p:sp>
      <p:pic>
        <p:nvPicPr>
          <p:cNvPr id="4" name="תמונה 3" descr="ללא שם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5" y="428604"/>
            <a:ext cx="2233859" cy="4500594"/>
          </a:xfrm>
          <a:prstGeom prst="rect">
            <a:avLst/>
          </a:prstGeom>
        </p:spPr>
      </p:pic>
      <p:pic>
        <p:nvPicPr>
          <p:cNvPr id="5" name="תמונה 4" descr="ללא שם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7" y="428605"/>
            <a:ext cx="1857388" cy="43577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7225" y="4929199"/>
            <a:ext cx="750099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عزيزي الطالب لتتعرف على المحادثة التي أجريت بينهما قم بالضغط على</a:t>
            </a:r>
            <a:r>
              <a:rPr lang="ar-SA" sz="2800" u="sng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800" b="1" u="sng" dirty="0" smtClean="0">
                <a:latin typeface="Traditional Arabic" pitchFamily="18" charset="-78"/>
                <a:cs typeface="Traditional Arabic" pitchFamily="18" charset="-78"/>
                <a:hlinkClick r:id="rId5"/>
              </a:rPr>
              <a:t>الرابط</a:t>
            </a:r>
            <a:r>
              <a:rPr lang="ar-SA" sz="2800" u="sng" dirty="0" smtClean="0">
                <a:latin typeface="Traditional Arabic" pitchFamily="18" charset="-78"/>
                <a:cs typeface="Traditional Arabic" pitchFamily="18" charset="-78"/>
                <a:hlinkClick r:id="rId5"/>
              </a:rPr>
              <a:t>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ومن ثم على الرقم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800" b="1" u="sng" dirty="0" smtClean="0">
                <a:latin typeface="Traditional Arabic" pitchFamily="18" charset="-78"/>
                <a:cs typeface="Traditional Arabic" pitchFamily="18" charset="-78"/>
              </a:rPr>
              <a:t>واحد</a:t>
            </a:r>
            <a:endParaRPr lang="he-IL" sz="2800" b="1" u="sng" dirty="0">
              <a:latin typeface="Traditional Arabic" pitchFamily="18" charset="-78"/>
            </a:endParaRPr>
          </a:p>
        </p:txBody>
      </p:sp>
      <p:pic>
        <p:nvPicPr>
          <p:cNvPr id="8" name="Ring_ring!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928662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0120" y="3306134"/>
            <a:ext cx="8183880" cy="169450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latin typeface="Traditional Arabic" pitchFamily="18" charset="-78"/>
                <a:hlinkClick r:id="rId2"/>
              </a:rPr>
              <a:t>رابط</a:t>
            </a:r>
            <a:endParaRPr lang="he-IL" dirty="0">
              <a:latin typeface="Traditional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571744"/>
            <a:ext cx="7929619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طلابي الأعزاء لنتعرف على معنى عملية الاتصال </a:t>
            </a:r>
            <a:r>
              <a:rPr lang="ar-SA" sz="4400" b="1" u="sng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اضغط على الرابط التالي</a:t>
            </a:r>
            <a:r>
              <a:rPr lang="ar-SA" sz="44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:</a:t>
            </a:r>
            <a:endParaRPr lang="he-IL" sz="4400" b="1" dirty="0">
              <a:solidFill>
                <a:schemeClr val="accent1">
                  <a:lumMod val="75000"/>
                </a:schemeClr>
              </a:solidFill>
              <a:latin typeface="Traditional Arabic" pitchFamily="18" charset="-78"/>
            </a:endParaRPr>
          </a:p>
        </p:txBody>
      </p:sp>
      <p:sp>
        <p:nvSpPr>
          <p:cNvPr id="5" name="חץ למטה 4"/>
          <p:cNvSpPr/>
          <p:nvPr/>
        </p:nvSpPr>
        <p:spPr>
          <a:xfrm>
            <a:off x="4786314" y="4000504"/>
            <a:ext cx="357191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למטה 5"/>
          <p:cNvSpPr/>
          <p:nvPr/>
        </p:nvSpPr>
        <p:spPr>
          <a:xfrm>
            <a:off x="4786314" y="5072074"/>
            <a:ext cx="357191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2857488" y="5715016"/>
            <a:ext cx="478634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وحل السؤال الأول في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  <a:hlinkClick r:id="rId3" action="ppaction://hlinkfile"/>
              </a:rPr>
              <a:t>ملف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  <a:hlinkClick r:id="rId3" action="ppaction://hlinkfile"/>
              </a:rPr>
              <a:t>الوورد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  <a:hlinkClick r:id="rId3" action="ppaction://hlinkfile"/>
              </a:rPr>
              <a:t>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التالي</a:t>
            </a:r>
            <a:endParaRPr lang="he-IL" sz="3200" b="1" dirty="0">
              <a:latin typeface="Traditional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41" y="4538972"/>
            <a:ext cx="392905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( اضغط على كلمة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”ماذا نعني التواصل“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he-IL" sz="2400" b="1" dirty="0">
              <a:latin typeface="Traditional Arabic" pitchFamily="18" charset="-78"/>
            </a:endParaRPr>
          </a:p>
        </p:txBody>
      </p:sp>
      <p:pic>
        <p:nvPicPr>
          <p:cNvPr id="1026" name="Picture 2" descr="C:\Users\user\Desktop\ללא שם11.png"/>
          <p:cNvPicPr>
            <a:picLocks noChangeAspect="1" noChangeArrowheads="1"/>
          </p:cNvPicPr>
          <p:nvPr/>
        </p:nvPicPr>
        <p:blipFill>
          <a:blip r:embed="rId4"/>
          <a:srcRect r="17945" b="28804"/>
          <a:stretch>
            <a:fillRect/>
          </a:stretch>
        </p:blipFill>
        <p:spPr bwMode="auto">
          <a:xfrm>
            <a:off x="0" y="0"/>
            <a:ext cx="9144000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71472" y="1323584"/>
            <a:ext cx="8183880" cy="676656"/>
          </a:xfrm>
        </p:spPr>
        <p:txBody>
          <a:bodyPr>
            <a:noAutofit/>
          </a:bodyPr>
          <a:lstStyle/>
          <a:p>
            <a:pPr algn="ctr"/>
            <a:r>
              <a:rPr lang="ar-SA" sz="4800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هل هناك حسب رأيكم من يساعدنا في عملية الاتصال !!</a:t>
            </a:r>
            <a:endParaRPr lang="he-IL" sz="4800" dirty="0">
              <a:solidFill>
                <a:schemeClr val="accent1">
                  <a:lumMod val="75000"/>
                </a:schemeClr>
              </a:solidFill>
              <a:latin typeface="Traditional Arabic" pitchFamily="18" charset="-78"/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68344" y="4857760"/>
            <a:ext cx="8183880" cy="1187348"/>
          </a:xfrm>
        </p:spPr>
        <p:txBody>
          <a:bodyPr>
            <a:noAutofit/>
          </a:bodyPr>
          <a:lstStyle/>
          <a:p>
            <a:pPr marL="342900" indent="-342900" algn="r">
              <a:buAutoNum type="arabicPeriod"/>
            </a:pPr>
            <a:r>
              <a:rPr lang="ar-SA" sz="4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  <a:hlinkClick r:id="rId2"/>
              </a:rPr>
              <a:t>الرابط الأول.</a:t>
            </a:r>
            <a:endParaRPr lang="ar-SA" sz="40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342900" indent="-342900" algn="r">
              <a:buAutoNum type="arabicPeriod"/>
            </a:pPr>
            <a:r>
              <a:rPr lang="ar-SA" sz="40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  <a:hlinkClick r:id="rId3"/>
              </a:rPr>
              <a:t>الرابط الثاني.</a:t>
            </a:r>
            <a:endParaRPr lang="en-US" sz="40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  <a:hlinkClick r:id="rId3"/>
            </a:endParaRPr>
          </a:p>
          <a:p>
            <a:pPr marL="342900" indent="-342900" algn="r"/>
            <a:endParaRPr lang="he-IL" sz="4000" dirty="0">
              <a:solidFill>
                <a:srgbClr val="FF0000"/>
              </a:solidFill>
              <a:latin typeface="Traditional Arabic" pitchFamily="18" charset="-78"/>
            </a:endParaRPr>
          </a:p>
        </p:txBody>
      </p:sp>
      <p:pic>
        <p:nvPicPr>
          <p:cNvPr id="26626" name="Picture 2" descr="http://3.bp.blogspot.com/-DBrNef1G2pA/UIQCcW2XUKI/AAAAAAAAV80/O59q7RVfQeI/s1600/%D8%A7%D9%84%D8%AD%D9%88%D8%A7%D8%B3+%D8%A7%D9%84%D8%AE%D9%85%D8%B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928802"/>
            <a:ext cx="8358247" cy="292895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500098" y="5786454"/>
            <a:ext cx="492922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>
                <a:latin typeface="Traditional Arabic" pitchFamily="18" charset="-78"/>
                <a:cs typeface="Traditional Arabic" pitchFamily="18" charset="-78"/>
              </a:rPr>
              <a:t>اضغط على الرابطين بالتسلسل.</a:t>
            </a:r>
            <a:endParaRPr lang="he-IL" sz="3200" b="1" u="sng" dirty="0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ما الوسائل التي تساعدنا في عملية الاتصال؟</a:t>
            </a:r>
            <a:endParaRPr lang="he-IL" sz="5400" dirty="0">
              <a:latin typeface="Traditional Arabic" pitchFamily="18" charset="-78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22376" y="3685033"/>
            <a:ext cx="7772400" cy="672662"/>
          </a:xfrm>
        </p:spPr>
        <p:txBody>
          <a:bodyPr>
            <a:normAutofit/>
          </a:bodyPr>
          <a:lstStyle/>
          <a:p>
            <a:pPr algn="ctr"/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اضغط على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  <a:hlinkClick r:id="rId2" action="ppaction://hlinkfile"/>
              </a:rPr>
              <a:t>ملف </a:t>
            </a:r>
            <a:r>
              <a:rPr lang="ar-SA" sz="2800" b="1" dirty="0" err="1" smtClean="0">
                <a:latin typeface="Traditional Arabic" pitchFamily="18" charset="-78"/>
                <a:cs typeface="Traditional Arabic" pitchFamily="18" charset="-78"/>
                <a:hlinkClick r:id="rId2" action="ppaction://hlinkfile"/>
              </a:rPr>
              <a:t>الوورد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  <a:hlinkClick r:id="rId2" action="ppaction://hlinkfile"/>
              </a:rPr>
              <a:t>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word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 ) التالي واجب على السؤال الثاني</a:t>
            </a:r>
            <a:endParaRPr lang="he-IL" sz="2800" b="1" dirty="0">
              <a:latin typeface="Traditional Arabic" pitchFamily="18" charset="-78"/>
            </a:endParaRPr>
          </a:p>
        </p:txBody>
      </p:sp>
      <p:pic>
        <p:nvPicPr>
          <p:cNvPr id="29698" name="Picture 2" descr="http://www.prabhaav.com/images/image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3" y="4357695"/>
            <a:ext cx="6000792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5786478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>
                <a:solidFill>
                  <a:schemeClr val="accent1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>مُلخَص الدرس:</a:t>
            </a:r>
            <a:r>
              <a:rPr lang="ar-SA" sz="4000" dirty="0" smtClean="0"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sz="4000" dirty="0" smtClean="0"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ar-SA" sz="4000" b="0" dirty="0" smtClean="0">
                <a:solidFill>
                  <a:srgbClr val="002060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>الاتصال هو عملية نقل معلومات بين فردين بطرق مختلفة.</a:t>
            </a:r>
            <a:br>
              <a:rPr lang="ar-SA" sz="4000" b="0" dirty="0" smtClean="0">
                <a:solidFill>
                  <a:srgbClr val="002060"/>
                </a:solidFill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ar-SA" sz="4000" b="0" dirty="0" smtClean="0">
                <a:solidFill>
                  <a:srgbClr val="002060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>عملية الاتصال هي:</a:t>
            </a:r>
            <a:br>
              <a:rPr lang="ar-SA" sz="4000" b="0" dirty="0" smtClean="0">
                <a:solidFill>
                  <a:srgbClr val="002060"/>
                </a:solidFill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ar-SA" sz="4000" b="0" dirty="0" smtClean="0">
                <a:solidFill>
                  <a:srgbClr val="002060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sz="4000" b="0" dirty="0" smtClean="0">
                <a:solidFill>
                  <a:srgbClr val="002060"/>
                </a:solidFill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ar-SA" sz="4000" b="0" dirty="0" smtClean="0">
                <a:solidFill>
                  <a:srgbClr val="002060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sz="4000" b="0" dirty="0" smtClean="0">
                <a:solidFill>
                  <a:srgbClr val="002060"/>
                </a:solidFill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ar-SA" sz="4000" b="0" dirty="0" smtClean="0">
                <a:solidFill>
                  <a:srgbClr val="002060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sz="4000" b="0" dirty="0" smtClean="0">
                <a:solidFill>
                  <a:srgbClr val="002060"/>
                </a:solidFill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ar-SA" sz="4000" b="0" dirty="0" smtClean="0">
                <a:solidFill>
                  <a:srgbClr val="002060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sz="4000" b="0" dirty="0" smtClean="0">
                <a:solidFill>
                  <a:srgbClr val="002060"/>
                </a:solidFill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ar-SA" sz="4000" b="0" dirty="0" smtClean="0">
                <a:solidFill>
                  <a:srgbClr val="002060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>الحواس تساعدنا في عملية الاتصال</a:t>
            </a:r>
            <a:br>
              <a:rPr lang="ar-SA" sz="4000" b="0" dirty="0" smtClean="0">
                <a:solidFill>
                  <a:srgbClr val="002060"/>
                </a:solidFill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ar-SA" sz="4000" b="0" dirty="0" smtClean="0">
                <a:solidFill>
                  <a:srgbClr val="002060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>وسائل الاتصال متعددة منها: الهاتف, الرسائل والراديو....</a:t>
            </a:r>
            <a:endParaRPr lang="he-IL" sz="4000" b="0" dirty="0">
              <a:solidFill>
                <a:srgbClr val="002060"/>
              </a:solidFill>
              <a:effectLst/>
              <a:latin typeface="Traditional Arabic" pitchFamily="18" charset="-78"/>
            </a:endParaRPr>
          </a:p>
        </p:txBody>
      </p:sp>
      <p:pic>
        <p:nvPicPr>
          <p:cNvPr id="1026" name="Picture 2" descr="http://3.bp.blogspot.com/_R6d4ptGy1A0/SgwvHuwiScI/AAAAAAAAABY/lbZQ6TwoKFk/s320/clip_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571744"/>
            <a:ext cx="3686598" cy="21232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1071547"/>
            <a:ext cx="707236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إلى اللقاء في الدرس القادم ..</a:t>
            </a:r>
            <a:endParaRPr lang="he-IL" sz="4000" b="1" dirty="0">
              <a:latin typeface="Traditional Arabic" pitchFamily="18" charset="-78"/>
            </a:endParaRPr>
          </a:p>
        </p:txBody>
      </p:sp>
      <p:pic>
        <p:nvPicPr>
          <p:cNvPr id="1026" name="Picture 2" descr="http://desmond.imageshack.us/Himg809/scaled.php?server=809&amp;filename=21143335.jpg&amp;res=land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7" y="1857365"/>
            <a:ext cx="5143536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יבט">
  <a:themeElements>
    <a:clrScheme name="היבט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היבט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היב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1696</TotalTime>
  <Words>113</Words>
  <Application>Microsoft Office PowerPoint</Application>
  <PresentationFormat>‫הצגה על המסך (4:3)</PresentationFormat>
  <Paragraphs>17</Paragraphs>
  <Slides>7</Slides>
  <Notes>1</Notes>
  <HiddenSlides>0</HiddenSlides>
  <MMClips>2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היבט</vt:lpstr>
      <vt:lpstr>متى قمت بإجراء مكالمة !! مع من أجريت هذه المكالمة ؟</vt:lpstr>
      <vt:lpstr>محمد اتصل بأخته سارة وتمت المحادثة على الشكل التالي:</vt:lpstr>
      <vt:lpstr>رابط</vt:lpstr>
      <vt:lpstr>هل هناك حسب رأيكم من يساعدنا في عملية الاتصال !!</vt:lpstr>
      <vt:lpstr>ما الوسائل التي تساعدنا في عملية الاتصال؟</vt:lpstr>
      <vt:lpstr>مُلخَص الدرس: الاتصال هو عملية نقل معلومات بين فردين بطرق مختلفة. عملية الاتصال هي:     الحواس تساعدنا في عملية الاتصال وسائل الاتصال متعددة منها: الهاتف, الرسائل والراديو....</vt:lpstr>
      <vt:lpstr>שקופית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متى قمت بإجراء مكالمة !! مع من أجريت هذه المكالمة ؟</dc:title>
  <dc:creator>user</dc:creator>
  <cp:lastModifiedBy>user</cp:lastModifiedBy>
  <cp:revision>172</cp:revision>
  <dcterms:created xsi:type="dcterms:W3CDTF">2012-12-29T22:05:32Z</dcterms:created>
  <dcterms:modified xsi:type="dcterms:W3CDTF">2013-03-03T08:58:24Z</dcterms:modified>
</cp:coreProperties>
</file>