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72" r:id="rId3"/>
    <p:sldId id="273" r:id="rId4"/>
    <p:sldId id="274" r:id="rId5"/>
    <p:sldId id="257" r:id="rId6"/>
    <p:sldId id="275" r:id="rId7"/>
    <p:sldId id="276" r:id="rId8"/>
    <p:sldId id="277" r:id="rId9"/>
    <p:sldId id="258" r:id="rId10"/>
    <p:sldId id="269" r:id="rId11"/>
    <p:sldId id="259" r:id="rId12"/>
    <p:sldId id="270" r:id="rId13"/>
    <p:sldId id="260" r:id="rId14"/>
    <p:sldId id="261" r:id="rId15"/>
    <p:sldId id="262" r:id="rId16"/>
    <p:sldId id="263" r:id="rId17"/>
    <p:sldId id="265" r:id="rId18"/>
    <p:sldId id="264" r:id="rId19"/>
    <p:sldId id="266" r:id="rId20"/>
    <p:sldId id="267" r:id="rId21"/>
    <p:sldId id="268" r:id="rId22"/>
    <p:sldId id="271" r:id="rId23"/>
    <p:sldId id="278" r:id="rId2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לבן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מלבן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מלבן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מלבן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מלבן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מלבן מעוגל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מלבן מעוגל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לבן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EF89320-53A6-4A80-B624-C997DCCD2D69}" type="datetimeFigureOut">
              <a:rPr lang="he-IL" smtClean="0"/>
              <a:pPr/>
              <a:t>כ"ד/אייר/תשע"ג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48B0F5-8D84-4F74-B328-A3DEE36F36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9320-53A6-4A80-B624-C997DCCD2D69}" type="datetimeFigureOut">
              <a:rPr lang="he-IL" smtClean="0"/>
              <a:pPr/>
              <a:t>כ"ד/אייר/תשע"ג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0F5-8D84-4F74-B328-A3DEE36F36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9320-53A6-4A80-B624-C997DCCD2D69}" type="datetimeFigureOut">
              <a:rPr lang="he-IL" smtClean="0"/>
              <a:pPr/>
              <a:t>כ"ד/אייר/תשע"ג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0F5-8D84-4F74-B328-A3DEE36F36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9320-53A6-4A80-B624-C997DCCD2D69}" type="datetimeFigureOut">
              <a:rPr lang="he-IL" smtClean="0"/>
              <a:pPr/>
              <a:t>כ"ד/אייר/תשע"ג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0F5-8D84-4F74-B328-A3DEE36F36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9320-53A6-4A80-B624-C997DCCD2D69}" type="datetimeFigureOut">
              <a:rPr lang="he-IL" smtClean="0"/>
              <a:pPr/>
              <a:t>כ"ד/אייר/תשע"ג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0F5-8D84-4F74-B328-A3DEE36F36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9320-53A6-4A80-B624-C997DCCD2D69}" type="datetimeFigureOut">
              <a:rPr lang="he-IL" smtClean="0"/>
              <a:pPr/>
              <a:t>כ"ד/אייר/תשע"ג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0F5-8D84-4F74-B328-A3DEE36F36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של תאריך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F89320-53A6-4A80-B624-C997DCCD2D69}" type="datetimeFigureOut">
              <a:rPr lang="he-IL" smtClean="0"/>
              <a:pPr/>
              <a:t>כ"ד/אייר/תשע"ג</a:t>
            </a:fld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48B0F5-8D84-4F74-B328-A3DEE36F369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EF89320-53A6-4A80-B624-C997DCCD2D69}" type="datetimeFigureOut">
              <a:rPr lang="he-IL" smtClean="0"/>
              <a:pPr/>
              <a:t>כ"ד/אייר/תשע"ג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48B0F5-8D84-4F74-B328-A3DEE36F36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9320-53A6-4A80-B624-C997DCCD2D69}" type="datetimeFigureOut">
              <a:rPr lang="he-IL" smtClean="0"/>
              <a:pPr/>
              <a:t>כ"ד/אייר/תשע"ג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0F5-8D84-4F74-B328-A3DEE36F36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9320-53A6-4A80-B624-C997DCCD2D69}" type="datetimeFigureOut">
              <a:rPr lang="he-IL" smtClean="0"/>
              <a:pPr/>
              <a:t>כ"ד/אייר/תשע"ג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0F5-8D84-4F74-B328-A3DEE36F36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9320-53A6-4A80-B624-C997DCCD2D69}" type="datetimeFigureOut">
              <a:rPr lang="he-IL" smtClean="0"/>
              <a:pPr/>
              <a:t>כ"ד/אייר/תשע"ג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0F5-8D84-4F74-B328-A3DEE36F36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מלבן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לבן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מלבן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מלבן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מלבן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מלבן מעוגל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מלבן מעוגל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מלבן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מלבן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מלבן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מלבן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מלבן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מלבן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EF89320-53A6-4A80-B624-C997DCCD2D69}" type="datetimeFigureOut">
              <a:rPr lang="he-IL" smtClean="0"/>
              <a:pPr/>
              <a:t>כ"ד/אייר/תשע"ג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48B0F5-8D84-4F74-B328-A3DEE36F369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جهاز النقل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600" dirty="0" smtClean="0"/>
              <a:t>الدم</a:t>
            </a:r>
            <a:endParaRPr lang="he-IL" sz="6600" dirty="0"/>
          </a:p>
        </p:txBody>
      </p:sp>
      <p:pic>
        <p:nvPicPr>
          <p:cNvPr id="5122" name="Picture 2" descr="C:\Users\LANA\Desktop\d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437112"/>
            <a:ext cx="2562225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وظيفة كريات الدم الحمراء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אליפסה 3"/>
          <p:cNvSpPr/>
          <p:nvPr/>
        </p:nvSpPr>
        <p:spPr>
          <a:xfrm>
            <a:off x="1547664" y="3501008"/>
            <a:ext cx="5760640" cy="23042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ربط الأوكسجين الذي يصل إلى شعيرات دم في الرئتين ونقله إلى خلايا الجسم.</a:t>
            </a:r>
            <a:endParaRPr lang="he-I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خلايا الدم البيضاء</a:t>
            </a:r>
            <a:endParaRPr lang="he-IL" dirty="0"/>
          </a:p>
        </p:txBody>
      </p:sp>
      <p:pic>
        <p:nvPicPr>
          <p:cNvPr id="3074" name="Picture 2" descr="C:\Users\LANA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276872"/>
            <a:ext cx="6408712" cy="4046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وظيفة كريات الدم البيضاء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אליפסה 3"/>
          <p:cNvSpPr/>
          <p:nvPr/>
        </p:nvSpPr>
        <p:spPr>
          <a:xfrm>
            <a:off x="1763688" y="3140968"/>
            <a:ext cx="5328592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محاربة مسببات </a:t>
            </a:r>
            <a:r>
              <a:rPr lang="ar-SA" sz="3200" dirty="0" err="1" smtClean="0"/>
              <a:t>الأمراض </a:t>
            </a:r>
            <a:r>
              <a:rPr lang="ar-SA" sz="3200" dirty="0" smtClean="0"/>
              <a:t>, مثل الجراثيم أو الفيروسات التي دخلت إلى الجسم.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err="1" smtClean="0"/>
              <a:t>صفيحات</a:t>
            </a:r>
            <a:r>
              <a:rPr lang="ar-SA" dirty="0" smtClean="0"/>
              <a:t> الدم</a:t>
            </a:r>
            <a:endParaRPr lang="he-IL" dirty="0"/>
          </a:p>
        </p:txBody>
      </p:sp>
      <p:pic>
        <p:nvPicPr>
          <p:cNvPr id="4098" name="Picture 2" descr="C:\Users\LANA\Desktop\trkeba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04864"/>
            <a:ext cx="5832648" cy="4381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صفائح \</a:t>
            </a:r>
            <a:r>
              <a:rPr lang="ar-SA" dirty="0" err="1" smtClean="0"/>
              <a:t>صفيحات</a:t>
            </a:r>
            <a:r>
              <a:rPr lang="ar-SA" dirty="0" smtClean="0"/>
              <a:t> الدم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</p:txBody>
      </p:sp>
      <p:sp>
        <p:nvSpPr>
          <p:cNvPr id="4" name="אליפסה 3"/>
          <p:cNvSpPr/>
          <p:nvPr/>
        </p:nvSpPr>
        <p:spPr>
          <a:xfrm>
            <a:off x="1547664" y="3212976"/>
            <a:ext cx="6408712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/>
            <a:r>
              <a:rPr lang="he-IL" sz="3200" b="1" dirty="0" smtClean="0"/>
              <a:t>صفائح الدم هي اجزاء صغيرة من الخلية. </a:t>
            </a:r>
            <a:endParaRPr lang="he-IL" sz="3200" dirty="0" smtClean="0"/>
          </a:p>
          <a:p>
            <a:pPr algn="ctr" fontAlgn="base"/>
            <a:r>
              <a:rPr lang="he-IL" sz="3200" b="1" dirty="0" smtClean="0"/>
              <a:t>وعدد الصفائح الدموية اكبر بكثير من عدد خلايا الدم الحمراء والبيضاء معاً.</a:t>
            </a:r>
            <a:endParaRPr lang="he-IL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base"/>
            <a:r>
              <a:rPr lang="he-IL" b="1" dirty="0" smtClean="0"/>
              <a:t>تخثّر الدم ...</a:t>
            </a:r>
            <a:endParaRPr lang="he-IL" dirty="0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ar-SA" b="1" dirty="0" smtClean="0"/>
              <a:t>إذا جرحنا </a:t>
            </a:r>
            <a:r>
              <a:rPr lang="he-IL" b="1" dirty="0" smtClean="0"/>
              <a:t>وخصوصاً </a:t>
            </a:r>
            <a:r>
              <a:rPr lang="he-IL" b="1" dirty="0"/>
              <a:t>اذا كان الجرح بسيطاً، يتوقف نزول الدم من ذاته.</a:t>
            </a:r>
            <a:endParaRPr lang="he-IL" dirty="0" smtClean="0"/>
          </a:p>
          <a:p>
            <a:pPr fontAlgn="base"/>
            <a:r>
              <a:rPr lang="he-IL" b="1" dirty="0"/>
              <a:t>اذا اصبنا بجرح بسيط، فبعد دقائق معدودة، يجف الدم الذي على الجرح. انه يتخثّر.</a:t>
            </a:r>
            <a:endParaRPr lang="he-IL" dirty="0" smtClean="0"/>
          </a:p>
          <a:p>
            <a:pPr fontAlgn="base"/>
            <a:r>
              <a:rPr lang="he-IL" b="1" dirty="0"/>
              <a:t>الدم المتخثر يسد الجرح ويمنع نزول دم اضافي.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تجربة تخثر الدم</a:t>
            </a:r>
            <a:br>
              <a:rPr lang="ar-SA" dirty="0" smtClean="0"/>
            </a:br>
            <a:r>
              <a:rPr lang="he-IL" b="1" dirty="0"/>
              <a:t>هيا نمثل عملية التخثّر: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e-IL" b="1" u="sng" dirty="0"/>
              <a:t>اللوازم:</a:t>
            </a:r>
            <a:endParaRPr lang="he-IL" dirty="0" smtClean="0"/>
          </a:p>
          <a:p>
            <a:pPr fontAlgn="base"/>
            <a:r>
              <a:rPr lang="he-IL" b="1" dirty="0"/>
              <a:t>كأس شفاف، مادة الجيلاتين، ماء.</a:t>
            </a:r>
            <a:endParaRPr lang="he-IL" dirty="0" smtClean="0"/>
          </a:p>
          <a:p>
            <a:pPr fontAlgn="base"/>
            <a:r>
              <a:rPr lang="he-IL" b="1" u="sng" dirty="0"/>
              <a:t>خطوات العمل:-</a:t>
            </a:r>
            <a:endParaRPr lang="he-IL" dirty="0" smtClean="0"/>
          </a:p>
          <a:p>
            <a:pPr fontAlgn="base"/>
            <a:r>
              <a:rPr lang="he-IL" dirty="0"/>
              <a:t>1-</a:t>
            </a:r>
            <a:r>
              <a:rPr lang="he-IL" b="1" dirty="0"/>
              <a:t>نضع بالكأس الشفاف ماء دافئ حتى علو 1 سم.</a:t>
            </a:r>
            <a:endParaRPr lang="he-IL" dirty="0" smtClean="0"/>
          </a:p>
          <a:p>
            <a:pPr fontAlgn="base"/>
            <a:r>
              <a:rPr lang="he-IL" dirty="0"/>
              <a:t>2-</a:t>
            </a:r>
            <a:r>
              <a:rPr lang="he-IL" b="1" dirty="0"/>
              <a:t>نضيف الى الماء ملعقة صغيرة مسطّحة من مادة الجيلاتين.</a:t>
            </a:r>
            <a:endParaRPr lang="he-IL" dirty="0" smtClean="0"/>
          </a:p>
          <a:p>
            <a:pPr fontAlgn="base"/>
            <a:r>
              <a:rPr lang="he-IL" dirty="0"/>
              <a:t>3-</a:t>
            </a:r>
            <a:r>
              <a:rPr lang="he-IL" b="1" dirty="0"/>
              <a:t>نحرك ما في الكأس جيداً حتى يختلط كل الجيلاتين مع الماء.</a:t>
            </a:r>
            <a:endParaRPr lang="he-IL" dirty="0" smtClean="0"/>
          </a:p>
          <a:p>
            <a:pPr fontAlgn="base"/>
            <a:r>
              <a:rPr lang="he-IL" dirty="0"/>
              <a:t>4-</a:t>
            </a:r>
            <a:r>
              <a:rPr lang="he-IL" b="1" dirty="0"/>
              <a:t>نضع الكأس جانباً لمدة 15-10 دقيقة، في مكان بارد محمي من الاهتزاز.</a:t>
            </a:r>
            <a:endParaRPr lang="he-IL" dirty="0" smtClean="0"/>
          </a:p>
          <a:p>
            <a:pPr fontAlgn="base"/>
            <a:r>
              <a:rPr lang="he-IL" dirty="0"/>
              <a:t>5-</a:t>
            </a:r>
            <a:r>
              <a:rPr lang="he-IL" b="1" dirty="0"/>
              <a:t>نقلب الكأس بحذر ونلاحظ ماذا سيحدث.</a:t>
            </a:r>
            <a:endParaRPr lang="he-IL" dirty="0" smtClean="0"/>
          </a:p>
          <a:p>
            <a:pPr>
              <a:buNone/>
            </a:pPr>
            <a:endParaRPr lang="he-IL" dirty="0"/>
          </a:p>
        </p:txBody>
      </p:sp>
      <p:pic>
        <p:nvPicPr>
          <p:cNvPr id="1026" name="Picture 2" descr="C:\Users\LAN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3168352" cy="237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ANA\Desktop\trkeba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8286808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endParaRPr lang="he-IL" b="1" dirty="0" smtClean="0"/>
          </a:p>
          <a:p>
            <a:pPr fontAlgn="base"/>
            <a:endParaRPr lang="he-IL" b="1" dirty="0"/>
          </a:p>
          <a:p>
            <a:pPr fontAlgn="base"/>
            <a:r>
              <a:rPr lang="he-IL" b="1" dirty="0" smtClean="0"/>
              <a:t>الجسم </a:t>
            </a:r>
            <a:r>
              <a:rPr lang="he-IL" b="1" dirty="0"/>
              <a:t>لا يحتوي على جلاتين، لكنه يُنتج مادة اخرى اسمها الليفين (الفِبرين).</a:t>
            </a:r>
            <a:endParaRPr lang="he-IL" dirty="0" smtClean="0"/>
          </a:p>
          <a:p>
            <a:pPr fontAlgn="base"/>
            <a:r>
              <a:rPr lang="he-IL" b="1" dirty="0"/>
              <a:t>يتخثّر الدم بواسطة الليفين وباشتراك صفائح الدم. </a:t>
            </a:r>
            <a:endParaRPr lang="he-IL" dirty="0" smtClean="0"/>
          </a:p>
        </p:txBody>
      </p:sp>
      <p:pic>
        <p:nvPicPr>
          <p:cNvPr id="2050" name="Picture 2" descr="C:\Users\LANA\Desktop\understanding-116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6014" y="620688"/>
            <a:ext cx="4050517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عملية التخثّر بالصور..</a:t>
            </a:r>
            <a:endParaRPr lang="he-IL" dirty="0"/>
          </a:p>
        </p:txBody>
      </p:sp>
      <p:pic>
        <p:nvPicPr>
          <p:cNvPr id="7170" name="Picture 2" descr="C:\Users\LANA\Desktop\trkeba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7572428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تعلمنا في الدرس </a:t>
            </a:r>
            <a:r>
              <a:rPr lang="ar-SA" dirty="0" err="1" smtClean="0"/>
              <a:t>السابق...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أكمل الجمل </a:t>
            </a:r>
            <a:r>
              <a:rPr lang="ar-SA" dirty="0" err="1" smtClean="0"/>
              <a:t>التالية:</a:t>
            </a:r>
            <a:endParaRPr lang="ar-SA" dirty="0" smtClean="0"/>
          </a:p>
          <a:p>
            <a:r>
              <a:rPr lang="ar-SA" dirty="0" err="1" smtClean="0"/>
              <a:t>1.</a:t>
            </a:r>
            <a:r>
              <a:rPr lang="ar-SA" dirty="0" smtClean="0"/>
              <a:t> تنتقل المواد لجميع خلايا الجسم من خلال ــــــــــــــــــــــــــــــ</a:t>
            </a:r>
          </a:p>
          <a:p>
            <a:r>
              <a:rPr lang="ar-SA" dirty="0" err="1" smtClean="0"/>
              <a:t>2.</a:t>
            </a:r>
            <a:r>
              <a:rPr lang="ar-SA" dirty="0" smtClean="0"/>
              <a:t> تتم عملية تبادل الغازات بواسطة </a:t>
            </a:r>
            <a:r>
              <a:rPr lang="ar-SA" dirty="0" err="1" smtClean="0"/>
              <a:t>الدورة ____________</a:t>
            </a:r>
            <a:endParaRPr lang="ar-SA" dirty="0" smtClean="0"/>
          </a:p>
          <a:p>
            <a:r>
              <a:rPr lang="ar-SA" dirty="0" err="1" smtClean="0"/>
              <a:t>3.</a:t>
            </a:r>
            <a:r>
              <a:rPr lang="ar-SA" dirty="0" smtClean="0"/>
              <a:t> تختلف الدورة الدموية الصغرى عن الكبرى </a:t>
            </a:r>
            <a:r>
              <a:rPr lang="ar-SA" dirty="0" err="1" smtClean="0"/>
              <a:t>بـ</a:t>
            </a:r>
            <a:r>
              <a:rPr lang="ar-SA" dirty="0" smtClean="0"/>
              <a:t> </a:t>
            </a:r>
            <a:r>
              <a:rPr lang="ar-SA" dirty="0" err="1" smtClean="0"/>
              <a:t>:</a:t>
            </a:r>
            <a:endParaRPr lang="ar-SA" dirty="0" smtClean="0"/>
          </a:p>
          <a:p>
            <a:r>
              <a:rPr lang="ar-SA" dirty="0" err="1" smtClean="0"/>
              <a:t>_________________</a:t>
            </a:r>
            <a:endParaRPr lang="ar-SA" dirty="0" smtClean="0"/>
          </a:p>
          <a:p>
            <a:r>
              <a:rPr lang="ar-SA" dirty="0" err="1" smtClean="0"/>
              <a:t>_________________</a:t>
            </a:r>
            <a:endParaRPr lang="ar-SA" dirty="0" smtClean="0"/>
          </a:p>
          <a:p>
            <a:r>
              <a:rPr lang="ar-SA" dirty="0" err="1" smtClean="0"/>
              <a:t>_________________</a:t>
            </a:r>
            <a:endParaRPr lang="ar-SA" dirty="0" smtClean="0"/>
          </a:p>
        </p:txBody>
      </p:sp>
      <p:pic>
        <p:nvPicPr>
          <p:cNvPr id="3074" name="Picture 2" descr="C:\Users\LAN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50912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LANA\Desktop\trkeba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-18264"/>
            <a:ext cx="8429683" cy="6661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LANA\Desktop\trkeba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94196"/>
            <a:ext cx="8286808" cy="6549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/>
          <a:lstStyle/>
          <a:p>
            <a:pPr algn="ctr"/>
            <a:r>
              <a:rPr lang="ar-SA" dirty="0" smtClean="0"/>
              <a:t>وظيفة صفائح الدم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4525963"/>
          </a:xfrm>
        </p:spPr>
        <p:txBody>
          <a:bodyPr/>
          <a:lstStyle/>
          <a:p>
            <a:pPr fontAlgn="base">
              <a:buNone/>
            </a:pPr>
            <a:r>
              <a:rPr lang="ar-SA" b="1" dirty="0" smtClean="0"/>
              <a:t> </a:t>
            </a:r>
            <a:endParaRPr lang="he-IL" b="1" dirty="0" smtClean="0"/>
          </a:p>
          <a:p>
            <a:pPr fontAlgn="base">
              <a:buNone/>
            </a:pPr>
            <a:endParaRPr lang="he-IL" b="1" dirty="0" smtClean="0"/>
          </a:p>
          <a:p>
            <a:pPr fontAlgn="base">
              <a:buNone/>
            </a:pPr>
            <a:endParaRPr lang="he-IL" b="1" dirty="0" smtClean="0"/>
          </a:p>
        </p:txBody>
      </p:sp>
      <p:sp>
        <p:nvSpPr>
          <p:cNvPr id="4" name="אליפסה 3"/>
          <p:cNvSpPr/>
          <p:nvPr/>
        </p:nvSpPr>
        <p:spPr>
          <a:xfrm>
            <a:off x="1403648" y="2780928"/>
            <a:ext cx="5760640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buNone/>
            </a:pPr>
            <a:r>
              <a:rPr lang="he-IL" sz="4000" b="1" dirty="0" smtClean="0"/>
              <a:t>المساعدة على تجلط الدم,</a:t>
            </a:r>
            <a:r>
              <a:rPr lang="he-IL" sz="4000" dirty="0" smtClean="0"/>
              <a:t> </a:t>
            </a:r>
            <a:r>
              <a:rPr lang="he-IL" sz="4000" b="1" dirty="0" smtClean="0"/>
              <a:t>ووقف النزيف اثناء حدوث الجروح.</a:t>
            </a:r>
            <a:endParaRPr lang="he-IL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أكملوا الجدول التالي: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1" y="2249488"/>
          <a:ext cx="8363271" cy="39878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87757"/>
                <a:gridCol w="2787757"/>
                <a:gridCol w="2787757"/>
              </a:tblGrid>
              <a:tr h="99695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نوع الخلية\</a:t>
                      </a:r>
                      <a:r>
                        <a:rPr lang="ar-SA" baseline="0" dirty="0" smtClean="0"/>
                        <a:t> مميزات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شكل الخلية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وظيفة الخلية</a:t>
                      </a:r>
                      <a:endParaRPr lang="he-IL" dirty="0"/>
                    </a:p>
                  </a:txBody>
                  <a:tcPr/>
                </a:tc>
              </a:tr>
              <a:tr h="99695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خلايا دم حمراء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99695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خلايا دم بيضاء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996956"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صفيحات</a:t>
                      </a:r>
                      <a:r>
                        <a:rPr lang="ar-SA" dirty="0" smtClean="0"/>
                        <a:t> الدم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LAN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509120"/>
            <a:ext cx="1048781" cy="662223"/>
          </a:xfrm>
          <a:prstGeom prst="rect">
            <a:avLst/>
          </a:prstGeom>
          <a:noFill/>
        </p:spPr>
      </p:pic>
      <p:pic>
        <p:nvPicPr>
          <p:cNvPr id="7" name="Picture 2" descr="C:\Users\LANA\Desktop\trkeba15.jpg"/>
          <p:cNvPicPr>
            <a:picLocks noChangeAspect="1" noChangeArrowheads="1"/>
          </p:cNvPicPr>
          <p:nvPr/>
        </p:nvPicPr>
        <p:blipFill>
          <a:blip r:embed="rId3" cstate="print"/>
          <a:srcRect l="39506" t="8218" r="20988" b="49050"/>
          <a:stretch>
            <a:fillRect/>
          </a:stretch>
        </p:blipFill>
        <p:spPr bwMode="auto">
          <a:xfrm>
            <a:off x="6444208" y="5301208"/>
            <a:ext cx="1152128" cy="93610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2" descr="C:\Users\LANA\Desktop\118313_imgcache.jpg"/>
          <p:cNvPicPr>
            <a:picLocks noChangeAspect="1" noChangeArrowheads="1"/>
          </p:cNvPicPr>
          <p:nvPr/>
        </p:nvPicPr>
        <p:blipFill>
          <a:blip r:embed="rId4" cstate="print"/>
          <a:srcRect l="61823" t="13993" r="24929" b="71988"/>
          <a:stretch>
            <a:fillRect/>
          </a:stretch>
        </p:blipFill>
        <p:spPr bwMode="auto">
          <a:xfrm>
            <a:off x="6372200" y="3356992"/>
            <a:ext cx="1080120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نحن نعلم أن المواد تنتقل بواسطة الدورتين.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لكن بأي وسط\ مادة تنتقل هذه المواد داخل </a:t>
            </a:r>
            <a:r>
              <a:rPr lang="ar-SA" dirty="0" err="1" smtClean="0"/>
              <a:t>الأوردة؟</a:t>
            </a:r>
            <a:endParaRPr lang="ar-SA" dirty="0" smtClean="0"/>
          </a:p>
          <a:p>
            <a:r>
              <a:rPr lang="ar-SA" dirty="0" smtClean="0"/>
              <a:t>قبل أن نتوصل للإجابة دعونا نجيب على هذه </a:t>
            </a:r>
            <a:r>
              <a:rPr lang="ar-SA" dirty="0" err="1" smtClean="0"/>
              <a:t>الأسئلة؟</a:t>
            </a:r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بأي حالة يجب أن تكون هذه </a:t>
            </a:r>
            <a:r>
              <a:rPr lang="ar-SA" dirty="0" err="1" smtClean="0"/>
              <a:t>المادة؟</a:t>
            </a:r>
            <a:endParaRPr lang="ar-SA" dirty="0" smtClean="0"/>
          </a:p>
          <a:p>
            <a:r>
              <a:rPr lang="ar-SA" dirty="0" smtClean="0"/>
              <a:t>صلبة\ سائلة\ غازية.</a:t>
            </a:r>
          </a:p>
          <a:p>
            <a:endParaRPr lang="ar-SA" dirty="0" smtClean="0"/>
          </a:p>
          <a:p>
            <a:r>
              <a:rPr lang="ar-SA" dirty="0" smtClean="0"/>
              <a:t>ما هي صفات هذه </a:t>
            </a:r>
            <a:r>
              <a:rPr lang="ar-SA" dirty="0" err="1" smtClean="0"/>
              <a:t>المادة؟؟</a:t>
            </a:r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الآن، هل يمكنكم تخمين ما هي المادة </a:t>
            </a:r>
            <a:r>
              <a:rPr lang="ar-SA" dirty="0" err="1" smtClean="0"/>
              <a:t>هذه؟؟!!</a:t>
            </a:r>
            <a:endParaRPr lang="ar-SA" dirty="0" smtClean="0"/>
          </a:p>
          <a:p>
            <a:endParaRPr lang="ar-SA" dirty="0" smtClean="0"/>
          </a:p>
          <a:p>
            <a:endParaRPr lang="he-IL" dirty="0"/>
          </a:p>
        </p:txBody>
      </p:sp>
      <p:pic>
        <p:nvPicPr>
          <p:cNvPr id="4098" name="Picture 2" descr="C:\Users\LANA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284984"/>
            <a:ext cx="1514475" cy="3019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موضوع درس اليوم هو: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כוכב עם 5 פינות 3"/>
          <p:cNvSpPr/>
          <p:nvPr/>
        </p:nvSpPr>
        <p:spPr>
          <a:xfrm>
            <a:off x="1619672" y="2492896"/>
            <a:ext cx="6048672" cy="4104456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الدم</a:t>
            </a:r>
            <a:endParaRPr lang="he-IL" sz="9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NA\Desktop\14455nor3yn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8172400" cy="5229200"/>
          </a:xfrm>
          <a:prstGeom prst="rect">
            <a:avLst/>
          </a:prstGeom>
          <a:noFill/>
        </p:spPr>
      </p:pic>
      <p:sp>
        <p:nvSpPr>
          <p:cNvPr id="3" name="מלבן 2"/>
          <p:cNvSpPr/>
          <p:nvPr/>
        </p:nvSpPr>
        <p:spPr>
          <a:xfrm>
            <a:off x="2483768" y="764704"/>
            <a:ext cx="3816424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هيا نتعرف مما يتكون الدم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اذا فالدم يتكون من: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פחית 3"/>
          <p:cNvSpPr/>
          <p:nvPr/>
        </p:nvSpPr>
        <p:spPr>
          <a:xfrm>
            <a:off x="2195736" y="2060848"/>
            <a:ext cx="2880320" cy="4365104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FF0000"/>
                </a:solidFill>
              </a:rPr>
              <a:t>55% بلازما</a:t>
            </a:r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r>
              <a:rPr lang="ar-SA" sz="4800" dirty="0" smtClean="0">
                <a:solidFill>
                  <a:srgbClr val="FF0000"/>
                </a:solidFill>
              </a:rPr>
              <a:t>45% خلايا</a:t>
            </a:r>
            <a:endParaRPr lang="he-IL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ماذا نعني بالبلازما؟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1331640" y="2348880"/>
            <a:ext cx="7344816" cy="259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تتكون بلازما الدم من ماء مذابة فيه مواد مختلفة، مثل مركبات غذاء، أملاح، بروتينات نتجت في الجسم </a:t>
            </a:r>
            <a:r>
              <a:rPr lang="ar-SA" sz="4000" dirty="0" err="1" smtClean="0"/>
              <a:t>وغيرها.</a:t>
            </a:r>
            <a:r>
              <a:rPr lang="ar-SA" sz="4000" dirty="0" smtClean="0"/>
              <a:t> لون سائل الدم هو أصفر شفاف.</a:t>
            </a:r>
            <a:endParaRPr lang="he-IL" sz="4000" dirty="0"/>
          </a:p>
        </p:txBody>
      </p:sp>
      <p:sp>
        <p:nvSpPr>
          <p:cNvPr id="5" name="אליפסה 4"/>
          <p:cNvSpPr/>
          <p:nvPr/>
        </p:nvSpPr>
        <p:spPr>
          <a:xfrm>
            <a:off x="1763688" y="5085184"/>
            <a:ext cx="590465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سؤال </a:t>
            </a:r>
            <a:r>
              <a:rPr lang="ar-SA" dirty="0" err="1" smtClean="0"/>
              <a:t>للنقاش:</a:t>
            </a:r>
            <a:endParaRPr lang="ar-SA" dirty="0" smtClean="0"/>
          </a:p>
          <a:p>
            <a:pPr algn="ctr"/>
            <a:r>
              <a:rPr lang="ar-SA" sz="2800" b="1" dirty="0" smtClean="0"/>
              <a:t>أين تكمن أهمية كون بلازما </a:t>
            </a:r>
            <a:r>
              <a:rPr lang="ar-SA" sz="2800" b="1" dirty="0" err="1" smtClean="0"/>
              <a:t>الدم ”ماء“؟</a:t>
            </a:r>
            <a:endParaRPr lang="he-IL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חץ שמאלה 4"/>
          <p:cNvSpPr/>
          <p:nvPr/>
        </p:nvSpPr>
        <p:spPr>
          <a:xfrm>
            <a:off x="971600" y="2636912"/>
            <a:ext cx="6768752" cy="3528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هيا لنتعرف على خلايا الدم</a:t>
            </a:r>
            <a:endParaRPr lang="he-IL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خلايا الدم الحمراء</a:t>
            </a:r>
            <a:endParaRPr lang="he-IL" dirty="0"/>
          </a:p>
        </p:txBody>
      </p:sp>
      <p:pic>
        <p:nvPicPr>
          <p:cNvPr id="2050" name="Picture 2" descr="C:\Users\LANA\Desktop\118313_imgcach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11935" y="2249488"/>
            <a:ext cx="5720130" cy="432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עירוני">
  <a:themeElements>
    <a:clrScheme name="עירוני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עירוני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עירוני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811</TotalTime>
  <Words>418</Words>
  <Application>Microsoft Office PowerPoint</Application>
  <PresentationFormat>‫הצגה על המסך (4:3)</PresentationFormat>
  <Paragraphs>75</Paragraphs>
  <Slides>23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24" baseType="lpstr">
      <vt:lpstr>עירוני</vt:lpstr>
      <vt:lpstr>جهاز النقل</vt:lpstr>
      <vt:lpstr>تعلمنا في الدرس السابق...</vt:lpstr>
      <vt:lpstr>نحن نعلم أن المواد تنتقل بواسطة الدورتين.</vt:lpstr>
      <vt:lpstr>موضوع درس اليوم هو:</vt:lpstr>
      <vt:lpstr>שקופית 5</vt:lpstr>
      <vt:lpstr>اذا فالدم يتكون من:</vt:lpstr>
      <vt:lpstr>ماذا نعني بالبلازما؟</vt:lpstr>
      <vt:lpstr>שקופית 8</vt:lpstr>
      <vt:lpstr>خلايا الدم الحمراء</vt:lpstr>
      <vt:lpstr>وظيفة كريات الدم الحمراء</vt:lpstr>
      <vt:lpstr>خلايا الدم البيضاء</vt:lpstr>
      <vt:lpstr>وظيفة كريات الدم البيضاء</vt:lpstr>
      <vt:lpstr>صفيحات الدم</vt:lpstr>
      <vt:lpstr>صفائح \صفيحات الدم</vt:lpstr>
      <vt:lpstr>تخثّر الدم ...</vt:lpstr>
      <vt:lpstr>تجربة تخثر الدم هيا نمثل عملية التخثّر:</vt:lpstr>
      <vt:lpstr>שקופית 17</vt:lpstr>
      <vt:lpstr>שקופית 18</vt:lpstr>
      <vt:lpstr>عملية التخثّر بالصور..</vt:lpstr>
      <vt:lpstr>שקופית 20</vt:lpstr>
      <vt:lpstr>שקופית 21</vt:lpstr>
      <vt:lpstr>وظيفة صفائح الدم</vt:lpstr>
      <vt:lpstr>أكملوا الجدول التالي: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جهاز النقل</dc:title>
  <dc:creator>LANA</dc:creator>
  <cp:lastModifiedBy>LANA</cp:lastModifiedBy>
  <cp:revision>18</cp:revision>
  <dcterms:created xsi:type="dcterms:W3CDTF">2012-05-06T15:35:04Z</dcterms:created>
  <dcterms:modified xsi:type="dcterms:W3CDTF">2013-05-04T12:54:48Z</dcterms:modified>
</cp:coreProperties>
</file>