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6EF8880-7D0E-41B4-AEBD-CFA7C444B1E8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C11027-23AE-4618-842F-CE0744C6A1F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b9c0ecc-a-62cb3a1a-s-sites.googlegroups.com/site/fdiet14012011/pj/%D8%A7%D9%84%D8%AF%D9%88%D8%B1%D8%A9%D8%A7%D9%84%D8%AF%D9%85%D9%88%D9%8A%D8%A9%D8%A7%D9%84%D8%B5%D8%BA%D8%B1%D9%89.swf?attachauth=ANoY7cpN3NSFSRu4uaPIRSuJNRiO4TywLpBonWMNHBRpfYxr9Qk2R_9Rccf3rROLwJBrG6JM_vn218Kx3juQgbSYBnvAg3ROSZiMghEVFQRqgi9IbsPvZmBkT-0oRCyDrH1dvVfHXJRASlgdJfIMLbObLlOA_r0Z4A_GS_AnT6-NyjTqF3mbtx-eC1zTTztNYXRRJX8CZH2jfL12yAYM1q1HFuPUIVWtPFxpg8FbZ0FYhNVpEbk_fvFzOhcdyBfbJimCx5P58naVApHTHkHgx84kikhfSCtowL58iZJYPxOkSkiZFdSWRSuKsRpRKEVm63Ff-5FaCrf2h-xYx4EZsowY1Q7Et2GqxaDJFYWCi0ybej0mIh6GsWI=&amp;attredirects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1b9c0ecc-a-62cb3a1a-s-sites.googlegroups.com/site/fdiet14012011/pj/%D8%A7%D9%84%D8%AF%D9%88%D8%B1%D8%A9%D8%A7%D9%84%D8%AF%D9%85%D9%88%D9%8A%D8%A9%D8%A7%D9%84%D8%B5%D8%BA%D8%B1%D9%89.swf?attachauth=ANoY7cpN3NSFSRu4uaPIRSuJNRiO4TywLpBonWMNHBRpfYxr9Qk2R_9Rccf3rROLwJBrG6JM_vn218Kx3juQgbSYBnvAg3ROSZiMghEVFQRqgi9IbsPvZmBkT-0oRCyDrH1dvVfHXJRASlgdJfIMLbObLlOA_r0Z4A_GS_AnT6-NyjTqF3mbtx-eC1zTTztNYXRRJX8CZH2jfL12yAYM1q1HFuPUIVWtPFxpg8FbZ0FYhNVpEbk_fvFzOhcdyBfbJimCx5P58naVApHTHkHgx84kikhfSCtowL58iZJYPxOkSkiZFdSWRSuKsRpRKEVm63Ff-5FaCrf2h-xYx4EZsowY1Q7Et2GqxaDJFYWCi0ybej0mIh6GsWI%3D&amp;attredirects=0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11027-23AE-4618-842F-CE0744C6A1FF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بعد أن تعرف الطلاب على مسار الدورة الدموية العام سيقوم المعلم بتفصيل مسار الدورة الدموية الصغرى.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11027-23AE-4618-842F-CE0744C6A1FF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4EA854-724B-480D-92F6-33DF0BBED65C}" type="datetimeFigureOut">
              <a:rPr lang="he-IL" smtClean="0"/>
              <a:pPr/>
              <a:t>כ"ח/ניסן/תשע"ג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2C5DB0-15EE-4164-83CE-6BE63B7F59F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aws2006.com/vb/showthread.php?8179-%C7%E1%CF%E6%D1%C9-%C7%E1%CF%E3%E6%ED%C9-%DD%ED-%CC%D3%E3-%C7%E1%C7%E4%D3%C7%E4-(-%DD%E1%C7%D4-)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1b9c0ecc-a-62cb3a1a-s-sites.googlegroups.com/site/fdiet14012011/pj/%D8%A7%D9%84%D8%AF%D9%88%D8%B1%D8%A9%D8%A7%D9%84%D8%AF%D9%85%D9%88%D9%8A%D8%A9%D8%A7%D9%84%D8%B5%D8%BA%D8%B1%D9%89.swf?attachauth=ANoY7cpN3NSFSRu4uaPIRSuJNRiO4TywLpBonWMNHBRpfYxr9Q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من القلب إلى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دورة الدم الصغرى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>
            <a:off x="611560" y="1196752"/>
            <a:ext cx="7560840" cy="396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ينتقل ثاني أكسيد الكربون من شعيرات الدم إلى الرئتين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العمليى التي تحدث حول الحويصلات </a:t>
            </a:r>
            <a:br>
              <a:rPr lang="ar-SA" dirty="0" smtClean="0"/>
            </a:br>
            <a:r>
              <a:rPr lang="ar-SA" sz="2400" dirty="0" err="1" smtClean="0"/>
              <a:t>تسمى: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חץ שמאלה-ימינה 3"/>
          <p:cNvSpPr/>
          <p:nvPr/>
        </p:nvSpPr>
        <p:spPr>
          <a:xfrm>
            <a:off x="1619672" y="2708920"/>
            <a:ext cx="6192688" cy="22322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تبادل الغازات في الرئتين</a:t>
            </a:r>
            <a:endParaRPr lang="he-I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نهاية مسار الدورة الدموية الصغرى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الدم الغني بالأوكسجين يعود بواسطة أوردة الرئة إلى الأذين الأيسر للقلب.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ومن هنا يخرج ثانية إلى الجسم في دورة الدم </a:t>
            </a:r>
            <a:r>
              <a:rPr lang="ar-SA" dirty="0" smtClean="0"/>
              <a:t>الكبرى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هيا لنرى ذلك من خلال الفلاش </a:t>
            </a:r>
            <a:r>
              <a:rPr lang="ar-SA" dirty="0" err="1" smtClean="0"/>
              <a:t>التالي: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http://www.alaws2006.com/vb/showthread.php?8179-%C7%E1%CF%E6%D1%C9-%C7%E1%CF%E3%E6%ED%C9-%DD%ED-%CC%D3%E3-%C7%E1%C7%E4%D3%C7%E4-(-%DD%E1%C7%D4-)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>
                <a:solidFill>
                  <a:schemeClr val="accent1"/>
                </a:solidFill>
              </a:rPr>
              <a:t>والان</a:t>
            </a:r>
            <a:r>
              <a:rPr lang="ar-SA" dirty="0" smtClean="0">
                <a:solidFill>
                  <a:schemeClr val="accent1"/>
                </a:solidFill>
              </a:rPr>
              <a:t> هيا بنا لنعمل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3600" dirty="0" smtClean="0"/>
              <a:t>أمامكم ورقة عمل عليكم حل جميع الأسئلة.</a:t>
            </a:r>
          </a:p>
          <a:p>
            <a:endParaRPr lang="ar-SA" sz="3600" dirty="0" smtClean="0"/>
          </a:p>
          <a:p>
            <a:r>
              <a:rPr lang="ar-SA" sz="3600" dirty="0" smtClean="0"/>
              <a:t>يمكنكم طلب المساعدة من المعلمة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pPr algn="l"/>
            <a:r>
              <a:rPr lang="ar-SA" dirty="0" smtClean="0"/>
              <a:t>عملاً </a:t>
            </a:r>
            <a:r>
              <a:rPr lang="ar-SA" dirty="0" err="1" smtClean="0"/>
              <a:t>ممتعاً....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الإجمال</a:t>
            </a:r>
            <a:endParaRPr lang="he-I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قارن بين الدورة الدموية الكبرى والدورة الدموية الصغرى</a:t>
            </a:r>
            <a:r>
              <a:rPr lang="ar-SA" dirty="0" smtClean="0"/>
              <a:t>.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كيف تتم عملية تبادل الغازات؟</a:t>
            </a:r>
            <a:endParaRPr lang="en-US" dirty="0" smtClean="0"/>
          </a:p>
          <a:p>
            <a:pPr>
              <a:buNone/>
            </a:pPr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763688" y="2708920"/>
          <a:ext cx="60960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الدورة الدموية الصغرى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الدورة الدموية الكبرى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وظيفة </a:t>
            </a:r>
            <a:r>
              <a:rPr lang="ar-SA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بيتية</a:t>
            </a:r>
            <a:endParaRPr lang="he-I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6000" b="1" dirty="0" smtClean="0"/>
              <a:t>حل </a:t>
            </a:r>
            <a:r>
              <a:rPr lang="ar-SA" sz="6000" b="1" dirty="0" smtClean="0"/>
              <a:t>الأسئلة 2-5  صفحة </a:t>
            </a:r>
            <a:r>
              <a:rPr lang="ar-SA" sz="6600" b="1" u="sng" dirty="0" smtClean="0"/>
              <a:t>192</a:t>
            </a:r>
            <a:endParaRPr lang="he-IL" sz="66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accent1"/>
                </a:solidFill>
              </a:rPr>
              <a:t>تعلمنا في الدرس </a:t>
            </a:r>
            <a:r>
              <a:rPr lang="ar-SA" dirty="0" err="1" smtClean="0">
                <a:solidFill>
                  <a:schemeClr val="accent1"/>
                </a:solidFill>
              </a:rPr>
              <a:t>السابق...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ar-SA" dirty="0" smtClean="0"/>
          </a:p>
          <a:p>
            <a:pPr marL="514350" indent="-514350">
              <a:buAutoNum type="arabicPeriod"/>
            </a:pPr>
            <a:r>
              <a:rPr lang="ar-SA" dirty="0" smtClean="0"/>
              <a:t>ما هو عدد الأوعية الدموية </a:t>
            </a:r>
            <a:r>
              <a:rPr lang="ar-SA" dirty="0" err="1" smtClean="0"/>
              <a:t>المختلفة؟</a:t>
            </a:r>
            <a:r>
              <a:rPr lang="ar-SA" dirty="0" smtClean="0"/>
              <a:t> وأذكرها!</a:t>
            </a:r>
          </a:p>
          <a:p>
            <a:pPr marL="514350" indent="-514350">
              <a:buAutoNum type="arabicPeriod"/>
            </a:pPr>
            <a:endParaRPr lang="ar-SA" dirty="0" smtClean="0"/>
          </a:p>
          <a:p>
            <a:pPr marL="514350" indent="-514350">
              <a:buAutoNum type="arabicPeriod"/>
            </a:pPr>
            <a:r>
              <a:rPr lang="ar-SA" dirty="0" smtClean="0"/>
              <a:t>ما هو مسار الدورة الدموية </a:t>
            </a:r>
            <a:r>
              <a:rPr lang="ar-SA" dirty="0" err="1" smtClean="0"/>
              <a:t>الكبرى؟</a:t>
            </a:r>
            <a:endParaRPr lang="ar-SA" dirty="0" smtClean="0"/>
          </a:p>
          <a:p>
            <a:pPr marL="514350" indent="-514350">
              <a:buAutoNum type="arabicPeriod"/>
            </a:pPr>
            <a:endParaRPr lang="ar-SA" dirty="0" smtClean="0"/>
          </a:p>
          <a:p>
            <a:pPr marL="514350" indent="-514350">
              <a:buAutoNum type="arabicPeriod"/>
            </a:pPr>
            <a:r>
              <a:rPr lang="ar-SA" dirty="0" smtClean="0"/>
              <a:t>ماذا يحدث عندما يمر الدم في الشعيرات الدموية بين خلايا </a:t>
            </a:r>
            <a:r>
              <a:rPr lang="ar-SA" dirty="0" err="1" smtClean="0"/>
              <a:t>الجسم؟!</a:t>
            </a:r>
            <a:endParaRPr lang="ar-SA" dirty="0" smtClean="0"/>
          </a:p>
          <a:p>
            <a:pPr marL="514350" indent="-514350">
              <a:buAutoNum type="arabicPeriod"/>
            </a:pPr>
            <a:endParaRPr lang="ar-SA" dirty="0" smtClean="0"/>
          </a:p>
          <a:p>
            <a:pPr marL="514350" indent="-514350"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accent1"/>
                </a:solidFill>
              </a:rPr>
              <a:t>موضوع اليوم </a:t>
            </a:r>
            <a:r>
              <a:rPr lang="ar-SA" dirty="0" err="1" smtClean="0">
                <a:solidFill>
                  <a:schemeClr val="accent1"/>
                </a:solidFill>
              </a:rPr>
              <a:t>هو...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إذن ماذا يمكننا القول عن مسار الدورة الدموية الصغرى نسبةً لطول مسار الدورة الدموية </a:t>
            </a:r>
            <a:r>
              <a:rPr lang="ar-SA" dirty="0" err="1" smtClean="0"/>
              <a:t>الكبرى؟</a:t>
            </a:r>
            <a:r>
              <a:rPr lang="ar-SA" dirty="0" smtClean="0"/>
              <a:t> (استند في إجابتك على اسم كل دورة من الدورتين</a:t>
            </a:r>
            <a:r>
              <a:rPr lang="ar-SA" dirty="0" err="1" smtClean="0"/>
              <a:t>)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1763688" y="1988840"/>
            <a:ext cx="5832648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الدورة الدموية الصغرى</a:t>
            </a:r>
            <a:endParaRPr lang="he-IL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accent1"/>
                </a:solidFill>
              </a:rPr>
              <a:t>مسار الدورة الدموية الصغرى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6000" dirty="0" smtClean="0"/>
              <a:t>يخرج الدم في الشرايين من </a:t>
            </a:r>
            <a:r>
              <a:rPr lang="ar-SA" sz="6000" b="1" u="sng" dirty="0" smtClean="0">
                <a:solidFill>
                  <a:schemeClr val="accent1"/>
                </a:solidFill>
              </a:rPr>
              <a:t>القلب</a:t>
            </a:r>
            <a:r>
              <a:rPr lang="ar-SA" sz="6000" dirty="0" smtClean="0"/>
              <a:t> إلى ا</a:t>
            </a:r>
            <a:r>
              <a:rPr lang="ar-SA" sz="6000" b="1" u="sng" dirty="0" smtClean="0">
                <a:solidFill>
                  <a:schemeClr val="accent1"/>
                </a:solidFill>
              </a:rPr>
              <a:t>لرئتين</a:t>
            </a:r>
            <a:r>
              <a:rPr lang="ar-SA" sz="6000" dirty="0" smtClean="0"/>
              <a:t> ويعود</a:t>
            </a:r>
            <a:r>
              <a:rPr lang="ar-SA" sz="6000" b="1" u="sng" dirty="0" smtClean="0">
                <a:solidFill>
                  <a:schemeClr val="accent1"/>
                </a:solidFill>
              </a:rPr>
              <a:t> للقلب </a:t>
            </a:r>
            <a:r>
              <a:rPr lang="ar-SA" sz="6000" dirty="0" smtClean="0"/>
              <a:t>بالأوردة.</a:t>
            </a:r>
          </a:p>
          <a:p>
            <a:endParaRPr lang="he-IL" sz="1600" dirty="0"/>
          </a:p>
        </p:txBody>
      </p:sp>
      <p:sp>
        <p:nvSpPr>
          <p:cNvPr id="5" name="אליפסה 4"/>
          <p:cNvSpPr/>
          <p:nvPr/>
        </p:nvSpPr>
        <p:spPr>
          <a:xfrm>
            <a:off x="899592" y="4293096"/>
            <a:ext cx="698477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من هذه الجملة يمكننا أن نستنتج أن الدورة الدموية الصغرى لها علاقة بجهاز ـــــــــــــــــــــــــــــ</a:t>
            </a:r>
            <a:endParaRPr lang="he-IL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هيا لنرى الفلاش التالي: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ar-SA" dirty="0" smtClean="0"/>
          </a:p>
          <a:p>
            <a:pPr algn="ctr"/>
            <a:r>
              <a:rPr lang="ar-SA" dirty="0" smtClean="0">
                <a:hlinkClick r:id="rId3"/>
              </a:rPr>
              <a:t>اضغط </a:t>
            </a:r>
            <a:r>
              <a:rPr lang="ar-SA" dirty="0" smtClean="0"/>
              <a:t>هنا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chemeClr val="accent1"/>
                </a:solidFill>
              </a:rPr>
              <a:t>مسار الدورة الدموية الصغرى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2000" dirty="0" smtClean="0"/>
              <a:t>بشكل مفصل</a:t>
            </a:r>
            <a:endParaRPr lang="he-IL" sz="2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4000" dirty="0" smtClean="0"/>
              <a:t>يخرج الدم من </a:t>
            </a:r>
            <a:r>
              <a:rPr lang="ar-SA" sz="4000" b="1" u="sng" dirty="0" smtClean="0">
                <a:solidFill>
                  <a:schemeClr val="accent1"/>
                </a:solidFill>
              </a:rPr>
              <a:t>البطين الأيمن للقلب </a:t>
            </a:r>
            <a:r>
              <a:rPr lang="ar-SA" sz="4000" dirty="0" smtClean="0"/>
              <a:t>باتجاه </a:t>
            </a:r>
            <a:r>
              <a:rPr lang="ar-SA" sz="4000" b="1" u="sng" dirty="0" smtClean="0">
                <a:solidFill>
                  <a:schemeClr val="accent1"/>
                </a:solidFill>
              </a:rPr>
              <a:t>الرئتين </a:t>
            </a:r>
            <a:r>
              <a:rPr lang="ar-SA" sz="4000" dirty="0" smtClean="0"/>
              <a:t>بواسطة شريان كبير، الذي يتفرغ إلى شرايين صغيرة والتي تتفرغ إلى شعيرات </a:t>
            </a:r>
            <a:r>
              <a:rPr lang="ar-SA" sz="4000" dirty="0" err="1" smtClean="0"/>
              <a:t>دموية.</a:t>
            </a:r>
            <a:r>
              <a:rPr lang="ar-SA" sz="4000" dirty="0" smtClean="0"/>
              <a:t> هذه هي الشعيرات الدموية التي تغلف حويصلات الرئة.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ماذا يحدث حول حويصلات الرئة؟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dirty="0" smtClean="0"/>
              <a:t>يجري الدم في الشعيرات الدموية ببطء وأثناء جريانه تتبادل مواد بينه وبين حويصلات </a:t>
            </a:r>
            <a:r>
              <a:rPr lang="ar-SA" dirty="0" err="1" smtClean="0"/>
              <a:t>الرئة :</a:t>
            </a:r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               أوكسجين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</p:txBody>
      </p:sp>
      <p:sp>
        <p:nvSpPr>
          <p:cNvPr id="4" name="מלבן 3"/>
          <p:cNvSpPr/>
          <p:nvPr/>
        </p:nvSpPr>
        <p:spPr>
          <a:xfrm>
            <a:off x="5436096" y="3501008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حويصلات الرئة </a:t>
            </a:r>
            <a:endParaRPr lang="he-IL" sz="3200" dirty="0"/>
          </a:p>
        </p:txBody>
      </p:sp>
      <p:sp>
        <p:nvSpPr>
          <p:cNvPr id="6" name="מלבן 5"/>
          <p:cNvSpPr/>
          <p:nvPr/>
        </p:nvSpPr>
        <p:spPr>
          <a:xfrm>
            <a:off x="755576" y="3501008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شعيرات الدم</a:t>
            </a:r>
            <a:endParaRPr lang="he-IL" sz="3600" dirty="0"/>
          </a:p>
        </p:txBody>
      </p:sp>
      <p:cxnSp>
        <p:nvCxnSpPr>
          <p:cNvPr id="8" name="מחבר חץ ישר 7"/>
          <p:cNvCxnSpPr/>
          <p:nvPr/>
        </p:nvCxnSpPr>
        <p:spPr>
          <a:xfrm flipH="1">
            <a:off x="5580112" y="5085184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3 0.02104 L -0.44097 0.0210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91329E-6 L -0.52066 -0.002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4800" dirty="0"/>
          </a:p>
        </p:txBody>
      </p:sp>
      <p:sp>
        <p:nvSpPr>
          <p:cNvPr id="4" name="אליפסה 3"/>
          <p:cNvSpPr/>
          <p:nvPr/>
        </p:nvSpPr>
        <p:spPr>
          <a:xfrm>
            <a:off x="611560" y="1196752"/>
            <a:ext cx="7560840" cy="396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ينتقل الأوكسجين من حويصلات الرئة إلى شعيرات الدم.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ماذا يحدث حول حويصلات الرئة؟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pPr algn="l">
              <a:buNone/>
            </a:pPr>
            <a:r>
              <a:rPr lang="ar-SA" dirty="0" smtClean="0"/>
              <a:t>ثاني أكسيد الكربون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5436096" y="3501008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الرئتين</a:t>
            </a:r>
            <a:endParaRPr lang="he-IL" sz="3200" dirty="0"/>
          </a:p>
        </p:txBody>
      </p:sp>
      <p:sp>
        <p:nvSpPr>
          <p:cNvPr id="7" name="מלבן 6"/>
          <p:cNvSpPr/>
          <p:nvPr/>
        </p:nvSpPr>
        <p:spPr>
          <a:xfrm>
            <a:off x="827584" y="3501008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شعيرات الدم</a:t>
            </a:r>
            <a:endParaRPr lang="he-IL" sz="3600" dirty="0"/>
          </a:p>
        </p:txBody>
      </p:sp>
      <p:cxnSp>
        <p:nvCxnSpPr>
          <p:cNvPr id="9" name="מחבר חץ ישר 8"/>
          <p:cNvCxnSpPr/>
          <p:nvPr/>
        </p:nvCxnSpPr>
        <p:spPr>
          <a:xfrm>
            <a:off x="899592" y="5301208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47 0.05249 L 0.48437 0.06312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526E-6 L 0.54618 0.007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575</TotalTime>
  <Words>336</Words>
  <Application>Microsoft Office PowerPoint</Application>
  <PresentationFormat>‫הצגה על המסך (4:3)</PresentationFormat>
  <Paragraphs>90</Paragraphs>
  <Slides>15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יושר</vt:lpstr>
      <vt:lpstr>دورة الدم الصغرى</vt:lpstr>
      <vt:lpstr>تعلمنا في الدرس السابق...</vt:lpstr>
      <vt:lpstr>موضوع اليوم هو...</vt:lpstr>
      <vt:lpstr>مسار الدورة الدموية الصغرى</vt:lpstr>
      <vt:lpstr>هيا لنرى الفلاش التالي:</vt:lpstr>
      <vt:lpstr>مسار الدورة الدموية الصغرى  بشكل مفصل</vt:lpstr>
      <vt:lpstr>ماذا يحدث حول حويصلات الرئة؟</vt:lpstr>
      <vt:lpstr>שקופית 8</vt:lpstr>
      <vt:lpstr>ماذا يحدث حول حويصلات الرئة؟</vt:lpstr>
      <vt:lpstr>שקופית 10</vt:lpstr>
      <vt:lpstr>العمليى التي تحدث حول الحويصلات  تسمى: </vt:lpstr>
      <vt:lpstr>نهاية مسار الدورة الدموية الصغرى</vt:lpstr>
      <vt:lpstr>والان هيا بنا لنعمل</vt:lpstr>
      <vt:lpstr>الإجمال</vt:lpstr>
      <vt:lpstr>وظيفة بيتية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الدم الصغرى</dc:title>
  <dc:creator>LANA</dc:creator>
  <cp:lastModifiedBy>LANA</cp:lastModifiedBy>
  <cp:revision>26</cp:revision>
  <dcterms:created xsi:type="dcterms:W3CDTF">2013-04-07T17:39:53Z</dcterms:created>
  <dcterms:modified xsi:type="dcterms:W3CDTF">2013-04-08T15:12:40Z</dcterms:modified>
</cp:coreProperties>
</file>