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1541-513F-4C16-AE1A-971FDDFE2A0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EC5A-02CA-4267-AEE9-FDB31F6440B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3.xml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jljk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79512" y="2924944"/>
            <a:ext cx="144016" cy="31683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 rot="5400000">
            <a:off x="1295636" y="1664804"/>
            <a:ext cx="144016" cy="23762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 rot="5400000">
            <a:off x="1511660" y="3825044"/>
            <a:ext cx="2232248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699792" y="4869160"/>
            <a:ext cx="19442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4644008" y="3212976"/>
            <a:ext cx="144016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788024" y="3212976"/>
            <a:ext cx="2088232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876256" y="3212976"/>
            <a:ext cx="144016" cy="25922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7020272" y="5661248"/>
            <a:ext cx="1440160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8460432" y="4077072"/>
            <a:ext cx="144016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460432" y="2132856"/>
            <a:ext cx="144016" cy="1944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6948264" y="1988840"/>
            <a:ext cx="1728192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6876256" y="908720"/>
            <a:ext cx="72008" cy="12241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0" y="5805264"/>
            <a:ext cx="2987824" cy="8367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البداية</a:t>
            </a:r>
            <a:endParaRPr lang="he-IL" dirty="0"/>
          </a:p>
        </p:txBody>
      </p:sp>
      <p:sp>
        <p:nvSpPr>
          <p:cNvPr id="18" name="מלבן 17">
            <a:hlinkClick r:id="rId3" action="ppaction://hlinksldjump"/>
          </p:cNvPr>
          <p:cNvSpPr/>
          <p:nvPr/>
        </p:nvSpPr>
        <p:spPr>
          <a:xfrm>
            <a:off x="5724128" y="908720"/>
            <a:ext cx="115212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النهاية</a:t>
            </a:r>
            <a:endParaRPr lang="he-IL" dirty="0"/>
          </a:p>
        </p:txBody>
      </p:sp>
      <p:sp>
        <p:nvSpPr>
          <p:cNvPr id="19" name="אליפסה 18">
            <a:hlinkClick r:id="rId4" action="ppaction://hlinksldjump"/>
          </p:cNvPr>
          <p:cNvSpPr/>
          <p:nvPr/>
        </p:nvSpPr>
        <p:spPr>
          <a:xfrm>
            <a:off x="-180528" y="2132856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الأول</a:t>
            </a:r>
            <a:endParaRPr lang="he-IL" dirty="0"/>
          </a:p>
        </p:txBody>
      </p:sp>
      <p:sp>
        <p:nvSpPr>
          <p:cNvPr id="20" name="אליפסה 19">
            <a:hlinkClick r:id="rId5" action="ppaction://hlinksldjump"/>
          </p:cNvPr>
          <p:cNvSpPr/>
          <p:nvPr/>
        </p:nvSpPr>
        <p:spPr>
          <a:xfrm>
            <a:off x="2123728" y="220486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الثاني</a:t>
            </a:r>
            <a:endParaRPr lang="he-IL" dirty="0"/>
          </a:p>
        </p:txBody>
      </p:sp>
      <p:sp>
        <p:nvSpPr>
          <p:cNvPr id="21" name="אליפסה 20">
            <a:hlinkClick r:id="rId6" action="ppaction://hlinksldjump"/>
          </p:cNvPr>
          <p:cNvSpPr/>
          <p:nvPr/>
        </p:nvSpPr>
        <p:spPr>
          <a:xfrm>
            <a:off x="2051720" y="436510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الثالث</a:t>
            </a:r>
            <a:endParaRPr lang="he-IL" dirty="0"/>
          </a:p>
        </p:txBody>
      </p:sp>
      <p:sp>
        <p:nvSpPr>
          <p:cNvPr id="22" name="אליפסה 21">
            <a:hlinkClick r:id="rId7" action="ppaction://hlinksldjump"/>
          </p:cNvPr>
          <p:cNvSpPr/>
          <p:nvPr/>
        </p:nvSpPr>
        <p:spPr>
          <a:xfrm>
            <a:off x="4139952" y="4437112"/>
            <a:ext cx="10801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الخامس</a:t>
            </a:r>
            <a:endParaRPr lang="he-IL" dirty="0"/>
          </a:p>
        </p:txBody>
      </p:sp>
      <p:sp>
        <p:nvSpPr>
          <p:cNvPr id="23" name="אליפסה 22">
            <a:hlinkClick r:id="rId8" action="ppaction://hlinksldjump"/>
          </p:cNvPr>
          <p:cNvSpPr/>
          <p:nvPr/>
        </p:nvSpPr>
        <p:spPr>
          <a:xfrm>
            <a:off x="4211960" y="256490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الرابع</a:t>
            </a:r>
            <a:endParaRPr lang="he-IL" dirty="0"/>
          </a:p>
        </p:txBody>
      </p:sp>
      <p:sp>
        <p:nvSpPr>
          <p:cNvPr id="24" name="אליפסה 23">
            <a:hlinkClick r:id="rId9" action="ppaction://hlinksldjump"/>
          </p:cNvPr>
          <p:cNvSpPr/>
          <p:nvPr/>
        </p:nvSpPr>
        <p:spPr>
          <a:xfrm>
            <a:off x="6372200" y="2708920"/>
            <a:ext cx="11521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السادس</a:t>
            </a:r>
            <a:endParaRPr lang="he-IL" dirty="0"/>
          </a:p>
        </p:txBody>
      </p:sp>
      <p:sp>
        <p:nvSpPr>
          <p:cNvPr id="25" name="אליפסה 24">
            <a:hlinkClick r:id="rId10" action="ppaction://hlinksldjump"/>
          </p:cNvPr>
          <p:cNvSpPr/>
          <p:nvPr/>
        </p:nvSpPr>
        <p:spPr>
          <a:xfrm>
            <a:off x="6516216" y="522920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السابع</a:t>
            </a:r>
            <a:endParaRPr lang="he-IL" dirty="0"/>
          </a:p>
        </p:txBody>
      </p:sp>
      <p:sp>
        <p:nvSpPr>
          <p:cNvPr id="26" name="אליפסה 25">
            <a:hlinkClick r:id="rId11" action="ppaction://hlinksldjump"/>
          </p:cNvPr>
          <p:cNvSpPr/>
          <p:nvPr/>
        </p:nvSpPr>
        <p:spPr>
          <a:xfrm>
            <a:off x="8135888" y="162880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الثامن</a:t>
            </a:r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الثامن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أين ينتهي مسار الدم في الدورة الدموية </a:t>
            </a:r>
            <a:r>
              <a:rPr lang="ar-SA" u="sng" dirty="0" err="1" smtClean="0"/>
              <a:t>الكبرى؟</a:t>
            </a:r>
            <a:endParaRPr lang="ar-SA" u="sng" dirty="0" smtClean="0"/>
          </a:p>
          <a:p>
            <a:endParaRPr lang="ar-SA" dirty="0"/>
          </a:p>
          <a:p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3717032"/>
            <a:ext cx="33843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الأذين الأيمن</a:t>
            </a:r>
            <a:endParaRPr lang="he-IL" sz="54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259632" y="3717032"/>
            <a:ext cx="33843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الأذين الأيسر</a:t>
            </a:r>
            <a:endParaRPr lang="he-IL" sz="44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10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971600" y="1988840"/>
            <a:ext cx="6912768" cy="25922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dirty="0" smtClean="0"/>
              <a:t>حظاً أوفر فإجابتك خاطئة</a:t>
            </a:r>
            <a:endParaRPr lang="he-IL" sz="8000" dirty="0"/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pic>
        <p:nvPicPr>
          <p:cNvPr id="3074" name="Picture 2" descr="C:\Users\L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752763">
            <a:off x="6958682" y="4519537"/>
            <a:ext cx="2143125" cy="2143125"/>
          </a:xfrm>
          <a:prstGeom prst="rect">
            <a:avLst/>
          </a:prstGeom>
          <a:noFill/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11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אליפסה 3"/>
          <p:cNvSpPr/>
          <p:nvPr/>
        </p:nvSpPr>
        <p:spPr>
          <a:xfrm rot="20362924">
            <a:off x="1699855" y="679973"/>
            <a:ext cx="4464496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أحسنت</a:t>
            </a:r>
            <a:endParaRPr lang="he-IL" sz="9600" dirty="0"/>
          </a:p>
        </p:txBody>
      </p:sp>
      <p:pic>
        <p:nvPicPr>
          <p:cNvPr id="4098" name="Picture 2" descr="C:\Users\LANA\Desktop\12107049-illustration-of-a-laughing-smil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8542407">
            <a:off x="4625059" y="2871187"/>
            <a:ext cx="4158105" cy="2910674"/>
          </a:xfrm>
          <a:prstGeom prst="rect">
            <a:avLst/>
          </a:prstGeom>
          <a:noFill/>
        </p:spPr>
      </p:pic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12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ممتاز لقد وصلتم إلى القلب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LANA\Desktop\12107049-illustration-of-a-laughing-smil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8542407">
            <a:off x="4804484" y="1939279"/>
            <a:ext cx="3168174" cy="4525963"/>
          </a:xfrm>
          <a:prstGeom prst="rect">
            <a:avLst/>
          </a:prstGeom>
          <a:noFill/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ar-SA" sz="8800" dirty="0" smtClean="0"/>
              <a:t>ح</a:t>
            </a:r>
            <a:r>
              <a:rPr lang="ar-SA" sz="8800" dirty="0" smtClean="0">
                <a:solidFill>
                  <a:srgbClr val="FFFF00"/>
                </a:solidFill>
              </a:rPr>
              <a:t>ا</a:t>
            </a:r>
            <a:r>
              <a:rPr lang="ar-SA" sz="8800" dirty="0" smtClean="0"/>
              <a:t>و</a:t>
            </a:r>
            <a:r>
              <a:rPr lang="ar-SA" sz="8800" dirty="0" smtClean="0">
                <a:solidFill>
                  <a:srgbClr val="FFFF00"/>
                </a:solidFill>
              </a:rPr>
              <a:t>ل</a:t>
            </a:r>
            <a:r>
              <a:rPr lang="ar-SA" sz="8800" dirty="0" smtClean="0"/>
              <a:t> م</a:t>
            </a:r>
            <a:r>
              <a:rPr lang="ar-SA" sz="8800" dirty="0" smtClean="0">
                <a:solidFill>
                  <a:srgbClr val="FFFF00"/>
                </a:solidFill>
              </a:rPr>
              <a:t>ر</a:t>
            </a:r>
            <a:r>
              <a:rPr lang="ar-SA" sz="8800" dirty="0" smtClean="0"/>
              <a:t>ة </a:t>
            </a:r>
            <a:r>
              <a:rPr lang="ar-SA" sz="8800" dirty="0" smtClean="0">
                <a:solidFill>
                  <a:srgbClr val="FFFF00"/>
                </a:solidFill>
              </a:rPr>
              <a:t>أ</a:t>
            </a:r>
            <a:r>
              <a:rPr lang="ar-SA" sz="8800" dirty="0" smtClean="0"/>
              <a:t>خ</a:t>
            </a:r>
            <a:r>
              <a:rPr lang="ar-SA" sz="8800" dirty="0" smtClean="0">
                <a:solidFill>
                  <a:srgbClr val="FFFF00"/>
                </a:solidFill>
              </a:rPr>
              <a:t>ر</a:t>
            </a:r>
            <a:r>
              <a:rPr lang="ar-SA" sz="8800" dirty="0" smtClean="0"/>
              <a:t>ى</a:t>
            </a:r>
            <a:endParaRPr lang="he-IL" sz="8800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pic>
        <p:nvPicPr>
          <p:cNvPr id="5122" name="Picture 2" descr="C:\Users\L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65298">
            <a:off x="6084168" y="3861048"/>
            <a:ext cx="2143125" cy="2143125"/>
          </a:xfrm>
          <a:prstGeom prst="rect">
            <a:avLst/>
          </a:prstGeo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الأول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أكمل الجملة </a:t>
            </a:r>
            <a:r>
              <a:rPr lang="ar-SA" u="sng" dirty="0" err="1" smtClean="0"/>
              <a:t>التالية:</a:t>
            </a:r>
            <a:endParaRPr lang="ar-SA" u="sng" dirty="0" smtClean="0"/>
          </a:p>
          <a:p>
            <a:pPr>
              <a:buNone/>
            </a:pPr>
            <a:r>
              <a:rPr lang="ar-SA" dirty="0" smtClean="0"/>
              <a:t>مسار الدم من القلب إلى جميع أنحاء الجسم ومن ثم العودة إلى القلب يسمى ب: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860032" y="4077072"/>
            <a:ext cx="30963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دورة كاملة</a:t>
            </a:r>
            <a:endParaRPr lang="he-IL" sz="4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331640" y="4077072"/>
            <a:ext cx="30963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دورة دموية كبرى</a:t>
            </a:r>
            <a:endParaRPr lang="he-IL" sz="40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الثاني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عندما نقارن بين الشريان والوريد نقول </a:t>
            </a:r>
            <a:r>
              <a:rPr lang="ar-SA" dirty="0" err="1" smtClean="0">
                <a:solidFill>
                  <a:schemeClr val="accent3">
                    <a:lumMod val="50000"/>
                  </a:schemeClr>
                </a:solidFill>
              </a:rPr>
              <a:t>أن:</a:t>
            </a:r>
            <a:endParaRPr lang="ar-S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220072" y="2852936"/>
            <a:ext cx="309634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الشريان أسمك من الوريد </a:t>
            </a:r>
            <a:endParaRPr lang="he-IL" sz="32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547664" y="2852936"/>
            <a:ext cx="309634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الشريان أرق من الوريد</a:t>
            </a:r>
            <a:endParaRPr lang="he-IL" sz="36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4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الثالث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أجب عن السؤال </a:t>
            </a:r>
            <a:r>
              <a:rPr lang="ar-SA" u="sng" dirty="0" err="1" smtClean="0"/>
              <a:t>التالي:</a:t>
            </a:r>
            <a:endParaRPr lang="ar-SA" u="sng" dirty="0" smtClean="0"/>
          </a:p>
          <a:p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من أين يبدأ مسار الدم في الدورة الدموية </a:t>
            </a:r>
            <a:r>
              <a:rPr lang="ar-SA" dirty="0" err="1" smtClean="0">
                <a:solidFill>
                  <a:schemeClr val="accent5">
                    <a:lumMod val="50000"/>
                  </a:schemeClr>
                </a:solidFill>
              </a:rPr>
              <a:t>الكبرى؟</a:t>
            </a:r>
            <a:endParaRPr lang="ar-SA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he-IL" dirty="0"/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5220072" y="3284984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البطين الأيسر من القلب</a:t>
            </a:r>
            <a:endParaRPr lang="he-IL" sz="32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1835696" y="3356992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الأذين الأيسر من القلب</a:t>
            </a:r>
            <a:endParaRPr lang="he-IL" sz="36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5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الرابع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r>
              <a:rPr lang="ar-SA" b="1" i="0" dirty="0" smtClean="0">
                <a:solidFill>
                  <a:srgbClr val="3333FF"/>
                </a:solidFill>
              </a:rPr>
              <a:t>وعاء دموي أنقل الدم من القلب الى اعضاء الجسم.</a:t>
            </a:r>
          </a:p>
          <a:p>
            <a:pPr>
              <a:buNone/>
            </a:pPr>
            <a:endParaRPr lang="ar-SA" b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3501008"/>
            <a:ext cx="259228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الشريان</a:t>
            </a:r>
            <a:endParaRPr lang="he-IL" sz="4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195736" y="3573016"/>
            <a:ext cx="259228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الوريد</a:t>
            </a:r>
            <a:endParaRPr lang="he-IL" sz="48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6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الخامس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ماذا نسمي هذه </a:t>
            </a:r>
            <a:r>
              <a:rPr lang="ar-SA" u="sng" dirty="0" err="1" smtClean="0"/>
              <a:t>العملية؟</a:t>
            </a:r>
            <a:endParaRPr lang="ar-SA" u="sng" dirty="0" smtClean="0"/>
          </a:p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الاوكسجين ومواد الغذاء </a:t>
            </a:r>
            <a:r>
              <a:rPr lang="ar-SA" dirty="0" smtClean="0"/>
              <a:t>تنتقل من جدران الشعيرات الدموية إلى الخلايا وفي نفس الوقت تنتقل من الخلايا إلى الدم مواد فضلات، مثل </a:t>
            </a:r>
            <a:r>
              <a:rPr lang="ar-SA" dirty="0" smtClean="0">
                <a:solidFill>
                  <a:srgbClr val="FF0000"/>
                </a:solidFill>
              </a:rPr>
              <a:t>ثاني أكسيد الكربون</a:t>
            </a:r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932040" y="3789040"/>
            <a:ext cx="324036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عملية إخراج مواد</a:t>
            </a:r>
            <a:endParaRPr lang="he-IL" sz="40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115616" y="3861048"/>
            <a:ext cx="324036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عملية تبادل مواد</a:t>
            </a:r>
            <a:endParaRPr lang="he-IL" sz="44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7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السادس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endParaRPr lang="ar-SA" u="sng" dirty="0"/>
          </a:p>
          <a:p>
            <a:r>
              <a:rPr lang="ar-SA" b="1" i="0" dirty="0" smtClean="0">
                <a:solidFill>
                  <a:srgbClr val="3333FF"/>
                </a:solidFill>
              </a:rPr>
              <a:t>وعاء دموي أنقل الدم من اعضاء الجسم الى القلب.</a:t>
            </a:r>
          </a:p>
          <a:p>
            <a:endParaRPr lang="ar-SA" b="1" u="sng" dirty="0">
              <a:solidFill>
                <a:srgbClr val="3333FF"/>
              </a:solidFill>
            </a:endParaRPr>
          </a:p>
          <a:p>
            <a:endParaRPr lang="he-IL" u="sng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436096" y="4005064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الشريان</a:t>
            </a:r>
            <a:endParaRPr lang="he-IL" sz="4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2123728" y="3933056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الوريد</a:t>
            </a:r>
            <a:endParaRPr lang="he-IL" sz="4800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8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السابع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r>
              <a:rPr lang="ar-SA" b="1" i="0" dirty="0" smtClean="0">
                <a:solidFill>
                  <a:srgbClr val="3333FF"/>
                </a:solidFill>
              </a:rPr>
              <a:t>موجودة في نهاية الشرايين وعن طريقي يتم تبادل</a:t>
            </a:r>
            <a:r>
              <a:rPr lang="ar-SA" i="0" dirty="0" smtClean="0"/>
              <a:t> </a:t>
            </a:r>
            <a:r>
              <a:rPr lang="ar-SA" b="1" i="0" dirty="0" smtClean="0">
                <a:solidFill>
                  <a:srgbClr val="3333FF"/>
                </a:solidFill>
              </a:rPr>
              <a:t>المواد مع السائل البين خلوي.</a:t>
            </a:r>
          </a:p>
          <a:p>
            <a:pPr>
              <a:buNone/>
            </a:pPr>
            <a:endParaRPr lang="ar-SA" b="1" dirty="0">
              <a:solidFill>
                <a:srgbClr val="3333FF"/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400506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الشريان</a:t>
            </a:r>
            <a:endParaRPr lang="he-IL" sz="44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547664" y="400506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الشعيرات الدموية</a:t>
            </a:r>
            <a:endParaRPr lang="he-IL" sz="32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9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230</Words>
  <Application>Microsoft Office PowerPoint</Application>
  <PresentationFormat>‫הצגה על המסך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שקופית 1</vt:lpstr>
      <vt:lpstr>حاول مرة أخرى</vt:lpstr>
      <vt:lpstr>السؤال الأول</vt:lpstr>
      <vt:lpstr>السؤال الثاني</vt:lpstr>
      <vt:lpstr>السؤال الثالث</vt:lpstr>
      <vt:lpstr>السؤال الرابع</vt:lpstr>
      <vt:lpstr>السؤال الخامس</vt:lpstr>
      <vt:lpstr>السؤال السادس</vt:lpstr>
      <vt:lpstr>السؤال السابع</vt:lpstr>
      <vt:lpstr>السؤال الثامن</vt:lpstr>
      <vt:lpstr>שקופית 11</vt:lpstr>
      <vt:lpstr>שקופית 12</vt:lpstr>
      <vt:lpstr>ممتاز لقد وصلتم إلى القلب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LANA</dc:creator>
  <cp:lastModifiedBy>LANA</cp:lastModifiedBy>
  <cp:revision>2</cp:revision>
  <dcterms:created xsi:type="dcterms:W3CDTF">2013-03-31T13:15:00Z</dcterms:created>
  <dcterms:modified xsi:type="dcterms:W3CDTF">2013-03-31T14:45:39Z</dcterms:modified>
</cp:coreProperties>
</file>