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0" r:id="rId15"/>
    <p:sldId id="271" r:id="rId16"/>
    <p:sldId id="262" r:id="rId17"/>
    <p:sldId id="26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32B854A-F1B4-4E7B-B4CD-43241618F5EF}" type="datetimeFigureOut">
              <a:rPr lang="he-IL" smtClean="0"/>
              <a:pPr/>
              <a:t>כ'/ניסן/תשע"ג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FEFC3-8CF0-4436-A595-6EFC8E9C117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فيلم يلخص</a:t>
            </a:r>
            <a:r>
              <a:rPr lang="ar-SA" baseline="0" dirty="0" smtClean="0"/>
              <a:t> عملية نقل المواد لأنحاء الجسم.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FEFC3-8CF0-4436-A595-6EFC8E9C117F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86F1-9233-4B8F-8A2F-0BFE77EBFD80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175E-1806-4CC7-82F7-4C1F0DD5F51D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FB81-BFDF-41D7-A0BC-E0C1240585FD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86F1-9233-4B8F-8A2F-0BFE77EBFD80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BD9B-5E51-4C4F-926A-1CA7F571E0B1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017-599F-4E55-A27F-105129B98E61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E9AD40-7D1D-449A-8D6A-36483C54145A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92F9-E4E7-40B3-A777-3A7E830035C3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378-8E56-402E-BF31-BEF2FF5BEAEB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2740-32D8-4D61-BC0E-BDECAAEB8858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B3BE-DF95-43E6-9CF2-CCF1AA84CF2E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BD9B-5E51-4C4F-926A-1CA7F571E0B1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FC4E75-8D8E-4079-8D5A-8A6A337ADF2B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175E-1806-4CC7-82F7-4C1F0DD5F51D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BFB81-BFDF-41D7-A0BC-E0C1240585FD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B017-599F-4E55-A27F-105129B98E61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AD40-7D1D-449A-8D6A-36483C54145A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92F9-E4E7-40B3-A777-3A7E830035C3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8378-8E56-402E-BF31-BEF2FF5BEAEB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2740-32D8-4D61-BC0E-BDECAAEB8858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B3BE-DF95-43E6-9CF2-CCF1AA84CF2E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4E75-8D8E-4079-8D5A-8A6A337ADF2B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51F91-7751-4B01-851B-BFFA4C149690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551F91-7751-4B01-851B-BFFA4C149690}" type="datetime8">
              <a:rPr lang="he-IL" smtClean="0"/>
              <a:pPr/>
              <a:t>31 מרץ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5034E-59B0-4D5A-8026-91EA159CBDA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27.xml"/><Relationship Id="rId7" Type="http://schemas.openxmlformats.org/officeDocument/2006/relationships/slide" Target="slide2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24.xml"/><Relationship Id="rId5" Type="http://schemas.openxmlformats.org/officeDocument/2006/relationships/slide" Target="slide18.xml"/><Relationship Id="rId10" Type="http://schemas.openxmlformats.org/officeDocument/2006/relationships/slide" Target="slide23.xml"/><Relationship Id="rId4" Type="http://schemas.openxmlformats.org/officeDocument/2006/relationships/slide" Target="slide17.xml"/><Relationship Id="rId9" Type="http://schemas.openxmlformats.org/officeDocument/2006/relationships/slide" Target="slide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الدورة الدموية الكبرى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8E95034E-59B0-4D5A-8026-91EA159CBDA3}" type="slidenum">
              <a:rPr lang="he-IL" sz="4400" smtClean="0"/>
              <a:pPr/>
              <a:t>1</a:t>
            </a:fld>
            <a:endParaRPr lang="he-IL" sz="4400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جهاز النقل </a:t>
            </a:r>
            <a:endParaRPr lang="he-IL" dirty="0"/>
          </a:p>
        </p:txBody>
      </p:sp>
      <p:pic>
        <p:nvPicPr>
          <p:cNvPr id="1026" name="Picture 2" descr="C:\Users\LANA\Desktop\الدورة الدموية الصغرى والكبرى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284984"/>
            <a:ext cx="3048000" cy="2809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الدورة الدموية الكبرى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المرحلة </a:t>
            </a:r>
            <a:r>
              <a:rPr lang="ar-SA" dirty="0" err="1" smtClean="0"/>
              <a:t>الثانية: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يجري الدم في الشعيرات ببطء وخلال جريانه تتبادل المواد بينه وبين الخلايا                           شعيرة دموية    خلية</a:t>
            </a:r>
          </a:p>
          <a:p>
            <a:pPr>
              <a:buNone/>
            </a:pPr>
            <a:endParaRPr lang="he-IL" dirty="0"/>
          </a:p>
        </p:txBody>
      </p:sp>
      <p:cxnSp>
        <p:nvCxnSpPr>
          <p:cNvPr id="5" name="מחבר חץ ישר 4"/>
          <p:cNvCxnSpPr/>
          <p:nvPr/>
        </p:nvCxnSpPr>
        <p:spPr>
          <a:xfrm>
            <a:off x="5652120" y="350100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חץ ישר 5"/>
          <p:cNvCxnSpPr/>
          <p:nvPr/>
        </p:nvCxnSpPr>
        <p:spPr>
          <a:xfrm flipH="1">
            <a:off x="4355976" y="4437112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 flipH="1">
            <a:off x="5148064" y="3861048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חץ ישר 7"/>
          <p:cNvCxnSpPr/>
          <p:nvPr/>
        </p:nvCxnSpPr>
        <p:spPr>
          <a:xfrm flipH="1">
            <a:off x="5076056" y="4365104"/>
            <a:ext cx="72008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>
            <a:off x="6228184" y="4581128"/>
            <a:ext cx="43204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>
            <a:off x="5796136" y="4221088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>
            <a:off x="5652120" y="3501008"/>
            <a:ext cx="28803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/>
          <p:nvPr/>
        </p:nvCxnSpPr>
        <p:spPr>
          <a:xfrm>
            <a:off x="2627784" y="3068960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אליפסה 19"/>
          <p:cNvSpPr/>
          <p:nvPr/>
        </p:nvSpPr>
        <p:spPr>
          <a:xfrm>
            <a:off x="1331640" y="3284984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/>
          <p:cNvSpPr/>
          <p:nvPr/>
        </p:nvSpPr>
        <p:spPr>
          <a:xfrm>
            <a:off x="6516216" y="5157192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/>
          <p:cNvSpPr/>
          <p:nvPr/>
        </p:nvSpPr>
        <p:spPr>
          <a:xfrm>
            <a:off x="5796136" y="4005064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אליפסה 22"/>
          <p:cNvSpPr/>
          <p:nvPr/>
        </p:nvSpPr>
        <p:spPr>
          <a:xfrm>
            <a:off x="5436096" y="5013176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/>
          <p:cNvSpPr/>
          <p:nvPr/>
        </p:nvSpPr>
        <p:spPr>
          <a:xfrm>
            <a:off x="4788024" y="4653136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/>
          <p:cNvSpPr/>
          <p:nvPr/>
        </p:nvSpPr>
        <p:spPr>
          <a:xfrm>
            <a:off x="5292080" y="4149080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ציין מיקום של מספר שקופית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10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الدورة الدموية الكبرى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الاوكسجين ومواد الغذاء </a:t>
            </a:r>
            <a:r>
              <a:rPr lang="ar-SA" dirty="0" smtClean="0"/>
              <a:t>تنتقل من جدران الشعيرات الدموية إلى الخلايا وفي نفس الوقت تنتقل من الخلايا إلى الدم مواد فضلات، مثل </a:t>
            </a:r>
            <a:r>
              <a:rPr lang="ar-SA" dirty="0" smtClean="0">
                <a:solidFill>
                  <a:srgbClr val="FF0000"/>
                </a:solidFill>
              </a:rPr>
              <a:t>ثاني أكسيد الكربون </a:t>
            </a:r>
            <a:r>
              <a:rPr lang="ar-SA" dirty="0" smtClean="0"/>
              <a:t>هذه العملية </a:t>
            </a:r>
            <a:r>
              <a:rPr lang="ar-SA" dirty="0" err="1" smtClean="0"/>
              <a:t>تسمى:</a:t>
            </a:r>
            <a:endParaRPr lang="ar-SA" dirty="0" smtClean="0"/>
          </a:p>
          <a:p>
            <a:r>
              <a:rPr lang="ar-SA" b="1" u="sng" dirty="0" smtClean="0">
                <a:solidFill>
                  <a:srgbClr val="FF0000"/>
                </a:solidFill>
              </a:rPr>
              <a:t>”تبادل المواد في </a:t>
            </a:r>
            <a:r>
              <a:rPr lang="ar-SA" b="1" u="sng" dirty="0" err="1" smtClean="0">
                <a:solidFill>
                  <a:srgbClr val="FF0000"/>
                </a:solidFill>
              </a:rPr>
              <a:t>الخلايا“.</a:t>
            </a:r>
            <a:endParaRPr lang="he-IL" b="1" u="sng" dirty="0">
              <a:solidFill>
                <a:srgbClr val="FF000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11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الدورة الدموية الكبرى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المرحلة الثالثة </a:t>
            </a:r>
            <a:r>
              <a:rPr lang="ar-SA" dirty="0" err="1" smtClean="0"/>
              <a:t>والأخيرة:</a:t>
            </a:r>
            <a:endParaRPr lang="ar-SA" dirty="0" smtClean="0"/>
          </a:p>
          <a:p>
            <a:r>
              <a:rPr lang="ar-SA" dirty="0" smtClean="0"/>
              <a:t>يستمر الدم في جريانه إلى الأوردة التي تتحد من اوردة صغيرة إلى وريد أكبر وحتى الأوردة الكبيرة التي تعيد الدم إلى الأذين الأيمن للقلب.</a:t>
            </a:r>
          </a:p>
          <a:p>
            <a:pPr>
              <a:buNone/>
            </a:pP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1763688" y="3501008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بطين أيمن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1115616" y="3501008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بطين أيسر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1763688" y="4077072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أذين أيمن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115616" y="4077072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أذين أيسر</a:t>
            </a:r>
            <a:endParaRPr lang="he-IL" dirty="0"/>
          </a:p>
        </p:txBody>
      </p:sp>
      <p:sp>
        <p:nvSpPr>
          <p:cNvPr id="8" name="חץ למעלה 7"/>
          <p:cNvSpPr/>
          <p:nvPr/>
        </p:nvSpPr>
        <p:spPr>
          <a:xfrm rot="20156599">
            <a:off x="2177259" y="4497714"/>
            <a:ext cx="720080" cy="62267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חץ למעלה 8"/>
          <p:cNvSpPr/>
          <p:nvPr/>
        </p:nvSpPr>
        <p:spPr>
          <a:xfrm rot="19334768">
            <a:off x="2899148" y="4911062"/>
            <a:ext cx="433682" cy="10705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חץ למעלה 9"/>
          <p:cNvSpPr/>
          <p:nvPr/>
        </p:nvSpPr>
        <p:spPr>
          <a:xfrm rot="20730045">
            <a:off x="2394848" y="5122426"/>
            <a:ext cx="433682" cy="10705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" name="מחבר חץ ישר 11"/>
          <p:cNvCxnSpPr>
            <a:endCxn id="9" idx="2"/>
          </p:cNvCxnSpPr>
          <p:nvPr/>
        </p:nvCxnSpPr>
        <p:spPr>
          <a:xfrm flipH="1" flipV="1">
            <a:off x="3443709" y="5869512"/>
            <a:ext cx="696243" cy="79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flipH="1" flipV="1">
            <a:off x="3347864" y="587727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/>
          <p:nvPr/>
        </p:nvCxnSpPr>
        <p:spPr>
          <a:xfrm flipH="1" flipV="1">
            <a:off x="2627784" y="6165304"/>
            <a:ext cx="144015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 flipV="1">
            <a:off x="3203848" y="6309320"/>
            <a:ext cx="72009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/>
          <p:nvPr/>
        </p:nvCxnSpPr>
        <p:spPr>
          <a:xfrm flipH="1" flipV="1">
            <a:off x="2915817" y="6165304"/>
            <a:ext cx="648071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 flipV="1">
            <a:off x="2267744" y="6237312"/>
            <a:ext cx="36004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מלבן 23"/>
          <p:cNvSpPr/>
          <p:nvPr/>
        </p:nvSpPr>
        <p:spPr>
          <a:xfrm>
            <a:off x="2915816" y="4437112"/>
            <a:ext cx="936104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وريد كبير </a:t>
            </a:r>
            <a:endParaRPr lang="he-IL" dirty="0"/>
          </a:p>
        </p:txBody>
      </p:sp>
      <p:sp>
        <p:nvSpPr>
          <p:cNvPr id="25" name="מלבן 24"/>
          <p:cNvSpPr/>
          <p:nvPr/>
        </p:nvSpPr>
        <p:spPr>
          <a:xfrm>
            <a:off x="3131840" y="4941168"/>
            <a:ext cx="1224136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أوردة متوسطة</a:t>
            </a:r>
            <a:endParaRPr lang="he-IL" dirty="0"/>
          </a:p>
        </p:txBody>
      </p:sp>
      <p:sp>
        <p:nvSpPr>
          <p:cNvPr id="26" name="מלבן 25"/>
          <p:cNvSpPr/>
          <p:nvPr/>
        </p:nvSpPr>
        <p:spPr>
          <a:xfrm>
            <a:off x="4067944" y="5805264"/>
            <a:ext cx="100811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أوردة صغيرة</a:t>
            </a:r>
            <a:endParaRPr lang="he-IL" dirty="0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12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الدورة الدموية الكبرى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http://www.youtube.com/watch?v=CIYuFxyENHc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13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الدورة الدموية الكبرى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تلخيص الدورة الدموية </a:t>
            </a:r>
            <a:r>
              <a:rPr lang="ar-SA" dirty="0" err="1" smtClean="0"/>
              <a:t>الكبرى:</a:t>
            </a:r>
            <a:endParaRPr lang="ar-SA" dirty="0" smtClean="0"/>
          </a:p>
          <a:p>
            <a:r>
              <a:rPr lang="ar-SA" dirty="0" smtClean="0"/>
              <a:t>يخرج الدم في الشرايين من القلب إلى الجسم ويعود إلى القلب بواسطة </a:t>
            </a:r>
            <a:r>
              <a:rPr lang="ar-SA" dirty="0" err="1" smtClean="0"/>
              <a:t>الأودرة.</a:t>
            </a:r>
            <a:endParaRPr lang="ar-SA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14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C:\Users\LANA\Desktop\jljk.png">
            <a:hlinkHover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79512" y="2924944"/>
            <a:ext cx="144016" cy="31683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 rot="5400000">
            <a:off x="1295636" y="1664804"/>
            <a:ext cx="144016" cy="23762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 rot="5400000">
            <a:off x="1511660" y="3825044"/>
            <a:ext cx="2232248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2699792" y="4869160"/>
            <a:ext cx="1944216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4644008" y="3212976"/>
            <a:ext cx="144016" cy="1800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4788024" y="3212976"/>
            <a:ext cx="2088232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6876256" y="3212976"/>
            <a:ext cx="144016" cy="25922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7020272" y="5661248"/>
            <a:ext cx="1440160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8460432" y="4077072"/>
            <a:ext cx="144016" cy="1728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8460432" y="2132856"/>
            <a:ext cx="144016" cy="1944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6948264" y="1988840"/>
            <a:ext cx="1728192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6876256" y="908720"/>
            <a:ext cx="72008" cy="12241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/>
          <p:cNvSpPr/>
          <p:nvPr/>
        </p:nvSpPr>
        <p:spPr>
          <a:xfrm>
            <a:off x="0" y="5805264"/>
            <a:ext cx="2987824" cy="8367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البداية</a:t>
            </a:r>
            <a:endParaRPr lang="he-IL" dirty="0"/>
          </a:p>
        </p:txBody>
      </p:sp>
      <p:sp>
        <p:nvSpPr>
          <p:cNvPr id="18" name="מלבן 17">
            <a:hlinkClick r:id="rId3" action="ppaction://hlinksldjump"/>
          </p:cNvPr>
          <p:cNvSpPr/>
          <p:nvPr/>
        </p:nvSpPr>
        <p:spPr>
          <a:xfrm>
            <a:off x="5724128" y="908720"/>
            <a:ext cx="1152128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النهاية</a:t>
            </a:r>
            <a:endParaRPr lang="he-IL" dirty="0"/>
          </a:p>
        </p:txBody>
      </p:sp>
      <p:sp>
        <p:nvSpPr>
          <p:cNvPr id="19" name="אליפסה 18">
            <a:hlinkClick r:id="rId4" action="ppaction://hlinksldjump"/>
          </p:cNvPr>
          <p:cNvSpPr/>
          <p:nvPr/>
        </p:nvSpPr>
        <p:spPr>
          <a:xfrm>
            <a:off x="-180528" y="2132856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الأول</a:t>
            </a:r>
            <a:endParaRPr lang="he-IL" dirty="0"/>
          </a:p>
        </p:txBody>
      </p:sp>
      <p:sp>
        <p:nvSpPr>
          <p:cNvPr id="20" name="אליפסה 19">
            <a:hlinkClick r:id="rId5" action="ppaction://hlinksldjump"/>
          </p:cNvPr>
          <p:cNvSpPr/>
          <p:nvPr/>
        </p:nvSpPr>
        <p:spPr>
          <a:xfrm>
            <a:off x="2123728" y="2204864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الثاني</a:t>
            </a:r>
            <a:endParaRPr lang="he-IL" dirty="0"/>
          </a:p>
        </p:txBody>
      </p:sp>
      <p:sp>
        <p:nvSpPr>
          <p:cNvPr id="21" name="אליפסה 20">
            <a:hlinkClick r:id="rId6" action="ppaction://hlinksldjump"/>
          </p:cNvPr>
          <p:cNvSpPr/>
          <p:nvPr/>
        </p:nvSpPr>
        <p:spPr>
          <a:xfrm>
            <a:off x="2051720" y="4365104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الثالث</a:t>
            </a:r>
            <a:endParaRPr lang="he-IL" dirty="0"/>
          </a:p>
        </p:txBody>
      </p:sp>
      <p:sp>
        <p:nvSpPr>
          <p:cNvPr id="22" name="אליפסה 21">
            <a:hlinkClick r:id="rId7" action="ppaction://hlinksldjump"/>
          </p:cNvPr>
          <p:cNvSpPr/>
          <p:nvPr/>
        </p:nvSpPr>
        <p:spPr>
          <a:xfrm>
            <a:off x="4139952" y="4437112"/>
            <a:ext cx="108012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الخامس</a:t>
            </a:r>
            <a:endParaRPr lang="he-IL" dirty="0"/>
          </a:p>
        </p:txBody>
      </p:sp>
      <p:sp>
        <p:nvSpPr>
          <p:cNvPr id="23" name="אליפסה 22">
            <a:hlinkClick r:id="rId8" action="ppaction://hlinksldjump"/>
          </p:cNvPr>
          <p:cNvSpPr/>
          <p:nvPr/>
        </p:nvSpPr>
        <p:spPr>
          <a:xfrm>
            <a:off x="4211960" y="2564904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الرابع</a:t>
            </a:r>
            <a:endParaRPr lang="he-IL" dirty="0"/>
          </a:p>
        </p:txBody>
      </p:sp>
      <p:sp>
        <p:nvSpPr>
          <p:cNvPr id="24" name="אליפסה 23">
            <a:hlinkClick r:id="rId9" action="ppaction://hlinksldjump"/>
          </p:cNvPr>
          <p:cNvSpPr/>
          <p:nvPr/>
        </p:nvSpPr>
        <p:spPr>
          <a:xfrm>
            <a:off x="6372200" y="2708920"/>
            <a:ext cx="11521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السادس</a:t>
            </a:r>
            <a:endParaRPr lang="he-IL" dirty="0"/>
          </a:p>
        </p:txBody>
      </p:sp>
      <p:sp>
        <p:nvSpPr>
          <p:cNvPr id="25" name="אליפסה 24">
            <a:hlinkClick r:id="rId10" action="ppaction://hlinksldjump"/>
          </p:cNvPr>
          <p:cNvSpPr/>
          <p:nvPr/>
        </p:nvSpPr>
        <p:spPr>
          <a:xfrm>
            <a:off x="6516216" y="5229200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السابع</a:t>
            </a:r>
            <a:endParaRPr lang="he-IL" dirty="0"/>
          </a:p>
        </p:txBody>
      </p:sp>
      <p:sp>
        <p:nvSpPr>
          <p:cNvPr id="26" name="אליפסה 25">
            <a:hlinkClick r:id="rId11" action="ppaction://hlinksldjump"/>
          </p:cNvPr>
          <p:cNvSpPr/>
          <p:nvPr/>
        </p:nvSpPr>
        <p:spPr>
          <a:xfrm>
            <a:off x="8135888" y="1628800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السؤال الثامن</a:t>
            </a:r>
            <a:endParaRPr lang="he-IL" dirty="0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15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>
            <a:noAutofit/>
          </a:bodyPr>
          <a:lstStyle/>
          <a:p>
            <a:r>
              <a:rPr lang="ar-SA" sz="8800" dirty="0" smtClean="0"/>
              <a:t>ح</a:t>
            </a:r>
            <a:r>
              <a:rPr lang="ar-SA" sz="8800" dirty="0" smtClean="0">
                <a:solidFill>
                  <a:srgbClr val="FFFF00"/>
                </a:solidFill>
              </a:rPr>
              <a:t>ا</a:t>
            </a:r>
            <a:r>
              <a:rPr lang="ar-SA" sz="8800" dirty="0" smtClean="0"/>
              <a:t>و</a:t>
            </a:r>
            <a:r>
              <a:rPr lang="ar-SA" sz="8800" dirty="0" smtClean="0">
                <a:solidFill>
                  <a:srgbClr val="FFFF00"/>
                </a:solidFill>
              </a:rPr>
              <a:t>ل</a:t>
            </a:r>
            <a:r>
              <a:rPr lang="ar-SA" sz="8800" dirty="0" smtClean="0"/>
              <a:t> م</a:t>
            </a:r>
            <a:r>
              <a:rPr lang="ar-SA" sz="8800" dirty="0" smtClean="0">
                <a:solidFill>
                  <a:srgbClr val="FFFF00"/>
                </a:solidFill>
              </a:rPr>
              <a:t>ر</a:t>
            </a:r>
            <a:r>
              <a:rPr lang="ar-SA" sz="8800" dirty="0" smtClean="0"/>
              <a:t>ة </a:t>
            </a:r>
            <a:r>
              <a:rPr lang="ar-SA" sz="8800" dirty="0" smtClean="0">
                <a:solidFill>
                  <a:srgbClr val="FFFF00"/>
                </a:solidFill>
              </a:rPr>
              <a:t>أ</a:t>
            </a:r>
            <a:r>
              <a:rPr lang="ar-SA" sz="8800" dirty="0" smtClean="0"/>
              <a:t>خ</a:t>
            </a:r>
            <a:r>
              <a:rPr lang="ar-SA" sz="8800" dirty="0" smtClean="0">
                <a:solidFill>
                  <a:srgbClr val="FFFF00"/>
                </a:solidFill>
              </a:rPr>
              <a:t>ر</a:t>
            </a:r>
            <a:r>
              <a:rPr lang="ar-SA" sz="8800" dirty="0" smtClean="0"/>
              <a:t>ى</a:t>
            </a:r>
            <a:endParaRPr lang="he-IL" sz="8800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899592" y="5517232"/>
            <a:ext cx="316835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العودة للمتاهة</a:t>
            </a:r>
            <a:endParaRPr lang="he-IL" sz="3600" dirty="0"/>
          </a:p>
        </p:txBody>
      </p:sp>
      <p:pic>
        <p:nvPicPr>
          <p:cNvPr id="5122" name="Picture 2" descr="C:\Users\L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365298">
            <a:off x="6084168" y="3861048"/>
            <a:ext cx="2143125" cy="2143125"/>
          </a:xfrm>
          <a:prstGeom prst="rect">
            <a:avLst/>
          </a:prstGeom>
          <a:noFill/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16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الأول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أكمل الجملة </a:t>
            </a:r>
            <a:r>
              <a:rPr lang="ar-SA" u="sng" dirty="0" err="1" smtClean="0"/>
              <a:t>التالية:</a:t>
            </a:r>
            <a:endParaRPr lang="ar-SA" u="sng" dirty="0" smtClean="0"/>
          </a:p>
          <a:p>
            <a:pPr>
              <a:buNone/>
            </a:pPr>
            <a:r>
              <a:rPr lang="ar-SA" dirty="0" smtClean="0"/>
              <a:t>مسار الدم من القلب إلى جميع أنحاء الجسم ومن ثم العودة إلى القلب يسمى ب: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4860032" y="4077072"/>
            <a:ext cx="309634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دورة كاملة</a:t>
            </a:r>
            <a:endParaRPr lang="he-IL" sz="48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331640" y="4077072"/>
            <a:ext cx="309634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دورة دموية كبرى</a:t>
            </a:r>
            <a:endParaRPr lang="he-IL" sz="40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17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الثاني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عندما نقارن بين الشريان والوريد نقول </a:t>
            </a:r>
            <a:r>
              <a:rPr lang="ar-SA" dirty="0" err="1" smtClean="0">
                <a:solidFill>
                  <a:schemeClr val="accent3">
                    <a:lumMod val="50000"/>
                  </a:schemeClr>
                </a:solidFill>
              </a:rPr>
              <a:t>أن:</a:t>
            </a:r>
            <a:endParaRPr lang="ar-SA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220072" y="2852936"/>
            <a:ext cx="3096344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الشريان أسمك من الوريد </a:t>
            </a:r>
            <a:endParaRPr lang="he-IL" sz="32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547664" y="2852936"/>
            <a:ext cx="3096344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الشريان أرق من الوريد</a:t>
            </a:r>
            <a:endParaRPr lang="he-IL" sz="36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18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الثالث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أجب عن السؤال </a:t>
            </a:r>
            <a:r>
              <a:rPr lang="ar-SA" u="sng" dirty="0" err="1" smtClean="0"/>
              <a:t>التالي:</a:t>
            </a:r>
            <a:endParaRPr lang="ar-SA" u="sng" dirty="0" smtClean="0"/>
          </a:p>
          <a:p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من أين يبدأ مسار الدم في الدورة الدموية </a:t>
            </a:r>
            <a:r>
              <a:rPr lang="ar-SA" dirty="0" err="1" smtClean="0">
                <a:solidFill>
                  <a:schemeClr val="accent5">
                    <a:lumMod val="50000"/>
                  </a:schemeClr>
                </a:solidFill>
              </a:rPr>
              <a:t>الكبرى؟</a:t>
            </a:r>
            <a:endParaRPr lang="ar-SA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he-IL" dirty="0"/>
          </a:p>
        </p:txBody>
      </p:sp>
      <p:sp>
        <p:nvSpPr>
          <p:cNvPr id="5" name="מלבן 4">
            <a:hlinkClick r:id="rId2" action="ppaction://hlinksldjump"/>
          </p:cNvPr>
          <p:cNvSpPr/>
          <p:nvPr/>
        </p:nvSpPr>
        <p:spPr>
          <a:xfrm>
            <a:off x="5220072" y="3284984"/>
            <a:ext cx="29523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البطين الأيسر من القلب</a:t>
            </a:r>
            <a:endParaRPr lang="he-IL" sz="3200" dirty="0"/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1835696" y="3356992"/>
            <a:ext cx="29523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الأذين الأيسر من القلب</a:t>
            </a:r>
            <a:endParaRPr lang="he-IL" sz="36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19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في الدرس السابق: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8E95034E-59B0-4D5A-8026-91EA159CBDA3}" type="slidenum">
              <a:rPr lang="he-IL" sz="3600" smtClean="0"/>
              <a:pPr/>
              <a:t>2</a:t>
            </a:fld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تعلمنا عن الشريان </a:t>
            </a:r>
            <a:r>
              <a:rPr lang="ar-SA" dirty="0" err="1" smtClean="0"/>
              <a:t>والوريد:</a:t>
            </a:r>
            <a:endParaRPr lang="ar-SA" dirty="0" smtClean="0"/>
          </a:p>
          <a:p>
            <a:r>
              <a:rPr lang="ar-SA" dirty="0" smtClean="0"/>
              <a:t>أكمل الجمل </a:t>
            </a:r>
            <a:r>
              <a:rPr lang="ar-SA" dirty="0" err="1" smtClean="0"/>
              <a:t>التالية:</a:t>
            </a:r>
            <a:endParaRPr lang="ar-SA" dirty="0" smtClean="0"/>
          </a:p>
          <a:p>
            <a:r>
              <a:rPr lang="ar-SA" dirty="0" smtClean="0"/>
              <a:t>يخرج الدم من القلب بواسطة ــــــــــــــــــــ</a:t>
            </a:r>
          </a:p>
          <a:p>
            <a:r>
              <a:rPr lang="ar-SA" dirty="0" smtClean="0"/>
              <a:t>يدخل الدم إلى القلب بواسطة ـــــــــــــــــــــ</a:t>
            </a:r>
          </a:p>
          <a:p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الرابع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من </a:t>
            </a:r>
            <a:r>
              <a:rPr lang="ar-SA" u="sng" dirty="0" err="1" smtClean="0"/>
              <a:t>أنا؟</a:t>
            </a:r>
            <a:endParaRPr lang="ar-SA" u="sng" dirty="0" smtClean="0"/>
          </a:p>
          <a:p>
            <a:r>
              <a:rPr lang="ar-SA" b="1" i="0" dirty="0" smtClean="0">
                <a:solidFill>
                  <a:srgbClr val="3333FF"/>
                </a:solidFill>
              </a:rPr>
              <a:t>وعاء دموي أنقل الدم من القلب الى اعضاء الجسم.</a:t>
            </a:r>
          </a:p>
          <a:p>
            <a:pPr>
              <a:buNone/>
            </a:pPr>
            <a:endParaRPr lang="ar-SA" b="1" dirty="0" smtClean="0">
              <a:solidFill>
                <a:srgbClr val="3333FF"/>
              </a:solidFill>
            </a:endParaRPr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004048" y="3501008"/>
            <a:ext cx="2592288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الشريان</a:t>
            </a:r>
            <a:endParaRPr lang="he-IL" sz="4800" dirty="0"/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2195736" y="3501008"/>
            <a:ext cx="2592288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الوريد</a:t>
            </a:r>
            <a:endParaRPr lang="he-IL" sz="48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20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الخامس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ماذا نسمي هذه </a:t>
            </a:r>
            <a:r>
              <a:rPr lang="ar-SA" u="sng" dirty="0" err="1" smtClean="0"/>
              <a:t>العملية؟</a:t>
            </a:r>
            <a:endParaRPr lang="ar-SA" u="sng" dirty="0" smtClean="0"/>
          </a:p>
          <a:p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الاوكسجين ومواد الغذاء </a:t>
            </a:r>
            <a:r>
              <a:rPr lang="ar-SA" dirty="0" smtClean="0"/>
              <a:t>تنتقل من جدران الشعيرات الدموية إلى الخلايا وفي نفس الوقت تنتقل من الخلايا إلى الدم مواد فضلات، مثل </a:t>
            </a:r>
            <a:r>
              <a:rPr lang="ar-SA" dirty="0" smtClean="0">
                <a:solidFill>
                  <a:srgbClr val="FF0000"/>
                </a:solidFill>
              </a:rPr>
              <a:t>ثاني أكسيد الكربون</a:t>
            </a:r>
            <a:endParaRPr lang="ar-SA" dirty="0" smtClean="0"/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4932040" y="3789040"/>
            <a:ext cx="3240360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عملية إخراج مواد</a:t>
            </a:r>
            <a:endParaRPr lang="he-IL" sz="40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115616" y="3861048"/>
            <a:ext cx="3240360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عملية تبادل مواد</a:t>
            </a:r>
            <a:endParaRPr lang="he-IL" sz="44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21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السادس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من </a:t>
            </a:r>
            <a:r>
              <a:rPr lang="ar-SA" u="sng" dirty="0" err="1" smtClean="0"/>
              <a:t>أنا؟</a:t>
            </a:r>
            <a:endParaRPr lang="ar-SA" u="sng" dirty="0" smtClean="0"/>
          </a:p>
          <a:p>
            <a:endParaRPr lang="ar-SA" u="sng" dirty="0"/>
          </a:p>
          <a:p>
            <a:r>
              <a:rPr lang="ar-SA" b="1" i="0" dirty="0" smtClean="0">
                <a:solidFill>
                  <a:srgbClr val="3333FF"/>
                </a:solidFill>
              </a:rPr>
              <a:t>وعاء دموي أنقل الدم من اعضاء الجسم الى القلب.</a:t>
            </a:r>
          </a:p>
          <a:p>
            <a:endParaRPr lang="ar-SA" b="1" u="sng" dirty="0">
              <a:solidFill>
                <a:srgbClr val="3333FF"/>
              </a:solidFill>
            </a:endParaRPr>
          </a:p>
          <a:p>
            <a:endParaRPr lang="he-IL" u="sng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436096" y="4005064"/>
            <a:ext cx="26642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الشريان</a:t>
            </a:r>
            <a:endParaRPr lang="he-IL" sz="48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2123728" y="3933056"/>
            <a:ext cx="26642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/>
              <a:t>الوريد</a:t>
            </a:r>
            <a:endParaRPr lang="he-IL" sz="4800" dirty="0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22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السابع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من </a:t>
            </a:r>
            <a:r>
              <a:rPr lang="ar-SA" u="sng" dirty="0" err="1" smtClean="0"/>
              <a:t>أنا؟</a:t>
            </a:r>
            <a:endParaRPr lang="ar-SA" u="sng" dirty="0" smtClean="0"/>
          </a:p>
          <a:p>
            <a:r>
              <a:rPr lang="ar-SA" b="1" i="0" dirty="0" smtClean="0">
                <a:solidFill>
                  <a:srgbClr val="3333FF"/>
                </a:solidFill>
              </a:rPr>
              <a:t>موجودة في نهاية الشرايين وعن طريقي يتم تبادل</a:t>
            </a:r>
            <a:r>
              <a:rPr lang="ar-SA" i="0" dirty="0" smtClean="0"/>
              <a:t> </a:t>
            </a:r>
            <a:r>
              <a:rPr lang="ar-SA" b="1" i="0" dirty="0" smtClean="0">
                <a:solidFill>
                  <a:srgbClr val="3333FF"/>
                </a:solidFill>
              </a:rPr>
              <a:t>المواد مع السائل البين خلوي.</a:t>
            </a:r>
          </a:p>
          <a:p>
            <a:pPr>
              <a:buNone/>
            </a:pPr>
            <a:endParaRPr lang="ar-SA" b="1" dirty="0">
              <a:solidFill>
                <a:srgbClr val="3333FF"/>
              </a:solidFill>
            </a:endParaRPr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004048" y="400506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الشريان</a:t>
            </a:r>
            <a:endParaRPr lang="he-IL" sz="44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547664" y="4005064"/>
            <a:ext cx="30243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الشعيرات الدموية</a:t>
            </a:r>
            <a:endParaRPr lang="he-IL" sz="32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23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الثامن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أين ينتهي مسار الدم في الدورة الدموية </a:t>
            </a:r>
            <a:r>
              <a:rPr lang="ar-SA" u="sng" dirty="0" err="1" smtClean="0"/>
              <a:t>الكبرى؟</a:t>
            </a:r>
            <a:endParaRPr lang="ar-SA" u="sng" dirty="0" smtClean="0"/>
          </a:p>
          <a:p>
            <a:endParaRPr lang="ar-SA" dirty="0"/>
          </a:p>
          <a:p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004048" y="3717032"/>
            <a:ext cx="3384376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 smtClean="0"/>
              <a:t>الأذين الأيمن</a:t>
            </a:r>
            <a:endParaRPr lang="he-IL" sz="54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259632" y="3717032"/>
            <a:ext cx="3384376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 smtClean="0"/>
              <a:t>الأذين الأيسر</a:t>
            </a:r>
            <a:endParaRPr lang="he-IL" sz="440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24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971600" y="1988840"/>
            <a:ext cx="6912768" cy="25922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000" dirty="0" smtClean="0"/>
              <a:t>حظاً أوفر فإجابتك خاطئة</a:t>
            </a:r>
            <a:endParaRPr lang="he-IL" sz="8000" dirty="0"/>
          </a:p>
        </p:txBody>
      </p:sp>
      <p:sp>
        <p:nvSpPr>
          <p:cNvPr id="5" name="מלבן 4">
            <a:hlinkClick r:id="rId2" action="ppaction://hlinksldjump"/>
          </p:cNvPr>
          <p:cNvSpPr/>
          <p:nvPr/>
        </p:nvSpPr>
        <p:spPr>
          <a:xfrm>
            <a:off x="899592" y="5517232"/>
            <a:ext cx="316835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العودة للمتاهة</a:t>
            </a:r>
            <a:endParaRPr lang="he-IL" sz="3600" dirty="0"/>
          </a:p>
        </p:txBody>
      </p:sp>
      <p:pic>
        <p:nvPicPr>
          <p:cNvPr id="3074" name="Picture 2" descr="C:\Users\LAN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752763">
            <a:off x="6958682" y="4519537"/>
            <a:ext cx="2143125" cy="2143125"/>
          </a:xfrm>
          <a:prstGeom prst="rect">
            <a:avLst/>
          </a:prstGeom>
          <a:noFill/>
        </p:spPr>
      </p:pic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25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אליפסה 3"/>
          <p:cNvSpPr/>
          <p:nvPr/>
        </p:nvSpPr>
        <p:spPr>
          <a:xfrm rot="20362924">
            <a:off x="1699855" y="679973"/>
            <a:ext cx="4464496" cy="3312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أحسنت</a:t>
            </a:r>
            <a:endParaRPr lang="he-IL" sz="9600" dirty="0"/>
          </a:p>
        </p:txBody>
      </p:sp>
      <p:pic>
        <p:nvPicPr>
          <p:cNvPr id="4098" name="Picture 2" descr="C:\Users\LANA\Desktop\12107049-illustration-of-a-laughing-smil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8542407">
            <a:off x="4625059" y="2871187"/>
            <a:ext cx="4158105" cy="2910674"/>
          </a:xfrm>
          <a:prstGeom prst="rect">
            <a:avLst/>
          </a:prstGeom>
          <a:noFill/>
        </p:spPr>
      </p:pic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899592" y="5517232"/>
            <a:ext cx="316835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العودة للمتاهة</a:t>
            </a:r>
            <a:endParaRPr lang="he-IL" sz="360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26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ممتاز لقد وصلتم إلى القلب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LANA\Desktop\12107049-illustration-of-a-laughing-smil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8542407">
            <a:off x="4804484" y="1939279"/>
            <a:ext cx="3168174" cy="4525963"/>
          </a:xfrm>
          <a:prstGeom prst="rect">
            <a:avLst/>
          </a:prstGeom>
          <a:noFill/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27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الإجمال</a:t>
            </a:r>
            <a:endParaRPr lang="he-I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أكمل الجملة </a:t>
            </a:r>
            <a:r>
              <a:rPr lang="ar-SA" u="sng" dirty="0" err="1" smtClean="0"/>
              <a:t>التالية:</a:t>
            </a:r>
            <a:endParaRPr lang="ar-SA" u="sng" dirty="0" smtClean="0"/>
          </a:p>
          <a:p>
            <a:r>
              <a:rPr lang="ar-SA" dirty="0" smtClean="0"/>
              <a:t>في الدورة الدموية الكبرى يخرج الدم من ـــــــــــــــــ إلى جميع خلايا الـ ــــــــــــــــــــــــ ومن ثم يعود إلى القلب من خلال الـــ ــــــــــــــــــــــــــــ.</a:t>
            </a:r>
          </a:p>
          <a:p>
            <a:r>
              <a:rPr lang="ar-SA" dirty="0" smtClean="0"/>
              <a:t>مخزن </a:t>
            </a:r>
            <a:r>
              <a:rPr lang="ar-SA" dirty="0" err="1" smtClean="0"/>
              <a:t>كلمات: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מלבן 3"/>
          <p:cNvSpPr/>
          <p:nvPr/>
        </p:nvSpPr>
        <p:spPr>
          <a:xfrm>
            <a:off x="2771800" y="4653136"/>
            <a:ext cx="4896544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الوريد، </a:t>
            </a:r>
            <a:r>
              <a:rPr lang="ar-SA" sz="4000" dirty="0" err="1" smtClean="0"/>
              <a:t>الشرين</a:t>
            </a:r>
            <a:r>
              <a:rPr lang="ar-SA" sz="4000" dirty="0" smtClean="0"/>
              <a:t>، الجسم</a:t>
            </a:r>
            <a:endParaRPr lang="he-IL" sz="40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28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600" b="1" dirty="0" smtClean="0">
                <a:solidFill>
                  <a:schemeClr val="accent3">
                    <a:lumMod val="75000"/>
                  </a:schemeClr>
                </a:solidFill>
              </a:rPr>
              <a:t>الوظيفة </a:t>
            </a:r>
            <a:r>
              <a:rPr lang="ar-SA" sz="6600" b="1" dirty="0" err="1" smtClean="0">
                <a:solidFill>
                  <a:schemeClr val="accent3">
                    <a:lumMod val="75000"/>
                  </a:schemeClr>
                </a:solidFill>
              </a:rPr>
              <a:t>البيتية</a:t>
            </a:r>
            <a:endParaRPr lang="he-IL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29</a:t>
            </a:fld>
            <a:endParaRPr lang="he-IL" sz="3600" dirty="0"/>
          </a:p>
        </p:txBody>
      </p:sp>
      <p:sp>
        <p:nvSpPr>
          <p:cNvPr id="5" name="ענן 4"/>
          <p:cNvSpPr/>
          <p:nvPr/>
        </p:nvSpPr>
        <p:spPr>
          <a:xfrm rot="18987705">
            <a:off x="1854824" y="2380702"/>
            <a:ext cx="6802189" cy="3190108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سؤال 1 صفحة </a:t>
            </a:r>
            <a:r>
              <a:rPr lang="ar-SA" sz="4000" dirty="0" smtClean="0"/>
              <a:t>192</a:t>
            </a:r>
            <a:r>
              <a:rPr lang="ar-SA" dirty="0" smtClean="0"/>
              <a:t> 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لدينا ثلاثة مصطلحات لنتعرف عليها بتوسع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شريان</a:t>
            </a:r>
          </a:p>
          <a:p>
            <a:r>
              <a:rPr lang="ar-SA" dirty="0" smtClean="0"/>
              <a:t>وريد</a:t>
            </a:r>
          </a:p>
          <a:p>
            <a:r>
              <a:rPr lang="ar-SA" dirty="0" smtClean="0"/>
              <a:t>شعيرة دموية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3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364" name="Object 4" descr="npo00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549275"/>
            <a:ext cx="6107112" cy="551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5795963" y="6021388"/>
            <a:ext cx="1655762" cy="6477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شريان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3419475" y="5949950"/>
            <a:ext cx="1655763" cy="6477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وريد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56359" name="Oval 7"/>
          <p:cNvSpPr>
            <a:spLocks noChangeArrowheads="1"/>
          </p:cNvSpPr>
          <p:nvPr/>
        </p:nvSpPr>
        <p:spPr bwMode="auto">
          <a:xfrm>
            <a:off x="1331913" y="5229225"/>
            <a:ext cx="1655762" cy="6477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i="0">
                <a:solidFill>
                  <a:srgbClr val="FFFF00"/>
                </a:solidFill>
              </a:rPr>
              <a:t> شعيرة دموية</a:t>
            </a:r>
            <a:endParaRPr lang="en-US" sz="2400" b="1" i="0">
              <a:solidFill>
                <a:srgbClr val="FFFF00"/>
              </a:solidFill>
            </a:endParaRPr>
          </a:p>
        </p:txBody>
      </p:sp>
      <p:sp>
        <p:nvSpPr>
          <p:cNvPr id="356362" name="Line 10"/>
          <p:cNvSpPr>
            <a:spLocks noChangeShapeType="1"/>
          </p:cNvSpPr>
          <p:nvPr/>
        </p:nvSpPr>
        <p:spPr bwMode="auto">
          <a:xfrm flipV="1">
            <a:off x="1547813" y="4005263"/>
            <a:ext cx="360362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356363" name="Rectangle 11"/>
          <p:cNvSpPr>
            <a:spLocks noChangeArrowheads="1"/>
          </p:cNvSpPr>
          <p:nvPr/>
        </p:nvSpPr>
        <p:spPr bwMode="auto">
          <a:xfrm>
            <a:off x="323850" y="3716338"/>
            <a:ext cx="1079500" cy="865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 b="1" i="0">
                <a:solidFill>
                  <a:srgbClr val="FFFF00"/>
                </a:solidFill>
              </a:rPr>
              <a:t>كرية دم </a:t>
            </a:r>
          </a:p>
          <a:p>
            <a:pPr algn="ctr"/>
            <a:r>
              <a:rPr lang="ar-SA" sz="2000" b="1" i="0">
                <a:solidFill>
                  <a:srgbClr val="FFFF00"/>
                </a:solidFill>
              </a:rPr>
              <a:t>حمراء</a:t>
            </a:r>
            <a:endParaRPr lang="en-US" sz="2000" b="1" i="0">
              <a:solidFill>
                <a:srgbClr val="FFFF00"/>
              </a:solidFill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4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i="0" u="sng" dirty="0" smtClean="0">
                <a:solidFill>
                  <a:srgbClr val="3333FF"/>
                </a:solidFill>
              </a:rPr>
              <a:t>هنالك ثلاثة انواع من الاوعية </a:t>
            </a:r>
            <a:r>
              <a:rPr lang="ar-SA" b="1" i="0" u="sng" dirty="0" err="1" smtClean="0">
                <a:solidFill>
                  <a:srgbClr val="3333FF"/>
                </a:solidFill>
              </a:rPr>
              <a:t>الدموية :-</a:t>
            </a:r>
            <a:r>
              <a:rPr lang="en-US" b="1" i="0" u="sng" dirty="0" smtClean="0">
                <a:solidFill>
                  <a:srgbClr val="3333FF"/>
                </a:solidFill>
              </a:rPr>
              <a:t/>
            </a:r>
            <a:br>
              <a:rPr lang="en-US" b="1" i="0" u="sng" dirty="0" smtClean="0">
                <a:solidFill>
                  <a:srgbClr val="3333FF"/>
                </a:solidFill>
              </a:rPr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None/>
            </a:pPr>
            <a:r>
              <a:rPr lang="ar-SA" sz="2800" b="1" i="0" dirty="0" err="1" smtClean="0">
                <a:solidFill>
                  <a:srgbClr val="FF0000"/>
                </a:solidFill>
              </a:rPr>
              <a:t>1.</a:t>
            </a:r>
            <a:r>
              <a:rPr lang="ar-SA" sz="2800" b="1" i="0" dirty="0" smtClean="0">
                <a:solidFill>
                  <a:srgbClr val="FF0000"/>
                </a:solidFill>
              </a:rPr>
              <a:t> شريان:</a:t>
            </a:r>
            <a:r>
              <a:rPr lang="ar-SA" sz="2800" b="1" i="0" dirty="0" smtClean="0">
                <a:solidFill>
                  <a:srgbClr val="3333FF"/>
                </a:solidFill>
              </a:rPr>
              <a:t>هو كل وعاء دموي ينقل الدم من القلب الى اعضاء الجسم.</a:t>
            </a:r>
          </a:p>
          <a:p>
            <a:pPr>
              <a:spcBef>
                <a:spcPct val="50000"/>
              </a:spcBef>
              <a:buNone/>
            </a:pPr>
            <a:r>
              <a:rPr lang="ar-SA" sz="2800" b="1" i="0" dirty="0" smtClean="0">
                <a:solidFill>
                  <a:srgbClr val="3333FF"/>
                </a:solidFill>
              </a:rPr>
              <a:t>    الشريان اسمك من الوريد وذلك لان ضغط الدم فيه عال</a:t>
            </a:r>
          </a:p>
          <a:p>
            <a:pPr>
              <a:spcBef>
                <a:spcPct val="50000"/>
              </a:spcBef>
              <a:buNone/>
            </a:pPr>
            <a:r>
              <a:rPr lang="ar-SA" sz="2800" b="1" dirty="0" err="1" smtClean="0">
                <a:solidFill>
                  <a:srgbClr val="FF0000"/>
                </a:solidFill>
              </a:rPr>
              <a:t>2.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i="0" dirty="0" smtClean="0">
                <a:solidFill>
                  <a:srgbClr val="FF0000"/>
                </a:solidFill>
              </a:rPr>
              <a:t>وريد: </a:t>
            </a:r>
            <a:r>
              <a:rPr lang="ar-SA" sz="2800" b="1" i="0" dirty="0" smtClean="0">
                <a:solidFill>
                  <a:srgbClr val="3333FF"/>
                </a:solidFill>
              </a:rPr>
              <a:t>هو كل وعاء دموي ينقل الدم من اعضاء الجسم الى القلب.</a:t>
            </a:r>
            <a:endParaRPr lang="ar-SA" sz="2800" b="1" dirty="0" smtClean="0">
              <a:solidFill>
                <a:srgbClr val="3333FF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ar-SA" sz="2800" b="1" i="0" dirty="0" smtClean="0">
                <a:solidFill>
                  <a:srgbClr val="3333FF"/>
                </a:solidFill>
              </a:rPr>
              <a:t>الاوردة تحتوي على صمامات وذلك لكي تمنع رجوع الدم الى الخلف</a:t>
            </a:r>
          </a:p>
          <a:p>
            <a:pPr>
              <a:spcBef>
                <a:spcPct val="50000"/>
              </a:spcBef>
              <a:buNone/>
            </a:pPr>
            <a:r>
              <a:rPr lang="ar-SA" sz="2800" b="1" i="0" dirty="0" smtClean="0">
                <a:solidFill>
                  <a:srgbClr val="FF0000"/>
                </a:solidFill>
              </a:rPr>
              <a:t>3.الشعيرات الدموية: </a:t>
            </a:r>
            <a:r>
              <a:rPr lang="ar-SA" sz="2800" b="1" i="0" dirty="0" smtClean="0">
                <a:solidFill>
                  <a:srgbClr val="3333FF"/>
                </a:solidFill>
              </a:rPr>
              <a:t>موجودة في نهاية الشرايين وعن طريقها يتم تبادل</a:t>
            </a:r>
            <a:r>
              <a:rPr lang="ar-SA" sz="2800" i="0" dirty="0" smtClean="0"/>
              <a:t> </a:t>
            </a:r>
            <a:r>
              <a:rPr lang="ar-SA" sz="2800" b="1" i="0" dirty="0" smtClean="0">
                <a:solidFill>
                  <a:srgbClr val="3333FF"/>
                </a:solidFill>
              </a:rPr>
              <a:t>المواد مع السائل البين خلوي.</a:t>
            </a:r>
            <a:endParaRPr lang="en-US" sz="2800" b="1" i="0" dirty="0" smtClean="0">
              <a:solidFill>
                <a:srgbClr val="3333FF"/>
              </a:solidFill>
            </a:endParaRPr>
          </a:p>
          <a:p>
            <a:pPr>
              <a:spcBef>
                <a:spcPct val="50000"/>
              </a:spcBef>
              <a:buNone/>
            </a:pPr>
            <a:endParaRPr lang="en-US" sz="2400" b="1" i="0" dirty="0" smtClean="0">
              <a:solidFill>
                <a:srgbClr val="3333FF"/>
              </a:solidFill>
            </a:endParaRPr>
          </a:p>
          <a:p>
            <a:pPr>
              <a:spcBef>
                <a:spcPct val="50000"/>
              </a:spcBef>
              <a:buNone/>
            </a:pPr>
            <a:endParaRPr lang="en-US" b="1" i="0" dirty="0" smtClean="0">
              <a:solidFill>
                <a:srgbClr val="3333FF"/>
              </a:solidFill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67544" y="6237312"/>
            <a:ext cx="2133600" cy="365125"/>
          </a:xfrm>
        </p:spPr>
        <p:txBody>
          <a:bodyPr/>
          <a:lstStyle/>
          <a:p>
            <a:fld id="{8E95034E-59B0-4D5A-8026-91EA159CBDA3}" type="slidenum">
              <a:rPr lang="he-IL" sz="3600" smtClean="0"/>
              <a:pPr/>
              <a:t>5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نقل المواد في الجسم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تعلمنا سابقا عن: جهاز الهضم و جهاز </a:t>
            </a:r>
            <a:r>
              <a:rPr lang="ar-SA" dirty="0" err="1" smtClean="0"/>
              <a:t>التنفس..</a:t>
            </a:r>
            <a:endParaRPr lang="ar-SA" dirty="0"/>
          </a:p>
          <a:p>
            <a:pPr>
              <a:buNone/>
            </a:pPr>
            <a:r>
              <a:rPr lang="ar-SA" dirty="0" smtClean="0"/>
              <a:t>وذكرنا أن الغذاء في جهاز الهضم يُمتص من الامعاء الدقيقة إلى الدم ومن ثم لجميع انحاء الجسم.</a:t>
            </a:r>
          </a:p>
          <a:p>
            <a:pPr>
              <a:buNone/>
            </a:pPr>
            <a:r>
              <a:rPr lang="ar-SA" dirty="0" smtClean="0"/>
              <a:t>وهكذا الأوكسجين في جهاز التنفس ينتقل عبر الدم.</a:t>
            </a:r>
          </a:p>
          <a:p>
            <a:endParaRPr lang="ar-SA" dirty="0"/>
          </a:p>
          <a:p>
            <a:pPr>
              <a:buNone/>
            </a:pPr>
            <a:r>
              <a:rPr lang="ar-SA" dirty="0" smtClean="0"/>
              <a:t>كيف يتم نقل هذه </a:t>
            </a:r>
            <a:r>
              <a:rPr lang="ar-SA" dirty="0" err="1" smtClean="0"/>
              <a:t>المواد؟؟؟!!</a:t>
            </a:r>
            <a:endParaRPr lang="he-IL" dirty="0"/>
          </a:p>
        </p:txBody>
      </p:sp>
      <p:pic>
        <p:nvPicPr>
          <p:cNvPr id="2050" name="Picture 2" descr="C:\Users\LANA\Desktop\1300395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83337">
            <a:off x="407139" y="4140442"/>
            <a:ext cx="1921542" cy="2434651"/>
          </a:xfrm>
          <a:prstGeom prst="rect">
            <a:avLst/>
          </a:prstGeom>
          <a:noFill/>
        </p:spPr>
      </p:pic>
      <p:pic>
        <p:nvPicPr>
          <p:cNvPr id="2051" name="Picture 3" descr="C:\Users\LANA\Desktop\rt2a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35509">
            <a:off x="6727656" y="346153"/>
            <a:ext cx="2232248" cy="1452374"/>
          </a:xfrm>
          <a:prstGeom prst="rect">
            <a:avLst/>
          </a:prstGeom>
          <a:noFill/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6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هيا لنشاهد الفيلم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http://www.youtube.com/watch?v=L2_jr8Sgwqg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7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إذاً يتم نقل المواد بواسطة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المضخة وهي القلب إلى الرئتين ومن ثم إلى جميع أنحاء الجسم.</a:t>
            </a:r>
          </a:p>
          <a:p>
            <a:r>
              <a:rPr lang="ar-SA" dirty="0" smtClean="0"/>
              <a:t>هنالك دورتان دورة لجميع انحاء الجسم، ودورة للرئتين</a:t>
            </a:r>
          </a:p>
          <a:p>
            <a:r>
              <a:rPr lang="ar-SA" dirty="0" smtClean="0"/>
              <a:t>اليوم سنتطرق للدورة التي تصل لجميع انحاء الجسم وتسمى </a:t>
            </a:r>
          </a:p>
          <a:p>
            <a:pPr>
              <a:buNone/>
            </a:pPr>
            <a:r>
              <a:rPr lang="ar-SA" dirty="0" err="1" smtClean="0"/>
              <a:t>بــ</a:t>
            </a:r>
            <a:r>
              <a:rPr lang="ar-SA" dirty="0" smtClean="0"/>
              <a:t>: </a:t>
            </a:r>
            <a:r>
              <a:rPr lang="ar-SA" b="1" u="sng" dirty="0" smtClean="0">
                <a:solidFill>
                  <a:srgbClr val="FF0000"/>
                </a:solidFill>
              </a:rPr>
              <a:t>الدورة الدموية الكبرى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8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الدورة الدموية الكبرى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المرحلة الأولى:          القلب      </a:t>
            </a:r>
            <a:r>
              <a:rPr lang="ar-SA" sz="1800" dirty="0" smtClean="0"/>
              <a:t>يخرج الدم من القلب عبر</a:t>
            </a:r>
          </a:p>
          <a:p>
            <a:r>
              <a:rPr lang="ar-SA" sz="1800" dirty="0"/>
              <a:t> </a:t>
            </a:r>
            <a:r>
              <a:rPr lang="ar-SA" sz="1800" dirty="0" smtClean="0"/>
              <a:t>                                                                      الشريان باتجاه الجسم             </a:t>
            </a:r>
          </a:p>
          <a:p>
            <a:endParaRPr lang="ar-SA" sz="1800" dirty="0"/>
          </a:p>
          <a:p>
            <a:r>
              <a:rPr lang="ar-SA" sz="1800" dirty="0" smtClean="0"/>
              <a:t>                                                                                                     والشريان يتفرع</a:t>
            </a:r>
          </a:p>
          <a:p>
            <a:r>
              <a:rPr lang="ar-SA" sz="1800" dirty="0"/>
              <a:t> </a:t>
            </a:r>
            <a:r>
              <a:rPr lang="ar-SA" sz="1800" dirty="0" smtClean="0"/>
              <a:t>                                                                                                    لشرايين أصغر</a:t>
            </a:r>
          </a:p>
          <a:p>
            <a:r>
              <a:rPr lang="ar-SA" sz="1800" dirty="0"/>
              <a:t> </a:t>
            </a:r>
            <a:r>
              <a:rPr lang="ar-SA" sz="1800" dirty="0" smtClean="0"/>
              <a:t>                                                                                                     وأصغرـ التى </a:t>
            </a:r>
          </a:p>
          <a:p>
            <a:r>
              <a:rPr lang="ar-SA" sz="1800" dirty="0"/>
              <a:t> </a:t>
            </a:r>
            <a:r>
              <a:rPr lang="ar-SA" sz="1800" dirty="0" smtClean="0"/>
              <a:t>                                                                                                         تتفرع</a:t>
            </a:r>
          </a:p>
          <a:p>
            <a:r>
              <a:rPr lang="ar-SA" sz="1800" dirty="0"/>
              <a:t> </a:t>
            </a:r>
            <a:r>
              <a:rPr lang="ar-SA" sz="1800" dirty="0" smtClean="0"/>
              <a:t>                                                                                                      لشعيرات دموية</a:t>
            </a:r>
          </a:p>
          <a:p>
            <a:endParaRPr lang="ar-SA" sz="1800" dirty="0" smtClean="0"/>
          </a:p>
          <a:p>
            <a:endParaRPr lang="ar-SA" sz="1800" dirty="0"/>
          </a:p>
          <a:p>
            <a:endParaRPr lang="ar-SA" sz="1800" dirty="0" smtClean="0"/>
          </a:p>
          <a:p>
            <a:pPr>
              <a:buNone/>
            </a:pPr>
            <a:r>
              <a:rPr lang="ar-SA" dirty="0"/>
              <a:t> 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4067944" y="2276872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بطين أيسر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4067944" y="2852936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أذين أيسر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4716016" y="2852936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أذين أيمن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4716016" y="2276872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بطين أيمن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2699792" y="2492896"/>
            <a:ext cx="13681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شريان</a:t>
            </a:r>
            <a:endParaRPr lang="he-IL" dirty="0"/>
          </a:p>
        </p:txBody>
      </p:sp>
      <p:cxnSp>
        <p:nvCxnSpPr>
          <p:cNvPr id="10" name="מחבר חץ ישר 9"/>
          <p:cNvCxnSpPr/>
          <p:nvPr/>
        </p:nvCxnSpPr>
        <p:spPr>
          <a:xfrm flipH="1">
            <a:off x="1907704" y="2852936"/>
            <a:ext cx="79208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1907704" y="4005064"/>
            <a:ext cx="28803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/>
          <p:nvPr/>
        </p:nvCxnSpPr>
        <p:spPr>
          <a:xfrm>
            <a:off x="2123728" y="5013176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>
          <a:xfrm flipH="1">
            <a:off x="1043608" y="4941168"/>
            <a:ext cx="100811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flipH="1">
            <a:off x="899592" y="3717032"/>
            <a:ext cx="115212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ציין מיקום של מספר שקופית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034E-59B0-4D5A-8026-91EA159CBDA3}" type="slidenum">
              <a:rPr lang="he-IL" sz="3600" smtClean="0"/>
              <a:pPr/>
              <a:t>9</a:t>
            </a:fld>
            <a:endParaRPr lang="he-IL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689</Words>
  <Application>Microsoft Office PowerPoint</Application>
  <PresentationFormat>‫הצגה על המסך (4:3)</PresentationFormat>
  <Paragraphs>170</Paragraphs>
  <Slides>29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29</vt:i4>
      </vt:variant>
    </vt:vector>
  </HeadingPairs>
  <TitlesOfParts>
    <vt:vector size="31" baseType="lpstr">
      <vt:lpstr>ערכת נושא Office</vt:lpstr>
      <vt:lpstr>אזרחי</vt:lpstr>
      <vt:lpstr>جهاز النقل </vt:lpstr>
      <vt:lpstr>في الدرس السابق:</vt:lpstr>
      <vt:lpstr>لدينا ثلاثة مصطلحات لنتعرف عليها بتوسع</vt:lpstr>
      <vt:lpstr>שקופית 4</vt:lpstr>
      <vt:lpstr>هنالك ثلاثة انواع من الاوعية الدموية :- </vt:lpstr>
      <vt:lpstr>نقل المواد في الجسم</vt:lpstr>
      <vt:lpstr>هيا لنشاهد الفيلم</vt:lpstr>
      <vt:lpstr>إذاً يتم نقل المواد بواسطة</vt:lpstr>
      <vt:lpstr>الدورة الدموية الكبرى</vt:lpstr>
      <vt:lpstr>الدورة الدموية الكبرى</vt:lpstr>
      <vt:lpstr>الدورة الدموية الكبرى</vt:lpstr>
      <vt:lpstr>الدورة الدموية الكبرى</vt:lpstr>
      <vt:lpstr>الدورة الدموية الكبرى</vt:lpstr>
      <vt:lpstr>الدورة الدموية الكبرى</vt:lpstr>
      <vt:lpstr>שקופית 15</vt:lpstr>
      <vt:lpstr>حاول مرة أخرى</vt:lpstr>
      <vt:lpstr>السؤال الأول</vt:lpstr>
      <vt:lpstr>السؤال الثاني</vt:lpstr>
      <vt:lpstr>السؤال الثالث</vt:lpstr>
      <vt:lpstr>السؤال الرابع</vt:lpstr>
      <vt:lpstr>السؤال الخامس</vt:lpstr>
      <vt:lpstr>السؤال السادس</vt:lpstr>
      <vt:lpstr>السؤال السابع</vt:lpstr>
      <vt:lpstr>السؤال الثامن</vt:lpstr>
      <vt:lpstr>שקופית 25</vt:lpstr>
      <vt:lpstr>שקופית 26</vt:lpstr>
      <vt:lpstr>ممتاز لقد وصلتم إلى القلب</vt:lpstr>
      <vt:lpstr>الإجمال</vt:lpstr>
      <vt:lpstr>الوظيفة البيتية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جهاز النقل</dc:title>
  <dc:creator>LANA</dc:creator>
  <cp:lastModifiedBy>LANA</cp:lastModifiedBy>
  <cp:revision>20</cp:revision>
  <dcterms:created xsi:type="dcterms:W3CDTF">2013-03-31T09:22:29Z</dcterms:created>
  <dcterms:modified xsi:type="dcterms:W3CDTF">2013-03-31T14:46:13Z</dcterms:modified>
</cp:coreProperties>
</file>