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C460-C5EA-483C-9CFE-A6896EC31220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2E62-378A-4E28-8899-777629393BB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C460-C5EA-483C-9CFE-A6896EC31220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2E62-378A-4E28-8899-777629393BB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C460-C5EA-483C-9CFE-A6896EC31220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2E62-378A-4E28-8899-777629393BB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C460-C5EA-483C-9CFE-A6896EC31220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2E62-378A-4E28-8899-777629393BB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C460-C5EA-483C-9CFE-A6896EC31220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2E62-378A-4E28-8899-777629393BB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C460-C5EA-483C-9CFE-A6896EC31220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2E62-378A-4E28-8899-777629393BB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C460-C5EA-483C-9CFE-A6896EC31220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2E62-378A-4E28-8899-777629393BB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C460-C5EA-483C-9CFE-A6896EC31220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2E62-378A-4E28-8899-777629393BB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C460-C5EA-483C-9CFE-A6896EC31220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2E62-378A-4E28-8899-777629393BB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C460-C5EA-483C-9CFE-A6896EC31220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2E62-378A-4E28-8899-777629393BB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C460-C5EA-483C-9CFE-A6896EC31220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82E62-378A-4E28-8899-777629393BB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BC460-C5EA-483C-9CFE-A6896EC31220}" type="datetimeFigureOut">
              <a:rPr lang="he-IL" smtClean="0"/>
              <a:t>י"ג/ניסן/תשע"ג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82E62-378A-4E28-8899-777629393BBE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8800" dirty="0" smtClean="0">
                <a:solidFill>
                  <a:srgbClr val="FF0000"/>
                </a:solidFill>
              </a:rPr>
              <a:t>الأسئلة</a:t>
            </a:r>
            <a:endParaRPr lang="he-IL" sz="8800" dirty="0">
              <a:solidFill>
                <a:srgbClr val="FF0000"/>
              </a:solidFill>
            </a:endParaRPr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לבן 5">
            <a:hlinkClick r:id="" action="ppaction://noaction"/>
          </p:cNvPr>
          <p:cNvSpPr/>
          <p:nvPr/>
        </p:nvSpPr>
        <p:spPr>
          <a:xfrm>
            <a:off x="3491880" y="1772816"/>
            <a:ext cx="1944216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السؤال الثاني</a:t>
            </a:r>
            <a:endParaRPr lang="he-IL" sz="2800" dirty="0"/>
          </a:p>
        </p:txBody>
      </p:sp>
      <p:sp>
        <p:nvSpPr>
          <p:cNvPr id="7" name="מלבן 6"/>
          <p:cNvSpPr/>
          <p:nvPr/>
        </p:nvSpPr>
        <p:spPr>
          <a:xfrm>
            <a:off x="3419872" y="5085184"/>
            <a:ext cx="1944216" cy="86409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hlinkClick r:id="" action="ppaction://noaction"/>
              </a:rPr>
              <a:t>السؤال</a:t>
            </a:r>
            <a:r>
              <a:rPr lang="ar-SA" sz="2400" dirty="0" smtClean="0"/>
              <a:t> الثامن</a:t>
            </a:r>
            <a:endParaRPr lang="he-IL" sz="2400" dirty="0"/>
          </a:p>
        </p:txBody>
      </p:sp>
      <p:sp>
        <p:nvSpPr>
          <p:cNvPr id="8" name="מלבן 7">
            <a:hlinkClick r:id="" action="ppaction://noaction"/>
          </p:cNvPr>
          <p:cNvSpPr/>
          <p:nvPr/>
        </p:nvSpPr>
        <p:spPr>
          <a:xfrm>
            <a:off x="755576" y="5157192"/>
            <a:ext cx="194421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السؤال العاشر</a:t>
            </a:r>
            <a:endParaRPr lang="he-IL" sz="2400" dirty="0"/>
          </a:p>
        </p:txBody>
      </p:sp>
      <p:sp>
        <p:nvSpPr>
          <p:cNvPr id="9" name="מלבן 8">
            <a:hlinkClick r:id="" action="ppaction://noaction"/>
          </p:cNvPr>
          <p:cNvSpPr/>
          <p:nvPr/>
        </p:nvSpPr>
        <p:spPr>
          <a:xfrm>
            <a:off x="683568" y="3645024"/>
            <a:ext cx="1944216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السؤال السادس</a:t>
            </a:r>
            <a:endParaRPr lang="he-IL" sz="2800" dirty="0"/>
          </a:p>
        </p:txBody>
      </p:sp>
      <p:sp>
        <p:nvSpPr>
          <p:cNvPr id="10" name="מלבן 9">
            <a:hlinkClick r:id="" action="ppaction://noaction"/>
          </p:cNvPr>
          <p:cNvSpPr/>
          <p:nvPr/>
        </p:nvSpPr>
        <p:spPr>
          <a:xfrm>
            <a:off x="6012160" y="1772816"/>
            <a:ext cx="1944216" cy="864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السؤال الأول</a:t>
            </a:r>
            <a:endParaRPr lang="he-IL" sz="3200" dirty="0"/>
          </a:p>
        </p:txBody>
      </p:sp>
      <p:sp>
        <p:nvSpPr>
          <p:cNvPr id="11" name="מלבן 10">
            <a:hlinkClick r:id="" action="ppaction://noaction"/>
          </p:cNvPr>
          <p:cNvSpPr/>
          <p:nvPr/>
        </p:nvSpPr>
        <p:spPr>
          <a:xfrm>
            <a:off x="3347864" y="3645024"/>
            <a:ext cx="194421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السؤال الخامس</a:t>
            </a:r>
            <a:endParaRPr lang="he-IL" sz="2800" dirty="0"/>
          </a:p>
        </p:txBody>
      </p:sp>
      <p:sp>
        <p:nvSpPr>
          <p:cNvPr id="12" name="מלבן 11">
            <a:hlinkClick r:id="" action="ppaction://noaction"/>
          </p:cNvPr>
          <p:cNvSpPr/>
          <p:nvPr/>
        </p:nvSpPr>
        <p:spPr>
          <a:xfrm>
            <a:off x="683568" y="1844824"/>
            <a:ext cx="1944216" cy="86409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السؤال الثالث</a:t>
            </a:r>
            <a:endParaRPr lang="he-IL" sz="2800" dirty="0"/>
          </a:p>
        </p:txBody>
      </p:sp>
      <p:sp>
        <p:nvSpPr>
          <p:cNvPr id="14" name="מלבן 13">
            <a:hlinkClick r:id="" action="ppaction://noaction"/>
          </p:cNvPr>
          <p:cNvSpPr/>
          <p:nvPr/>
        </p:nvSpPr>
        <p:spPr>
          <a:xfrm>
            <a:off x="6084168" y="3501008"/>
            <a:ext cx="1944216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السؤال الرابع</a:t>
            </a:r>
            <a:endParaRPr lang="he-IL" sz="2800" dirty="0"/>
          </a:p>
        </p:txBody>
      </p:sp>
      <p:sp>
        <p:nvSpPr>
          <p:cNvPr id="15" name="מלבן 14">
            <a:hlinkClick r:id="" action="ppaction://noaction"/>
          </p:cNvPr>
          <p:cNvSpPr/>
          <p:nvPr/>
        </p:nvSpPr>
        <p:spPr>
          <a:xfrm>
            <a:off x="6156176" y="5085184"/>
            <a:ext cx="1944216" cy="86409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السؤال السابع </a:t>
            </a:r>
            <a:endParaRPr lang="he-IL" sz="2800" dirty="0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1BDC22-3922-41C7-9944-FD6B9657F945}" type="slidenum">
              <a:rPr lang="he-IL" sz="4000" smtClean="0"/>
              <a:pPr>
                <a:defRPr/>
              </a:pPr>
              <a:t>1</a:t>
            </a:fld>
            <a:r>
              <a:rPr lang="he-IL" sz="4000" dirty="0" smtClean="0"/>
              <a:t>7</a:t>
            </a:r>
            <a:endParaRPr lang="he-I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أكمل الجملة التالية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يدخل الدم للقلب من </a:t>
            </a:r>
            <a:r>
              <a:rPr lang="ar-SA" dirty="0" err="1" smtClean="0"/>
              <a:t>خلال </a:t>
            </a:r>
            <a:r>
              <a:rPr lang="ar-SA" dirty="0" smtClean="0"/>
              <a:t>____________ ويخرج الدم من القلب من </a:t>
            </a:r>
            <a:r>
              <a:rPr lang="ar-SA" dirty="0" err="1" smtClean="0"/>
              <a:t>خلال __________</a:t>
            </a:r>
            <a:endParaRPr lang="he-IL" dirty="0"/>
          </a:p>
        </p:txBody>
      </p:sp>
      <p:sp>
        <p:nvSpPr>
          <p:cNvPr id="4" name="מלבן 3">
            <a:hlinkClick r:id="" action="ppaction://noaction"/>
          </p:cNvPr>
          <p:cNvSpPr/>
          <p:nvPr/>
        </p:nvSpPr>
        <p:spPr>
          <a:xfrm>
            <a:off x="683568" y="4365104"/>
            <a:ext cx="30243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العودة لقائمة الأسئلة</a:t>
            </a:r>
            <a:endParaRPr lang="he-IL" sz="320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z="4000" dirty="0" smtClean="0"/>
              <a:t>26</a:t>
            </a:r>
            <a:endParaRPr lang="he-I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أجب عن السؤال التالي: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من أي نوع خلايا مبنى القلب؟</a:t>
            </a:r>
            <a:endParaRPr lang="he-IL" dirty="0"/>
          </a:p>
        </p:txBody>
      </p:sp>
      <p:sp>
        <p:nvSpPr>
          <p:cNvPr id="4" name="מלבן 3">
            <a:hlinkClick r:id="" action="ppaction://noaction"/>
          </p:cNvPr>
          <p:cNvSpPr/>
          <p:nvPr/>
        </p:nvSpPr>
        <p:spPr>
          <a:xfrm>
            <a:off x="683568" y="4365104"/>
            <a:ext cx="30243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العودة لقائمة الأسئلة</a:t>
            </a:r>
            <a:endParaRPr lang="he-IL" sz="320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z="4000" dirty="0" smtClean="0"/>
              <a:t>18</a:t>
            </a:r>
            <a:endParaRPr lang="he-I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اختر الاجابة الصحيحة: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hlinkClick r:id="" action="ppaction://noaction"/>
              </a:rPr>
              <a:t>عندما يرتخي القلب ـــــــــــــــ</a:t>
            </a:r>
          </a:p>
          <a:p>
            <a:r>
              <a:rPr lang="ar-SA" dirty="0" err="1" smtClean="0">
                <a:hlinkClick r:id="" action="ppaction://noaction"/>
              </a:rPr>
              <a:t>1.</a:t>
            </a:r>
            <a:r>
              <a:rPr lang="ar-SA" dirty="0" smtClean="0">
                <a:hlinkClick r:id="" action="ppaction://noaction"/>
              </a:rPr>
              <a:t> يمتلئ بالدم    </a:t>
            </a:r>
            <a:r>
              <a:rPr lang="ar-SA" dirty="0" err="1" smtClean="0">
                <a:hlinkClick r:id="" action="ppaction://noaction"/>
              </a:rPr>
              <a:t>2.</a:t>
            </a:r>
            <a:r>
              <a:rPr lang="ar-SA" dirty="0" smtClean="0">
                <a:hlinkClick r:id="" action="ppaction://noaction"/>
              </a:rPr>
              <a:t> يفرغ من الدم</a:t>
            </a:r>
            <a:endParaRPr lang="he-IL" dirty="0">
              <a:hlinkClick r:id="" action="ppaction://noaction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683568" y="4365104"/>
            <a:ext cx="30243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العودة لقائمة الأسئلة</a:t>
            </a:r>
            <a:endParaRPr lang="he-IL" sz="320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z="4000" dirty="0" smtClean="0"/>
              <a:t>19</a:t>
            </a:r>
            <a:endParaRPr lang="he-I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اختر الاجابة الصحيحة: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عندما ينقبض القلب ـــــــــــــــ</a:t>
            </a:r>
          </a:p>
          <a:p>
            <a:r>
              <a:rPr lang="ar-SA" dirty="0" err="1" smtClean="0"/>
              <a:t>1.</a:t>
            </a:r>
            <a:r>
              <a:rPr lang="ar-SA" dirty="0" smtClean="0"/>
              <a:t> يمتلئ بالدم    </a:t>
            </a:r>
            <a:r>
              <a:rPr lang="ar-SA" dirty="0" err="1" smtClean="0"/>
              <a:t>2.</a:t>
            </a:r>
            <a:r>
              <a:rPr lang="ar-SA" dirty="0" smtClean="0"/>
              <a:t> يفرغ من الدم</a:t>
            </a:r>
            <a:endParaRPr lang="he-IL" dirty="0" smtClean="0"/>
          </a:p>
          <a:p>
            <a:endParaRPr lang="he-IL" dirty="0"/>
          </a:p>
        </p:txBody>
      </p:sp>
      <p:sp>
        <p:nvSpPr>
          <p:cNvPr id="4" name="מלבן 3">
            <a:hlinkClick r:id="" action="ppaction://noaction"/>
          </p:cNvPr>
          <p:cNvSpPr/>
          <p:nvPr/>
        </p:nvSpPr>
        <p:spPr>
          <a:xfrm>
            <a:off x="683568" y="4365104"/>
            <a:ext cx="30243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العودة لقائمة الأسئلة</a:t>
            </a:r>
            <a:endParaRPr lang="he-IL" sz="320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z="4000" dirty="0" smtClean="0"/>
              <a:t>20</a:t>
            </a:r>
            <a:endParaRPr lang="he-I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أكمل الجملة التالية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نبضات القلب التي نسمعها بواسطة سماعة الطبيب هي الاصوات التي تدل على ـــــــــــــــــــــ.</a:t>
            </a:r>
            <a:endParaRPr lang="he-IL" dirty="0"/>
          </a:p>
        </p:txBody>
      </p:sp>
      <p:sp>
        <p:nvSpPr>
          <p:cNvPr id="4" name="מלבן 3">
            <a:hlinkClick r:id="" action="ppaction://noaction"/>
          </p:cNvPr>
          <p:cNvSpPr/>
          <p:nvPr/>
        </p:nvSpPr>
        <p:spPr>
          <a:xfrm>
            <a:off x="683568" y="4365104"/>
            <a:ext cx="30243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العودة لقائمة الأسئلة</a:t>
            </a:r>
            <a:endParaRPr lang="he-IL" sz="320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z="4000" dirty="0" smtClean="0"/>
              <a:t>21</a:t>
            </a:r>
            <a:endParaRPr lang="he-I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b="1" dirty="0" smtClean="0"/>
              <a:t>ما الذي يمنع عبور الدم في كل حالة من الحالات </a:t>
            </a:r>
            <a:r>
              <a:rPr lang="ar-SA" b="1" dirty="0" err="1" smtClean="0"/>
              <a:t>التالية :</a:t>
            </a:r>
            <a:r>
              <a:rPr lang="ar-SA" b="1" dirty="0" smtClean="0"/>
              <a:t> </a:t>
            </a:r>
            <a:endParaRPr lang="en-US" dirty="0" smtClean="0"/>
          </a:p>
          <a:p>
            <a:pPr lvl="0"/>
            <a:r>
              <a:rPr lang="ar-SA" b="1" dirty="0" smtClean="0"/>
              <a:t>أ-من بطين الى </a:t>
            </a:r>
            <a:r>
              <a:rPr lang="ar-SA" b="1" dirty="0" err="1" smtClean="0"/>
              <a:t>بطين _________</a:t>
            </a:r>
            <a:endParaRPr lang="en-US" dirty="0" smtClean="0"/>
          </a:p>
          <a:p>
            <a:r>
              <a:rPr lang="ar-SA" b="1" dirty="0" smtClean="0"/>
              <a:t>ب- من بطين الى </a:t>
            </a:r>
            <a:r>
              <a:rPr lang="ar-SA" b="1" dirty="0" err="1" smtClean="0"/>
              <a:t>اذين ______</a:t>
            </a:r>
            <a:endParaRPr lang="en-US" dirty="0" smtClean="0"/>
          </a:p>
          <a:p>
            <a:endParaRPr lang="he-IL" dirty="0"/>
          </a:p>
        </p:txBody>
      </p:sp>
      <p:sp>
        <p:nvSpPr>
          <p:cNvPr id="5" name="מלבן 4">
            <a:hlinkClick r:id="" action="ppaction://noaction"/>
          </p:cNvPr>
          <p:cNvSpPr/>
          <p:nvPr/>
        </p:nvSpPr>
        <p:spPr>
          <a:xfrm>
            <a:off x="683568" y="4365104"/>
            <a:ext cx="30243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العودة لقائمة الأسئلة</a:t>
            </a:r>
            <a:endParaRPr lang="he-IL" sz="3200" dirty="0"/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z="4000" dirty="0" smtClean="0"/>
              <a:t>22</a:t>
            </a:r>
            <a:endParaRPr lang="he-I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2800" dirty="0" smtClean="0"/>
              <a:t>أجب عن السؤال الذي يلي القطعة اعتمادا على ما ذكر في القطعة</a:t>
            </a:r>
            <a:endParaRPr lang="he-IL" sz="28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يوجد ــــــــــــــــــ بين البطين الأيمن والأذين الأيمن يمكن الدم من الجريان فقط من الاذين إلى البطين وليس من البطين إلى الاذين.</a:t>
            </a:r>
          </a:p>
          <a:p>
            <a:r>
              <a:rPr lang="ar-SA" dirty="0" smtClean="0"/>
              <a:t>إذا أي مركب في القلب يضمن جريان الدم باتجاه واحد فقط؟</a:t>
            </a:r>
            <a:endParaRPr lang="he-IL" dirty="0"/>
          </a:p>
        </p:txBody>
      </p:sp>
      <p:sp>
        <p:nvSpPr>
          <p:cNvPr id="4" name="מלבן 3">
            <a:hlinkClick r:id="" action="ppaction://noaction"/>
          </p:cNvPr>
          <p:cNvSpPr/>
          <p:nvPr/>
        </p:nvSpPr>
        <p:spPr>
          <a:xfrm>
            <a:off x="683568" y="4365104"/>
            <a:ext cx="30243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العودة لقائمة الأسئلة</a:t>
            </a:r>
            <a:endParaRPr lang="he-IL" sz="320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z="4000" dirty="0" smtClean="0"/>
              <a:t>23</a:t>
            </a:r>
            <a:endParaRPr lang="he-I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أجب عن السؤال اعتمادا على القطعة الاتية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قلب </a:t>
            </a:r>
            <a:r>
              <a:rPr lang="ar-SA" dirty="0" err="1" smtClean="0"/>
              <a:t>البرمائيات:</a:t>
            </a:r>
            <a:endParaRPr lang="ar-SA" dirty="0" smtClean="0"/>
          </a:p>
          <a:p>
            <a:r>
              <a:rPr lang="ar-SA" dirty="0" smtClean="0"/>
              <a:t>يوجد </a:t>
            </a:r>
            <a:r>
              <a:rPr lang="ar-SA" dirty="0" err="1" smtClean="0"/>
              <a:t>للبرمائيات </a:t>
            </a:r>
            <a:r>
              <a:rPr lang="ar-SA" dirty="0" smtClean="0"/>
              <a:t>(مثلا الضفادع) قلب مكون من ثلاث تجاويف: أذينان وبطين واحد.</a:t>
            </a:r>
          </a:p>
          <a:p>
            <a:endParaRPr lang="ar-SA" dirty="0" smtClean="0"/>
          </a:p>
          <a:p>
            <a:r>
              <a:rPr lang="ar-SA" dirty="0" smtClean="0"/>
              <a:t>ما هو الفرق ووجه الشبه بين قلب الإنسان وقلب البرمائيات؟</a:t>
            </a:r>
            <a:endParaRPr lang="he-IL" dirty="0"/>
          </a:p>
        </p:txBody>
      </p:sp>
      <p:sp>
        <p:nvSpPr>
          <p:cNvPr id="4" name="מלבן 3">
            <a:hlinkClick r:id="" action="ppaction://noaction"/>
          </p:cNvPr>
          <p:cNvSpPr/>
          <p:nvPr/>
        </p:nvSpPr>
        <p:spPr>
          <a:xfrm>
            <a:off x="683568" y="4941168"/>
            <a:ext cx="30243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العودة لقائمة الأسئلة</a:t>
            </a:r>
            <a:endParaRPr lang="he-IL" sz="320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z="4000" dirty="0" smtClean="0"/>
              <a:t>24</a:t>
            </a:r>
            <a:endParaRPr lang="he-I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أكمل الناقص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hlinkClick r:id="" action="ppaction://noaction"/>
              </a:rPr>
              <a:t>يتكون القلب من قسمين يفصلهما ـــــــــــــــــــــ </a:t>
            </a:r>
          </a:p>
          <a:p>
            <a:endParaRPr lang="ar-SA" dirty="0" smtClean="0">
              <a:hlinkClick r:id="" action="ppaction://noaction"/>
            </a:endParaRPr>
          </a:p>
          <a:p>
            <a:pPr>
              <a:buNone/>
            </a:pPr>
            <a:r>
              <a:rPr lang="ar-SA" dirty="0" err="1" smtClean="0">
                <a:hlinkClick r:id="" action="ppaction://noaction"/>
              </a:rPr>
              <a:t>1.</a:t>
            </a:r>
            <a:r>
              <a:rPr lang="ar-SA" dirty="0" smtClean="0">
                <a:hlinkClick r:id="" action="ppaction://noaction"/>
              </a:rPr>
              <a:t> صمام       </a:t>
            </a:r>
            <a:r>
              <a:rPr lang="ar-SA" dirty="0" err="1" smtClean="0">
                <a:hlinkClick r:id="" action="ppaction://noaction"/>
              </a:rPr>
              <a:t>2.</a:t>
            </a:r>
            <a:r>
              <a:rPr lang="ar-SA" dirty="0" smtClean="0">
                <a:hlinkClick r:id="" action="ppaction://noaction"/>
              </a:rPr>
              <a:t> حاجز سميك</a:t>
            </a:r>
            <a:endParaRPr lang="he-IL" dirty="0">
              <a:hlinkClick r:id="" action="ppaction://noaction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683568" y="4365104"/>
            <a:ext cx="30243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العودة لقائمة الأسئلة</a:t>
            </a:r>
            <a:endParaRPr lang="he-IL" sz="320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z="4000" dirty="0" smtClean="0"/>
              <a:t>25</a:t>
            </a:r>
            <a:endParaRPr lang="he-I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256</Words>
  <Application>Microsoft Office PowerPoint</Application>
  <PresentationFormat>‫הצגה על המסך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1" baseType="lpstr">
      <vt:lpstr>ערכת נושא Office</vt:lpstr>
      <vt:lpstr>الأسئلة</vt:lpstr>
      <vt:lpstr>أجب عن السؤال التالي:</vt:lpstr>
      <vt:lpstr>اختر الاجابة الصحيحة:</vt:lpstr>
      <vt:lpstr>اختر الاجابة الصحيحة:</vt:lpstr>
      <vt:lpstr>أكمل الجملة التالية</vt:lpstr>
      <vt:lpstr>שקופית 6</vt:lpstr>
      <vt:lpstr>أجب عن السؤال الذي يلي القطعة اعتمادا على ما ذكر في القطعة</vt:lpstr>
      <vt:lpstr>أجب عن السؤال اعتمادا على القطعة الاتية</vt:lpstr>
      <vt:lpstr>أكمل الناقص</vt:lpstr>
      <vt:lpstr>أكمل الجملة التالية</vt:lpstr>
    </vt:vector>
  </TitlesOfParts>
  <Company>Rambam Medical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الأسئلة</dc:title>
  <dc:creator>LANA</dc:creator>
  <cp:lastModifiedBy>LANA</cp:lastModifiedBy>
  <cp:revision>1</cp:revision>
  <dcterms:created xsi:type="dcterms:W3CDTF">2013-03-24T10:45:28Z</dcterms:created>
  <dcterms:modified xsi:type="dcterms:W3CDTF">2013-03-24T10:49:58Z</dcterms:modified>
</cp:coreProperties>
</file>