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312A717-847D-4277-868C-869D65D25BB1}" type="datetimeFigureOut">
              <a:rPr lang="he-IL" smtClean="0"/>
              <a:t>י"ג/ניסן/תשע"ג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63A39A2-F6DB-4E49-911A-DD261A387272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ar-SA" smtClean="0"/>
              <a:t>لن أعرض الإجابة مباشرة الا أنني سوف أعطي للطلاب فرصة الإجابة على السؤال.</a:t>
            </a:r>
            <a:endParaRPr lang="he-IL" smtClean="0"/>
          </a:p>
        </p:txBody>
      </p:sp>
      <p:sp>
        <p:nvSpPr>
          <p:cNvPr id="23556" name="מציין מיקום של מספר שקופית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0D11F18-CDD7-44A6-AE3C-4E0C9049D5F9}" type="slidenum">
              <a:rPr lang="he-IL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ar-SA" smtClean="0"/>
              <a:t>سوف أقوم بشرح هذه الصورة من خلال الشرح بالكلمات ومن خلال البالون المليء بالماء.</a:t>
            </a:r>
            <a:endParaRPr lang="he-IL" smtClean="0"/>
          </a:p>
        </p:txBody>
      </p:sp>
      <p:sp>
        <p:nvSpPr>
          <p:cNvPr id="24580" name="מציין מיקום של מספר שקופית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58E7AD7-95F1-4472-BB19-4ACF314236EA}" type="slidenum">
              <a:rPr lang="he-IL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29C37-6AE6-4A6A-B7A7-A54A3FE3955D}" type="datetimeFigureOut">
              <a:rPr lang="he-IL" smtClean="0"/>
              <a:t>י"ג/ניסן/תשע"ג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7A7C8-7658-416C-A989-594A8F604C1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29C37-6AE6-4A6A-B7A7-A54A3FE3955D}" type="datetimeFigureOut">
              <a:rPr lang="he-IL" smtClean="0"/>
              <a:t>י"ג/ניסן/תשע"ג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7A7C8-7658-416C-A989-594A8F604C1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29C37-6AE6-4A6A-B7A7-A54A3FE3955D}" type="datetimeFigureOut">
              <a:rPr lang="he-IL" smtClean="0"/>
              <a:t>י"ג/ניסן/תשע"ג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7A7C8-7658-416C-A989-594A8F604C1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29C37-6AE6-4A6A-B7A7-A54A3FE3955D}" type="datetimeFigureOut">
              <a:rPr lang="he-IL" smtClean="0"/>
              <a:t>י"ג/ניסן/תשע"ג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7A7C8-7658-416C-A989-594A8F604C1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29C37-6AE6-4A6A-B7A7-A54A3FE3955D}" type="datetimeFigureOut">
              <a:rPr lang="he-IL" smtClean="0"/>
              <a:t>י"ג/ניסן/תשע"ג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7A7C8-7658-416C-A989-594A8F604C1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29C37-6AE6-4A6A-B7A7-A54A3FE3955D}" type="datetimeFigureOut">
              <a:rPr lang="he-IL" smtClean="0"/>
              <a:t>י"ג/ניסן/תשע"ג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7A7C8-7658-416C-A989-594A8F604C1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29C37-6AE6-4A6A-B7A7-A54A3FE3955D}" type="datetimeFigureOut">
              <a:rPr lang="he-IL" smtClean="0"/>
              <a:t>י"ג/ניסן/תשע"ג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7A7C8-7658-416C-A989-594A8F604C1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29C37-6AE6-4A6A-B7A7-A54A3FE3955D}" type="datetimeFigureOut">
              <a:rPr lang="he-IL" smtClean="0"/>
              <a:t>י"ג/ניסן/תשע"ג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7A7C8-7658-416C-A989-594A8F604C1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29C37-6AE6-4A6A-B7A7-A54A3FE3955D}" type="datetimeFigureOut">
              <a:rPr lang="he-IL" smtClean="0"/>
              <a:t>י"ג/ניסן/תשע"ג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7A7C8-7658-416C-A989-594A8F604C1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29C37-6AE6-4A6A-B7A7-A54A3FE3955D}" type="datetimeFigureOut">
              <a:rPr lang="he-IL" smtClean="0"/>
              <a:t>י"ג/ניסן/תשע"ג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7A7C8-7658-416C-A989-594A8F604C1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29C37-6AE6-4A6A-B7A7-A54A3FE3955D}" type="datetimeFigureOut">
              <a:rPr lang="he-IL" smtClean="0"/>
              <a:t>י"ג/ניסן/תשע"ג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7A7C8-7658-416C-A989-594A8F604C1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29C37-6AE6-4A6A-B7A7-A54A3FE3955D}" type="datetimeFigureOut">
              <a:rPr lang="he-IL" smtClean="0"/>
              <a:t>י"ג/ניסן/תשע"ג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7A7C8-7658-416C-A989-594A8F604C18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مقطع فيديو يعرض مبنى القلب</a:t>
            </a:r>
            <a:endParaRPr lang="he-IL" smtClean="0"/>
          </a:p>
        </p:txBody>
      </p:sp>
      <p:sp>
        <p:nvSpPr>
          <p:cNvPr id="7171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Arial" pitchFamily="34" charset="0"/>
              </a:rPr>
              <a:t>http://www.youtube.com/watch?v=ez4m_3kBrGY</a:t>
            </a:r>
            <a:endParaRPr lang="he-IL" dirty="0" smtClean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he-IL" sz="4000" dirty="0"/>
              <a:t>6</a:t>
            </a:r>
            <a:endParaRPr lang="he-I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smtClean="0"/>
          </a:p>
        </p:txBody>
      </p:sp>
      <p:pic>
        <p:nvPicPr>
          <p:cNvPr id="16387" name="Picture 4" descr="npo00001a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-47625"/>
            <a:ext cx="9144000" cy="7148513"/>
          </a:xfrm>
          <a:noFill/>
        </p:spPr>
      </p:pic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he-IL" sz="4000" dirty="0" smtClean="0"/>
              <a:t>15</a:t>
            </a:r>
            <a:endParaRPr lang="he-I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smtClean="0">
                <a:solidFill>
                  <a:srgbClr val="FF0000"/>
                </a:solidFill>
              </a:rPr>
              <a:t>تلخيص العملية</a:t>
            </a:r>
            <a:endParaRPr lang="he-IL" b="1" smtClean="0">
              <a:solidFill>
                <a:srgbClr val="FF0000"/>
              </a:solidFill>
            </a:endParaRPr>
          </a:p>
        </p:txBody>
      </p:sp>
      <p:sp>
        <p:nvSpPr>
          <p:cNvPr id="17411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smtClean="0"/>
              <a:t>يرتخي</a:t>
            </a:r>
            <a:r>
              <a:rPr lang="ar-SA" smtClean="0"/>
              <a:t> الأذينان لذا فيقل الضغط ويتمكن الدم من الدخول اليهما بوسطة الأوردة.وعندما </a:t>
            </a:r>
            <a:r>
              <a:rPr lang="ar-SA" b="1" smtClean="0"/>
              <a:t>ينبقض</a:t>
            </a:r>
            <a:r>
              <a:rPr lang="ar-SA" smtClean="0"/>
              <a:t> الأذينان ينتقل الدم عبر الصمامات إلى البطينان وعندما ينقبض البطينان يخرج الدم إلى الشرايين. </a:t>
            </a:r>
            <a:endParaRPr lang="he-IL" smtClean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he-IL" sz="4000" dirty="0" smtClean="0"/>
              <a:t>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u="sng" smtClean="0">
                <a:solidFill>
                  <a:srgbClr val="FF0000"/>
                </a:solidFill>
              </a:rPr>
              <a:t>وهكذا تعرفنا على مبنى القلب من الداخل</a:t>
            </a:r>
            <a:endParaRPr lang="he-IL" u="sng" smtClean="0">
              <a:solidFill>
                <a:srgbClr val="FF0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 rtlCol="1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ar-SA" b="1" dirty="0" err="1" smtClean="0"/>
              <a:t>والان</a:t>
            </a:r>
            <a:r>
              <a:rPr lang="ar-SA" b="1" dirty="0" smtClean="0"/>
              <a:t> دعونا نتعرف على كيفية عمل القلب.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SA" dirty="0" smtClean="0"/>
              <a:t>كما تذكرون لقد قمنا بفعالية في الدرس السابق وهذه الفعالية كانت سماع دقات القلب لتحديد مكانه.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S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هذه النبضات تدل على:</a:t>
            </a:r>
            <a:endParaRPr lang="he-IL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ar-SA" dirty="0" smtClean="0"/>
          </a:p>
        </p:txBody>
      </p:sp>
      <p:sp>
        <p:nvSpPr>
          <p:cNvPr id="4" name="מלבן 3"/>
          <p:cNvSpPr/>
          <p:nvPr/>
        </p:nvSpPr>
        <p:spPr>
          <a:xfrm>
            <a:off x="5580063" y="4149725"/>
            <a:ext cx="2663825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dirty="0"/>
              <a:t>           عمل القلب.</a:t>
            </a:r>
          </a:p>
        </p:txBody>
      </p:sp>
      <p:sp>
        <p:nvSpPr>
          <p:cNvPr id="5" name="מלבן 4"/>
          <p:cNvSpPr/>
          <p:nvPr/>
        </p:nvSpPr>
        <p:spPr>
          <a:xfrm>
            <a:off x="3995738" y="5084763"/>
            <a:ext cx="2663825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dirty="0"/>
              <a:t>          توقف القلب.</a:t>
            </a:r>
          </a:p>
        </p:txBody>
      </p:sp>
      <p:sp>
        <p:nvSpPr>
          <p:cNvPr id="6" name="מלבן 5"/>
          <p:cNvSpPr/>
          <p:nvPr/>
        </p:nvSpPr>
        <p:spPr>
          <a:xfrm>
            <a:off x="1835150" y="5876925"/>
            <a:ext cx="2665413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dirty="0"/>
              <a:t>      استراحة أخذها القلب.</a:t>
            </a:r>
            <a:endParaRPr lang="he-IL" dirty="0"/>
          </a:p>
        </p:txBody>
      </p:sp>
      <p:sp>
        <p:nvSpPr>
          <p:cNvPr id="7" name="מלבן 6"/>
          <p:cNvSpPr/>
          <p:nvPr/>
        </p:nvSpPr>
        <p:spPr>
          <a:xfrm>
            <a:off x="4479925" y="2967038"/>
            <a:ext cx="184150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10" name="מציין מיקום של מספר שקופית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he-IL" sz="4000" dirty="0"/>
              <a:t>7</a:t>
            </a:r>
            <a:endParaRPr lang="he-IL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نبضات القلب</a:t>
            </a:r>
            <a:endParaRPr lang="he-IL" smtClean="0"/>
          </a:p>
        </p:txBody>
      </p:sp>
      <p:sp>
        <p:nvSpPr>
          <p:cNvPr id="9219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None/>
            </a:pPr>
            <a:r>
              <a:rPr lang="ar-SA" dirty="0" smtClean="0"/>
              <a:t>ها هنا مقطع فيديو يعرض عمل نبضات القلب</a:t>
            </a:r>
          </a:p>
          <a:p>
            <a:pPr>
              <a:buFont typeface="Arial" pitchFamily="34" charset="0"/>
              <a:buNone/>
            </a:pPr>
            <a:endParaRPr lang="ar-SA" dirty="0" smtClean="0"/>
          </a:p>
          <a:p>
            <a:pPr>
              <a:buFont typeface="Arial" pitchFamily="34" charset="0"/>
              <a:buNone/>
            </a:pPr>
            <a:r>
              <a:rPr lang="en-US" dirty="0" smtClean="0">
                <a:cs typeface="Arial" pitchFamily="34" charset="0"/>
              </a:rPr>
              <a:t>http://www.youtube.com/watch?v=tJ1GBaNrFIU</a:t>
            </a:r>
            <a:endParaRPr lang="ar-SA" dirty="0" smtClean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he-IL" sz="4000" dirty="0"/>
              <a:t>8</a:t>
            </a:r>
            <a:endParaRPr lang="he-I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smtClean="0"/>
          </a:p>
        </p:txBody>
      </p:sp>
      <p:sp>
        <p:nvSpPr>
          <p:cNvPr id="1024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Arial" pitchFamily="34" charset="0"/>
              </a:rPr>
              <a:t>http://www.youtube.com/watch?v=HC_dsqELgDQ</a:t>
            </a:r>
            <a:endParaRPr lang="he-IL" dirty="0" smtClean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467544" y="630932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he-IL" sz="4000" dirty="0"/>
              <a:t>9</a:t>
            </a:r>
            <a:endParaRPr lang="he-I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نقاش حول مقطع الفيديو</a:t>
            </a:r>
            <a:endParaRPr lang="he-IL" smtClean="0"/>
          </a:p>
        </p:txBody>
      </p:sp>
      <p:sp>
        <p:nvSpPr>
          <p:cNvPr id="11267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mtClean="0"/>
              <a:t>حسب ما عرض في الفلم ماذا يمكننا القول عن نبضات القلب؟</a:t>
            </a:r>
          </a:p>
          <a:p>
            <a:endParaRPr lang="ar-SA" smtClean="0"/>
          </a:p>
          <a:p>
            <a:endParaRPr lang="ar-SA" smtClean="0"/>
          </a:p>
          <a:p>
            <a:endParaRPr lang="he-IL" smtClean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he-IL" sz="4000" dirty="0" smtClean="0"/>
              <a:t>10</a:t>
            </a:r>
            <a:endParaRPr lang="he-I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smtClean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 rtlCol="1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ar-SA" sz="5400" b="1" dirty="0" smtClean="0">
                <a:solidFill>
                  <a:srgbClr val="00B0F0"/>
                </a:solidFill>
              </a:rPr>
              <a:t>إذا فالقلب ينقبض ويرتخي، ينقبض ويرتخي.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ar-SA" sz="4000" dirty="0" smtClean="0">
                <a:solidFill>
                  <a:schemeClr val="accent2">
                    <a:lumMod val="75000"/>
                  </a:schemeClr>
                </a:solidFill>
              </a:rPr>
              <a:t>بدون توقف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he-IL" sz="4000" dirty="0" smtClean="0"/>
              <a:t>11</a:t>
            </a:r>
            <a:endParaRPr lang="he-IL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 rtlCol="1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ar-SA" b="1" u="sng" dirty="0" smtClean="0">
                <a:solidFill>
                  <a:schemeClr val="accent2">
                    <a:lumMod val="75000"/>
                  </a:schemeClr>
                </a:solidFill>
              </a:rPr>
              <a:t>سؤال للنقاش</a:t>
            </a:r>
            <a:endParaRPr lang="he-IL" b="1" u="sng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315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smtClean="0"/>
          </a:p>
        </p:txBody>
      </p:sp>
      <p:sp>
        <p:nvSpPr>
          <p:cNvPr id="4" name="מלבן 3"/>
          <p:cNvSpPr/>
          <p:nvPr/>
        </p:nvSpPr>
        <p:spPr>
          <a:xfrm>
            <a:off x="1403350" y="2420938"/>
            <a:ext cx="6840538" cy="331152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5400" dirty="0"/>
              <a:t>ما الذي يمكن القلب أن ينقبض ويرتخي دون </a:t>
            </a:r>
            <a:r>
              <a:rPr lang="ar-SA" sz="5400" dirty="0" err="1"/>
              <a:t>توقف؟؟</a:t>
            </a:r>
            <a:endParaRPr lang="he-IL" sz="5400" dirty="0"/>
          </a:p>
        </p:txBody>
      </p:sp>
      <p:pic>
        <p:nvPicPr>
          <p:cNvPr id="1026" name="Picture 2" descr="C:\Users\LANA\Desktop\imagesCAXPABH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1316001">
            <a:off x="423863" y="233363"/>
            <a:ext cx="1752600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מציין מיקום של מספר שקופית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he-IL" sz="4000" dirty="0" smtClean="0"/>
              <a:t>12</a:t>
            </a:r>
            <a:endParaRPr lang="he-IL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 rtlCol="1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ar-SA" dirty="0" err="1" smtClean="0">
                <a:solidFill>
                  <a:schemeClr val="accent2">
                    <a:lumMod val="75000"/>
                  </a:schemeClr>
                </a:solidFill>
              </a:rPr>
              <a:t>الإستنتاج</a:t>
            </a:r>
            <a:endParaRPr lang="he-IL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339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smtClean="0"/>
          </a:p>
        </p:txBody>
      </p:sp>
      <p:sp>
        <p:nvSpPr>
          <p:cNvPr id="4" name="אליפסה 3"/>
          <p:cNvSpPr/>
          <p:nvPr/>
        </p:nvSpPr>
        <p:spPr>
          <a:xfrm>
            <a:off x="1403350" y="2276475"/>
            <a:ext cx="6769100" cy="3889375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4400" dirty="0"/>
              <a:t>تتكوّن جدران القلب من </a:t>
            </a:r>
            <a:r>
              <a:rPr lang="ar-SA" sz="4400" b="1" dirty="0">
                <a:solidFill>
                  <a:srgbClr val="FF0000"/>
                </a:solidFill>
              </a:rPr>
              <a:t>خلايا عضلية </a:t>
            </a:r>
            <a:r>
              <a:rPr lang="ar-SA" sz="4400" dirty="0"/>
              <a:t>تنقبض وترتخي بون توّقف</a:t>
            </a:r>
            <a:endParaRPr lang="he-IL" sz="4400" dirty="0"/>
          </a:p>
        </p:txBody>
      </p:sp>
      <p:pic>
        <p:nvPicPr>
          <p:cNvPr id="2050" name="Picture 2" descr="C:\Users\LANA\Desktop\10775475-smiling-little-boy-thinking-about-isolated-on-whi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1843339">
            <a:off x="468313" y="476250"/>
            <a:ext cx="2195512" cy="328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מציין מיקום של מספר שקופית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he-IL" sz="4000" dirty="0" smtClean="0"/>
              <a:t>13</a:t>
            </a:r>
            <a:endParaRPr lang="he-IL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smtClean="0"/>
          </a:p>
        </p:txBody>
      </p:sp>
      <p:sp>
        <p:nvSpPr>
          <p:cNvPr id="4" name="מלבן 3"/>
          <p:cNvSpPr/>
          <p:nvPr/>
        </p:nvSpPr>
        <p:spPr>
          <a:xfrm rot="18909651">
            <a:off x="197980" y="1933398"/>
            <a:ext cx="8146782" cy="280076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8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  <a:cs typeface="+mn-cs"/>
              </a:rPr>
              <a:t>ماذا يحدث أثناء الانقباض والانبساط</a:t>
            </a:r>
            <a:endParaRPr lang="he-IL" sz="8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he-IL" sz="4000" dirty="0" smtClean="0"/>
              <a:t>14</a:t>
            </a:r>
            <a:endParaRPr lang="he-IL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200</Words>
  <Application>Microsoft Office PowerPoint</Application>
  <PresentationFormat>‫הצגה על המסך (4:3)</PresentationFormat>
  <Paragraphs>41</Paragraphs>
  <Slides>11</Slides>
  <Notes>2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11</vt:i4>
      </vt:variant>
    </vt:vector>
  </HeadingPairs>
  <TitlesOfParts>
    <vt:vector size="12" baseType="lpstr">
      <vt:lpstr>ערכת נושא Office</vt:lpstr>
      <vt:lpstr>مقطع فيديو يعرض مبنى القلب</vt:lpstr>
      <vt:lpstr>وهكذا تعرفنا على مبنى القلب من الداخل</vt:lpstr>
      <vt:lpstr>نبضات القلب</vt:lpstr>
      <vt:lpstr>שקופית 4</vt:lpstr>
      <vt:lpstr>نقاش حول مقطع الفيديو</vt:lpstr>
      <vt:lpstr>שקופית 6</vt:lpstr>
      <vt:lpstr>سؤال للنقاش</vt:lpstr>
      <vt:lpstr>الإستنتاج</vt:lpstr>
      <vt:lpstr>שקופית 9</vt:lpstr>
      <vt:lpstr>שקופית 10</vt:lpstr>
      <vt:lpstr>تلخيص العملية</vt:lpstr>
    </vt:vector>
  </TitlesOfParts>
  <Company>Rambam Medical Center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مقطع فيديو يعرض مبنى القلب</dc:title>
  <dc:creator>LANA</dc:creator>
  <cp:lastModifiedBy>LANA</cp:lastModifiedBy>
  <cp:revision>1</cp:revision>
  <dcterms:created xsi:type="dcterms:W3CDTF">2013-03-24T10:40:11Z</dcterms:created>
  <dcterms:modified xsi:type="dcterms:W3CDTF">2013-03-24T10:43:40Z</dcterms:modified>
</cp:coreProperties>
</file>