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8" r:id="rId1"/>
  </p:sldMasterIdLst>
  <p:notesMasterIdLst>
    <p:notesMasterId r:id="rId14"/>
  </p:notesMasterIdLst>
  <p:sldIdLst>
    <p:sldId id="26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F5DF69-2B7B-4083-802C-96A9BD59DFB6}" type="datetimeFigureOut">
              <a:rPr lang="ar-SA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C28D71-8B6C-462B-ABAE-ADDCECE5161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1412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60F962-66B2-4685-8515-6EDE039C8557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AC1AFC-1ED5-44F4-8794-E3C1C17AF23A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EAFA2-D75B-47B9-ACED-1263A2619EB9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0A18A8-018E-4C5A-BAF5-E68CEA7D85D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03AFC8-AF5A-44C3-A70A-3902924921AD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621E2D-CA9C-4139-9403-913D1C254BC1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EF621F-615E-4B8D-8865-B2D7E0586742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14D51F-CAEF-44D3-AB77-82C4D5777A70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EE9764-913E-4DA8-97CF-F04971CAC1E2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A5B8BE-1BDE-42CA-89D7-CFDE616148EB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284B87-C687-4CBD-B417-5F24FD63ED3F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92A35-5174-4FD0-9F9E-E7CAA66540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539C85E-D2AB-4135-8218-D34143D766EA}" type="datetimeFigureOut">
              <a:rPr lang="ar-SA" smtClean="0"/>
              <a:pPr>
                <a:defRPr/>
              </a:pPr>
              <a:t>05/06/1434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AC80DF9-F88A-45EE-9418-D0743126B01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863097">
            <a:off x="677459" y="1703202"/>
            <a:ext cx="5019814" cy="1391163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عارضة عن جهاز الهضم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5656">
            <a:off x="5652120" y="3444691"/>
            <a:ext cx="1933575" cy="2362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פרצוף מחייך 4"/>
          <p:cNvSpPr/>
          <p:nvPr/>
        </p:nvSpPr>
        <p:spPr>
          <a:xfrm>
            <a:off x="1187624" y="836712"/>
            <a:ext cx="1008112" cy="9361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 </a:t>
            </a:r>
            <a:endParaRPr lang="he-I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636E6686"/>
          <p:cNvPicPr>
            <a:picLocks noChangeAspect="1" noChangeArrowheads="1"/>
          </p:cNvPicPr>
          <p:nvPr/>
        </p:nvPicPr>
        <p:blipFill>
          <a:blip r:embed="rId4" cstate="print"/>
          <a:srcRect l="34340" t="39871" r="52824" b="53699"/>
          <a:stretch>
            <a:fillRect/>
          </a:stretch>
        </p:blipFill>
        <p:spPr bwMode="auto">
          <a:xfrm>
            <a:off x="304800" y="685800"/>
            <a:ext cx="441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876800" y="0"/>
            <a:ext cx="3819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5400">
                <a:latin typeface="Calibri" pitchFamily="34" charset="0"/>
                <a:cs typeface="PT Bold Heading" pitchFamily="2" charset="-78"/>
              </a:rPr>
              <a:t>الأمعاء الدقيقة</a:t>
            </a:r>
            <a:endParaRPr lang="en-US" sz="54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038600" y="1066800"/>
            <a:ext cx="4799013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يتم فيها إكمـــال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هضـم الطعــــام 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وتحويله الى أشكال بسيطـــة يستفيد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منها الجســم عن 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طريق امتصــاص 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الـدم لهـــــا من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جــــدران الأمعاء</a:t>
            </a:r>
            <a:endParaRPr lang="en-US" sz="44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ar-SA" sz="6000" smtClean="0">
                <a:cs typeface="PT Bold Heading" pitchFamily="2" charset="-78"/>
              </a:rPr>
              <a:t>الأمعاء الغليظة</a:t>
            </a:r>
            <a:endParaRPr lang="en-US" sz="6000" smtClean="0">
              <a:cs typeface="PT Bold Heading" pitchFamily="2" charset="-78"/>
            </a:endParaRPr>
          </a:p>
        </p:txBody>
      </p:sp>
      <p:pic>
        <p:nvPicPr>
          <p:cNvPr id="10245" name="Picture 5" descr="B759696C"/>
          <p:cNvPicPr>
            <a:picLocks noChangeAspect="1" noChangeArrowheads="1"/>
          </p:cNvPicPr>
          <p:nvPr/>
        </p:nvPicPr>
        <p:blipFill>
          <a:blip r:embed="rId4" cstate="print"/>
          <a:srcRect l="55367" t="45018" r="18741" b="31734"/>
          <a:stretch>
            <a:fillRect/>
          </a:stretch>
        </p:blipFill>
        <p:spPr bwMode="auto">
          <a:xfrm>
            <a:off x="609600" y="1600200"/>
            <a:ext cx="381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800600" y="1752600"/>
            <a:ext cx="39624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تخــــرج المــــــواد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الصلبــة والزائدة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عن حاجة الجســـم عبـــــر فتحــــــة </a:t>
            </a:r>
          </a:p>
          <a:p>
            <a:r>
              <a:rPr lang="ar-SA" sz="44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الشـــرج الى خارج الجســــــــــــــم</a:t>
            </a:r>
            <a:endParaRPr lang="en-US" sz="44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3200400" y="0"/>
            <a:ext cx="2905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6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الجهاز الهضمي</a:t>
            </a:r>
            <a:endParaRPr lang="en-US" sz="36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200">
                <a:latin typeface="Calibri" pitchFamily="34" charset="0"/>
                <a:cs typeface="PT Bold Heading" pitchFamily="2" charset="-78"/>
              </a:rPr>
              <a:t>هو الجهازالذي يحول الطعام الى أشكال بسيطة يستفيدمنها الجسم</a:t>
            </a:r>
            <a:endParaRPr lang="en-US" sz="32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1295400" y="12192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200">
                <a:latin typeface="Calibri" pitchFamily="34" charset="0"/>
                <a:cs typeface="PT Bold Heading" pitchFamily="2" charset="-78"/>
              </a:rPr>
              <a:t>ويخرج المواد الصلبة والزائدةعن حاجة الجسم</a:t>
            </a:r>
            <a:endParaRPr lang="en-US" sz="32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0" y="1828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أجزاء جهاز الهضم : !-الفم          2- البلعوم     3- المــرئ    </a:t>
            </a: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4- المعــدة             5- الأمعاء الدقيقة      6- الأمعاء الغليظة                  </a:t>
            </a:r>
            <a:endParaRPr lang="en-US" sz="32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0" y="2895600"/>
            <a:ext cx="91440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200">
                <a:latin typeface="Calibri" pitchFamily="34" charset="0"/>
                <a:cs typeface="PT Bold Heading" pitchFamily="2" charset="-78"/>
              </a:rPr>
              <a:t>وظائف أجزاء جهاز الهضـــم :</a:t>
            </a:r>
          </a:p>
          <a:p>
            <a:r>
              <a:rPr lang="ar-SA" sz="3200">
                <a:latin typeface="Calibri" pitchFamily="34" charset="0"/>
                <a:cs typeface="PT Bold Heading" pitchFamily="2" charset="-78"/>
              </a:rPr>
              <a:t>  </a:t>
            </a:r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1- الفم : به الأسنان تقطع وتمزق وتطحن الطعام  </a:t>
            </a: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واللعاب يلين  الطعام واللسان يقلب الطعام </a:t>
            </a: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2- المعـــدة تهضــم الطعـــام .</a:t>
            </a: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3- الأمعـاء الدقيقة تكمل هضم الطعــام وفيهـــا يتم يمتص</a:t>
            </a: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الطعام ليتم توزيعه الى أنحـــاء الجســــــم .</a:t>
            </a: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4- الأمعـاء الغليظة : تقوم بإخراج الطعام الزائد عن حاجة الجسـم عبر فتحة الشـرج .</a:t>
            </a:r>
            <a:endParaRPr lang="en-US" sz="32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 rot="565930">
            <a:off x="4558715" y="109576"/>
            <a:ext cx="3668395" cy="11924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cs"/>
                <a:ea typeface="+mn-cs"/>
                <a:cs typeface="+mn-cs"/>
              </a:rPr>
              <a:t>الجهاز الهضمي</a:t>
            </a:r>
          </a:p>
        </p:txBody>
      </p:sp>
      <p:pic>
        <p:nvPicPr>
          <p:cNvPr id="11271" name="Picture 7" descr="الجهاز الهضمي"/>
          <p:cNvPicPr>
            <a:picLocks noChangeAspect="1" noChangeArrowheads="1"/>
          </p:cNvPicPr>
          <p:nvPr/>
        </p:nvPicPr>
        <p:blipFill>
          <a:blip r:embed="rId3" cstate="print"/>
          <a:srcRect t="44" r="-142"/>
          <a:stretch>
            <a:fillRect/>
          </a:stretch>
        </p:blipFill>
        <p:spPr bwMode="auto">
          <a:xfrm>
            <a:off x="2667000" y="1196752"/>
            <a:ext cx="3657600" cy="427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الجهاز الهضمي"/>
          <p:cNvPicPr>
            <a:picLocks noChangeAspect="1" noChangeArrowheads="1"/>
          </p:cNvPicPr>
          <p:nvPr/>
        </p:nvPicPr>
        <p:blipFill>
          <a:blip r:embed="rId4" cstate="print"/>
          <a:srcRect t="44" r="-142"/>
          <a:stretch>
            <a:fillRect/>
          </a:stretch>
        </p:blipFill>
        <p:spPr bwMode="auto">
          <a:xfrm>
            <a:off x="2627784" y="1052736"/>
            <a:ext cx="3657600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652120" y="1212849"/>
            <a:ext cx="291782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هو الجهـــــاز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 الذي يحــول 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الطعـــام الى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 أشــــــــكال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 بسيطـــــــة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 يستفيــــــد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 منها الجسم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1676400"/>
            <a:ext cx="2286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ويخــــرج المـــــواد</a:t>
            </a:r>
          </a:p>
          <a:p>
            <a:r>
              <a:rPr lang="ar-SA" sz="4400" dirty="0">
                <a:latin typeface="Calibri" pitchFamily="34" charset="0"/>
                <a:cs typeface="PT Bold Heading" pitchFamily="2" charset="-78"/>
              </a:rPr>
              <a:t> الصلبــة والزائـدة عن حاجة الجســـم</a:t>
            </a:r>
            <a:endParaRPr lang="en-US" sz="4400" dirty="0">
              <a:latin typeface="Calibri" pitchFamily="34" charset="0"/>
              <a:cs typeface="PT Bold Heading" pitchFamily="2" charset="-78"/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636E6686"/>
          <p:cNvPicPr>
            <a:picLocks noChangeAspect="1" noChangeArrowheads="1"/>
          </p:cNvPicPr>
          <p:nvPr/>
        </p:nvPicPr>
        <p:blipFill>
          <a:blip r:embed="rId4" cstate="print"/>
          <a:srcRect l="34247" t="6419" r="55319" b="85902"/>
          <a:stretch>
            <a:fillRect/>
          </a:stretch>
        </p:blipFill>
        <p:spPr bwMode="auto">
          <a:xfrm>
            <a:off x="1752600" y="304800"/>
            <a:ext cx="16700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636E6686"/>
          <p:cNvPicPr>
            <a:picLocks noChangeAspect="1" noChangeArrowheads="1"/>
          </p:cNvPicPr>
          <p:nvPr/>
        </p:nvPicPr>
        <p:blipFill>
          <a:blip r:embed="rId4" cstate="print"/>
          <a:srcRect l="38997" t="14082" r="57310" b="71629"/>
          <a:stretch>
            <a:fillRect/>
          </a:stretch>
        </p:blipFill>
        <p:spPr bwMode="auto">
          <a:xfrm>
            <a:off x="2362200" y="1600200"/>
            <a:ext cx="3286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636E6686"/>
          <p:cNvPicPr>
            <a:picLocks noChangeAspect="1" noChangeArrowheads="1"/>
          </p:cNvPicPr>
          <p:nvPr/>
        </p:nvPicPr>
        <p:blipFill>
          <a:blip r:embed="rId4" cstate="print"/>
          <a:srcRect l="37144" t="25832" r="49918" b="63861"/>
          <a:stretch>
            <a:fillRect/>
          </a:stretch>
        </p:blipFill>
        <p:spPr bwMode="auto">
          <a:xfrm>
            <a:off x="2133600" y="3124200"/>
            <a:ext cx="114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636E6686"/>
          <p:cNvPicPr>
            <a:picLocks noChangeAspect="1" noChangeArrowheads="1"/>
          </p:cNvPicPr>
          <p:nvPr/>
        </p:nvPicPr>
        <p:blipFill>
          <a:blip r:embed="rId4" cstate="print"/>
          <a:srcRect l="30681" t="36055" r="50600" b="51042"/>
          <a:stretch>
            <a:fillRect/>
          </a:stretch>
        </p:blipFill>
        <p:spPr bwMode="auto">
          <a:xfrm>
            <a:off x="1905000" y="45720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12954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04800" y="838200"/>
            <a:ext cx="884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600">
                <a:latin typeface="Calibri" pitchFamily="34" charset="0"/>
                <a:cs typeface="PT Bold Heading" pitchFamily="2" charset="-78"/>
              </a:rPr>
              <a:t>الفم</a:t>
            </a:r>
            <a:endParaRPr lang="en-US" sz="36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2667000" y="1371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343400" y="990600"/>
            <a:ext cx="1485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600">
                <a:latin typeface="Calibri" pitchFamily="34" charset="0"/>
                <a:cs typeface="PT Bold Heading" pitchFamily="2" charset="-78"/>
              </a:rPr>
              <a:t>البلعوم</a:t>
            </a:r>
            <a:endParaRPr lang="en-US" sz="36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25146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495800" y="2362200"/>
            <a:ext cx="142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600">
                <a:latin typeface="Calibri" pitchFamily="34" charset="0"/>
                <a:cs typeface="PT Bold Heading" pitchFamily="2" charset="-78"/>
              </a:rPr>
              <a:t>المــريء</a:t>
            </a:r>
            <a:endParaRPr lang="en-US" sz="36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14478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04800" y="3429000"/>
            <a:ext cx="1154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600">
                <a:latin typeface="Calibri" pitchFamily="34" charset="0"/>
                <a:cs typeface="PT Bold Heading" pitchFamily="2" charset="-78"/>
              </a:rPr>
              <a:t>المعدة</a:t>
            </a:r>
            <a:endParaRPr lang="en-US" sz="36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048000" y="541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962400" y="5105400"/>
            <a:ext cx="2605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600">
                <a:latin typeface="Calibri" pitchFamily="34" charset="0"/>
                <a:cs typeface="PT Bold Heading" pitchFamily="2" charset="-78"/>
              </a:rPr>
              <a:t>الأمعاء الدقيقة</a:t>
            </a:r>
            <a:endParaRPr lang="en-US" sz="36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>
            <a:off x="15240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-74613" y="4572000"/>
            <a:ext cx="1660526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600">
                <a:latin typeface="Calibri" pitchFamily="34" charset="0"/>
                <a:cs typeface="PT Bold Heading" pitchFamily="2" charset="-78"/>
              </a:rPr>
              <a:t>الأمعـــاء</a:t>
            </a:r>
          </a:p>
          <a:p>
            <a:r>
              <a:rPr lang="ar-SA" sz="3600">
                <a:latin typeface="Calibri" pitchFamily="34" charset="0"/>
                <a:cs typeface="PT Bold Heading" pitchFamily="2" charset="-78"/>
              </a:rPr>
              <a:t> الغليظة</a:t>
            </a:r>
            <a:endParaRPr lang="en-US" sz="36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5562600" y="1600200"/>
            <a:ext cx="3276600" cy="4114800"/>
          </a:xfrm>
          <a:prstGeom prst="leftArrowCallout">
            <a:avLst>
              <a:gd name="adj1" fmla="val 31395"/>
              <a:gd name="adj2" fmla="val 31395"/>
              <a:gd name="adj3" fmla="val 16667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4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أجـــــزاء</a:t>
            </a:r>
          </a:p>
          <a:p>
            <a:pPr algn="ctr"/>
            <a:r>
              <a:rPr lang="ar-SA" sz="4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الجهــــاز </a:t>
            </a:r>
          </a:p>
          <a:p>
            <a:pPr algn="ctr"/>
            <a:r>
              <a:rPr lang="ar-SA" sz="4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الهضـمي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89" grpId="0"/>
      <p:bldP spid="3090" grpId="0" animBg="1"/>
      <p:bldP spid="3091" grpId="0"/>
      <p:bldP spid="3092" grpId="0" animBg="1"/>
      <p:bldP spid="3093" grpId="0"/>
      <p:bldP spid="3094" grpId="0" animBg="1"/>
      <p:bldP spid="3095" grpId="0"/>
      <p:bldP spid="3096" grpId="0" animBg="1"/>
      <p:bldP spid="3097" grpId="0"/>
      <p:bldP spid="3098" grpId="0" animBg="1"/>
      <p:bldP spid="3099" grpId="0"/>
      <p:bldP spid="3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236AE696"/>
          <p:cNvPicPr>
            <a:picLocks noChangeAspect="1" noChangeArrowheads="1"/>
          </p:cNvPicPr>
          <p:nvPr/>
        </p:nvPicPr>
        <p:blipFill>
          <a:blip r:embed="rId4" cstate="print"/>
          <a:srcRect l="27142" t="60501" r="55319" b="27950"/>
          <a:stretch>
            <a:fillRect/>
          </a:stretch>
        </p:blipFill>
        <p:spPr bwMode="auto">
          <a:xfrm>
            <a:off x="3352800" y="1752600"/>
            <a:ext cx="3429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051578" y="283446"/>
            <a:ext cx="1415772" cy="9233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5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Stars" pitchFamily="2" charset="-78"/>
              </a:rPr>
              <a:t>الأسنان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PT Bold Stars" pitchFamily="2" charset="-78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553200" y="2057400"/>
            <a:ext cx="2590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عدد الأسنان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 اللبنيـــــة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(20سنـــــاً)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والأسنــــان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 الدائمــــة </a:t>
            </a:r>
          </a:p>
          <a:p>
            <a:r>
              <a:rPr lang="ar-SA" sz="4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PT Bold Heading" pitchFamily="2" charset="-78"/>
              </a:rPr>
              <a:t>(32سنــــاً)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1981200"/>
            <a:ext cx="33432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>
                <a:solidFill>
                  <a:srgbClr val="FFFF00"/>
                </a:solidFill>
                <a:latin typeface="Calibri" pitchFamily="34" charset="0"/>
                <a:cs typeface="PT Bold Heading" pitchFamily="2" charset="-78"/>
              </a:rPr>
              <a:t>   </a:t>
            </a:r>
            <a:r>
              <a:rPr lang="ar-SA" sz="4400">
                <a:latin typeface="Calibri" pitchFamily="34" charset="0"/>
                <a:cs typeface="PT Bold Heading" pitchFamily="2" charset="-78"/>
              </a:rPr>
              <a:t>ثلاثة أنواع:</a:t>
            </a:r>
          </a:p>
          <a:p>
            <a:r>
              <a:rPr lang="ar-SA" sz="4000">
                <a:latin typeface="Calibri" pitchFamily="34" charset="0"/>
                <a:cs typeface="PT Bold Heading" pitchFamily="2" charset="-78"/>
              </a:rPr>
              <a:t>قواطـــع لتقطيع</a:t>
            </a:r>
          </a:p>
          <a:p>
            <a:r>
              <a:rPr lang="ar-SA" sz="4000">
                <a:latin typeface="Calibri" pitchFamily="34" charset="0"/>
                <a:cs typeface="PT Bold Heading" pitchFamily="2" charset="-78"/>
              </a:rPr>
              <a:t> الطعــــــــــــام</a:t>
            </a:r>
          </a:p>
          <a:p>
            <a:r>
              <a:rPr lang="ar-SA" sz="4000">
                <a:latin typeface="Calibri" pitchFamily="34" charset="0"/>
                <a:cs typeface="PT Bold Heading" pitchFamily="2" charset="-78"/>
              </a:rPr>
              <a:t> وأنيــــــــــــاب</a:t>
            </a:r>
          </a:p>
          <a:p>
            <a:r>
              <a:rPr lang="ar-SA" sz="4000">
                <a:latin typeface="Calibri" pitchFamily="34" charset="0"/>
                <a:cs typeface="PT Bold Heading" pitchFamily="2" charset="-78"/>
              </a:rPr>
              <a:t> لتمزيق الطعـام</a:t>
            </a:r>
          </a:p>
          <a:p>
            <a:r>
              <a:rPr lang="ar-SA" sz="4000">
                <a:latin typeface="Calibri" pitchFamily="34" charset="0"/>
                <a:cs typeface="PT Bold Heading" pitchFamily="2" charset="-78"/>
              </a:rPr>
              <a:t>والأضراس لطحنه</a:t>
            </a:r>
            <a:r>
              <a:rPr lang="ar-SA" sz="4000">
                <a:solidFill>
                  <a:srgbClr val="FFFF00"/>
                </a:solidFill>
                <a:latin typeface="Calibri" pitchFamily="34" charset="0"/>
                <a:cs typeface="PT Bold Heading" pitchFamily="2" charset="-78"/>
              </a:rPr>
              <a:t> </a:t>
            </a:r>
            <a:endParaRPr lang="en-US" sz="4000">
              <a:solidFill>
                <a:srgbClr val="FFFF00"/>
              </a:solidFill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/>
      <p:bldP spid="122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636E6686"/>
          <p:cNvPicPr>
            <a:picLocks noChangeAspect="1" noChangeArrowheads="1"/>
          </p:cNvPicPr>
          <p:nvPr/>
        </p:nvPicPr>
        <p:blipFill>
          <a:blip r:embed="rId4" cstate="print"/>
          <a:srcRect l="33820" t="7777" r="55574" b="87051"/>
          <a:stretch>
            <a:fillRect/>
          </a:stretch>
        </p:blipFill>
        <p:spPr bwMode="auto">
          <a:xfrm>
            <a:off x="1524000" y="29718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657600" y="5791200"/>
            <a:ext cx="205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200">
                <a:latin typeface="Calibri" pitchFamily="34" charset="0"/>
                <a:cs typeface="PT Bold Heading" pitchFamily="2" charset="-78"/>
              </a:rPr>
              <a:t>يقلب الطعام</a:t>
            </a:r>
            <a:endParaRPr lang="en-US" sz="32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85800" y="5638800"/>
            <a:ext cx="1789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>
                <a:latin typeface="Calibri" pitchFamily="34" charset="0"/>
                <a:cs typeface="PT Bold Heading" pitchFamily="2" charset="-78"/>
              </a:rPr>
              <a:t>يلين الطعام</a:t>
            </a:r>
          </a:p>
          <a:p>
            <a:r>
              <a:rPr lang="ar-SA" sz="2800">
                <a:latin typeface="Calibri" pitchFamily="34" charset="0"/>
                <a:cs typeface="PT Bold Heading" pitchFamily="2" charset="-78"/>
              </a:rPr>
              <a:t>ويسهل بلعه</a:t>
            </a:r>
            <a:endParaRPr lang="en-US" sz="28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705600" y="5562600"/>
            <a:ext cx="2189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>
                <a:latin typeface="Calibri" pitchFamily="34" charset="0"/>
                <a:cs typeface="PT Bold Heading" pitchFamily="2" charset="-78"/>
              </a:rPr>
              <a:t>تقطع الطعـــام</a:t>
            </a:r>
          </a:p>
          <a:p>
            <a:r>
              <a:rPr lang="ar-SA" sz="2800">
                <a:latin typeface="Calibri" pitchFamily="34" charset="0"/>
                <a:cs typeface="PT Bold Heading" pitchFamily="2" charset="-78"/>
              </a:rPr>
              <a:t> وتمزقه وتطحنه</a:t>
            </a:r>
            <a:endParaRPr lang="en-US" sz="28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66688" y="685800"/>
            <a:ext cx="87487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 sz="32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    </a:t>
            </a:r>
          </a:p>
          <a:p>
            <a:endParaRPr lang="ar-SA" sz="32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  <a:p>
            <a:r>
              <a:rPr lang="ar-SA" sz="32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      </a:t>
            </a:r>
            <a:r>
              <a:rPr lang="ar-SA" sz="3200">
                <a:latin typeface="Calibri" pitchFamily="34" charset="0"/>
                <a:cs typeface="PT Bold Heading" pitchFamily="2" charset="-78"/>
              </a:rPr>
              <a:t>الأسنان                 واللسان</a:t>
            </a:r>
            <a:r>
              <a:rPr lang="ar-SA" sz="3200">
                <a:solidFill>
                  <a:srgbClr val="FFFF00"/>
                </a:solidFill>
                <a:latin typeface="Calibri" pitchFamily="34" charset="0"/>
                <a:cs typeface="PT Bold Heading" pitchFamily="2" charset="-78"/>
              </a:rPr>
              <a:t> </a:t>
            </a:r>
            <a:r>
              <a:rPr lang="ar-SA" sz="3200">
                <a:solidFill>
                  <a:schemeClr val="bg1"/>
                </a:solidFill>
                <a:latin typeface="Calibri" pitchFamily="34" charset="0"/>
                <a:cs typeface="PT Bold Heading" pitchFamily="2" charset="-78"/>
              </a:rPr>
              <a:t>                    </a:t>
            </a:r>
            <a:r>
              <a:rPr lang="ar-SA" sz="3200">
                <a:latin typeface="Calibri" pitchFamily="34" charset="0"/>
                <a:cs typeface="PT Bold Heading" pitchFamily="2" charset="-78"/>
              </a:rPr>
              <a:t>واللعاب</a:t>
            </a:r>
            <a:endParaRPr lang="en-US" sz="32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1258888" y="533400"/>
            <a:ext cx="6913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ar-SA" sz="2400" dirty="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  <a:p>
            <a:pPr algn="ctr"/>
            <a:r>
              <a:rPr lang="ar-SA" sz="3600" dirty="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الفم هو مدخل الطعام وبه</a:t>
            </a:r>
            <a:endParaRPr lang="en-US" sz="3600" dirty="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  <a:p>
            <a:pPr algn="ctr"/>
            <a:endParaRPr lang="en-US" sz="3600" dirty="0">
              <a:solidFill>
                <a:srgbClr val="FF0066"/>
              </a:solidFill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3733800" y="0"/>
            <a:ext cx="2494384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4400" dirty="0">
                <a:solidFill>
                  <a:schemeClr val="bg1"/>
                </a:solidFill>
                <a:latin typeface="Calibri" pitchFamily="34" charset="0"/>
                <a:cs typeface="PT Bold Heading" pitchFamily="2" charset="-78"/>
              </a:rPr>
              <a:t>الفم</a:t>
            </a:r>
            <a:endParaRPr lang="en-US" sz="4400" dirty="0">
              <a:solidFill>
                <a:schemeClr val="bg1"/>
              </a:solidFill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>
            <a:off x="4800600" y="1524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800600" y="1524000"/>
            <a:ext cx="2057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 flipH="1">
            <a:off x="2209800" y="1524000"/>
            <a:ext cx="2590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 flipH="1">
            <a:off x="1295400" y="28194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4724400" y="2819400"/>
            <a:ext cx="762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001000" y="2895600"/>
            <a:ext cx="76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8959850" y="121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Calibri" pitchFamily="34" charset="0"/>
            </a:endParaRPr>
          </a:p>
        </p:txBody>
      </p:sp>
      <p:pic>
        <p:nvPicPr>
          <p:cNvPr id="4136" name="Picture 40" descr="236AE696"/>
          <p:cNvPicPr>
            <a:picLocks noChangeAspect="1" noChangeArrowheads="1"/>
          </p:cNvPicPr>
          <p:nvPr/>
        </p:nvPicPr>
        <p:blipFill>
          <a:blip r:embed="rId5" cstate="print"/>
          <a:srcRect l="27142" t="60501" r="55319" b="27950"/>
          <a:stretch>
            <a:fillRect/>
          </a:stretch>
        </p:blipFill>
        <p:spPr bwMode="auto">
          <a:xfrm>
            <a:off x="5181600" y="3048000"/>
            <a:ext cx="2514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4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/>
      <p:bldP spid="4122" grpId="0"/>
      <p:bldP spid="4127" grpId="0" animBg="1"/>
      <p:bldP spid="4128" grpId="0" animBg="1"/>
      <p:bldP spid="4129" grpId="0" animBg="1"/>
      <p:bldP spid="4130" grpId="0" animBg="1"/>
      <p:bldP spid="4130" grpId="1" animBg="1"/>
      <p:bldP spid="4131" grpId="0" animBg="1"/>
      <p:bldP spid="4132" grpId="0" animBg="1"/>
      <p:bldP spid="4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636E6686"/>
          <p:cNvPicPr>
            <a:picLocks noChangeAspect="1" noChangeArrowheads="1"/>
          </p:cNvPicPr>
          <p:nvPr/>
        </p:nvPicPr>
        <p:blipFill>
          <a:blip r:embed="rId4" cstate="print"/>
          <a:srcRect l="34200" t="12895" r="56467" b="85257"/>
          <a:stretch>
            <a:fillRect/>
          </a:stretch>
        </p:blipFill>
        <p:spPr bwMode="auto">
          <a:xfrm>
            <a:off x="1981200" y="457200"/>
            <a:ext cx="1600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181600" y="609600"/>
            <a:ext cx="2354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6000">
                <a:latin typeface="Calibri" pitchFamily="34" charset="0"/>
                <a:cs typeface="PT Bold Heading" pitchFamily="2" charset="-78"/>
              </a:rPr>
              <a:t>البلعوم</a:t>
            </a:r>
            <a:endParaRPr lang="en-US" sz="60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105400" y="2286000"/>
            <a:ext cx="28225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400">
                <a:latin typeface="Calibri" pitchFamily="34" charset="0"/>
                <a:cs typeface="PT Bold Heading" pitchFamily="2" charset="-78"/>
              </a:rPr>
              <a:t>ينقل الطعام </a:t>
            </a:r>
          </a:p>
          <a:p>
            <a:r>
              <a:rPr lang="ar-SA" sz="4400">
                <a:latin typeface="Calibri" pitchFamily="34" charset="0"/>
                <a:cs typeface="PT Bold Heading" pitchFamily="2" charset="-78"/>
              </a:rPr>
              <a:t>من الفـــــم</a:t>
            </a:r>
          </a:p>
          <a:p>
            <a:r>
              <a:rPr lang="ar-SA" sz="4400">
                <a:latin typeface="Calibri" pitchFamily="34" charset="0"/>
                <a:cs typeface="PT Bold Heading" pitchFamily="2" charset="-78"/>
              </a:rPr>
              <a:t> الى المـــريء</a:t>
            </a:r>
            <a:endParaRPr lang="en-US" sz="4400"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636E6686"/>
          <p:cNvPicPr>
            <a:picLocks noChangeAspect="1" noChangeArrowheads="1"/>
          </p:cNvPicPr>
          <p:nvPr/>
        </p:nvPicPr>
        <p:blipFill>
          <a:blip r:embed="rId4" cstate="print"/>
          <a:srcRect l="33211" t="14053" r="55287" b="72939"/>
          <a:stretch>
            <a:fillRect/>
          </a:stretch>
        </p:blipFill>
        <p:spPr bwMode="auto">
          <a:xfrm>
            <a:off x="1752600" y="304800"/>
            <a:ext cx="1752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724400" y="2743200"/>
            <a:ext cx="3276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ينقل الطعام </a:t>
            </a:r>
          </a:p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من الفـــــم</a:t>
            </a:r>
          </a:p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الى المـــعدة</a:t>
            </a:r>
            <a:endParaRPr lang="en-US" sz="48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257800" y="609600"/>
            <a:ext cx="1831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6000">
                <a:latin typeface="Calibri" pitchFamily="34" charset="0"/>
                <a:cs typeface="PT Bold Heading" pitchFamily="2" charset="-78"/>
              </a:rPr>
              <a:t>المريء</a:t>
            </a:r>
            <a:endParaRPr lang="en-US" sz="6000"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636E6686"/>
          <p:cNvPicPr>
            <a:picLocks noChangeAspect="1" noChangeArrowheads="1"/>
          </p:cNvPicPr>
          <p:nvPr/>
        </p:nvPicPr>
        <p:blipFill>
          <a:blip r:embed="rId4" cstate="print"/>
          <a:srcRect l="36484" t="26877" r="50647" b="63983"/>
          <a:stretch>
            <a:fillRect/>
          </a:stretch>
        </p:blipFill>
        <p:spPr bwMode="auto">
          <a:xfrm>
            <a:off x="304800" y="762000"/>
            <a:ext cx="4800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0" y="457200"/>
            <a:ext cx="1800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6000">
                <a:latin typeface="Calibri" pitchFamily="34" charset="0"/>
                <a:cs typeface="PT Bold Heading" pitchFamily="2" charset="-78"/>
              </a:rPr>
              <a:t>المعدة</a:t>
            </a:r>
            <a:endParaRPr lang="en-US" sz="6000">
              <a:latin typeface="Calibri" pitchFamily="34" charset="0"/>
              <a:cs typeface="PT Bold Heading" pitchFamily="2" charset="-78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086350" y="1703388"/>
            <a:ext cx="354012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كيس عضـــلي </a:t>
            </a:r>
          </a:p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مرن تقـــــوم</a:t>
            </a:r>
          </a:p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بهضم الطعام </a:t>
            </a:r>
          </a:p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خلال ثلاث الى</a:t>
            </a:r>
          </a:p>
          <a:p>
            <a:r>
              <a:rPr lang="ar-SA" sz="4800">
                <a:solidFill>
                  <a:srgbClr val="0000FF"/>
                </a:solidFill>
                <a:latin typeface="Calibri" pitchFamily="34" charset="0"/>
                <a:cs typeface="PT Bold Heading" pitchFamily="2" charset="-78"/>
              </a:rPr>
              <a:t> أربع ســاعات</a:t>
            </a:r>
            <a:endParaRPr lang="en-US" sz="4800">
              <a:solidFill>
                <a:srgbClr val="0000FF"/>
              </a:solidFill>
              <a:latin typeface="Calibri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</TotalTime>
  <Words>274</Words>
  <Application>Microsoft Office PowerPoint</Application>
  <PresentationFormat>‫הצגה על המסך (4:3)</PresentationFormat>
  <Paragraphs>98</Paragraphs>
  <Slides>12</Slides>
  <Notes>11</Notes>
  <HiddenSlides>1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זרם מדחף</vt:lpstr>
      <vt:lpstr>عارضة عن جهاز الهضم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الأمعاء الغليظة</vt:lpstr>
      <vt:lpstr>מצגת של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dahod</dc:creator>
  <cp:lastModifiedBy>אנגאם</cp:lastModifiedBy>
  <cp:revision>6</cp:revision>
  <dcterms:created xsi:type="dcterms:W3CDTF">2012-01-04T03:13:42Z</dcterms:created>
  <dcterms:modified xsi:type="dcterms:W3CDTF">2013-04-15T15:59:00Z</dcterms:modified>
</cp:coreProperties>
</file>