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B57083-3CD6-47E9-9FF6-26924132D29F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C66816-D8B9-40CF-8F78-B5B46F1B760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710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8DFDFA-5E56-4D7E-B5D9-71D32A8245A3}" type="slidenum">
              <a:rPr lang="he-IL" smtClean="0"/>
              <a:pPr/>
              <a:t>14</a:t>
            </a:fld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813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14E4BF-50A0-403C-9D60-F38D1CD391AF}" type="slidenum">
              <a:rPr lang="he-IL" smtClean="0"/>
              <a:pPr/>
              <a:t>15</a:t>
            </a:fld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915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F3D504-7333-4580-835A-D85B01E26D77}" type="slidenum">
              <a:rPr lang="he-IL" smtClean="0"/>
              <a:pPr/>
              <a:t>16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10FB-A77C-44CD-B801-CDD2B4326D88}" type="datetimeFigureOut">
              <a:rPr lang="he-IL" smtClean="0"/>
              <a:pPr/>
              <a:t>כ"ז/ניסן/תשע"ג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7E5F5-70B2-4966-941E-E90FA7C95799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ingnature.org/games/DesertGame.swf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 descr="C:\Users\Esam\Pictures\stock-illustration-10238036-cartoon-color-penc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b="1" dirty="0" smtClean="0"/>
              <a:t>قوموا برسم صورة توضح الصحراء من وجهة </a:t>
            </a:r>
            <a:r>
              <a:rPr lang="ar-SA" sz="4000" b="1" dirty="0" err="1" smtClean="0"/>
              <a:t>نظركم ..</a:t>
            </a:r>
            <a:r>
              <a:rPr lang="ar-SA" sz="4000" b="1" dirty="0" smtClean="0"/>
              <a:t> </a:t>
            </a:r>
          </a:p>
          <a:p>
            <a:r>
              <a:rPr lang="ar-SA" sz="4000" b="1" dirty="0" err="1" smtClean="0">
                <a:sym typeface="Wingdings" pitchFamily="2" charset="2"/>
              </a:rPr>
              <a:t>اسرعوا </a:t>
            </a:r>
            <a:endParaRPr lang="he-IL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C:\Users\Esam\Pictures\supermamy381d686d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60"/>
            <a:ext cx="9144000" cy="6840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412776"/>
            <a:ext cx="446449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1"/>
                </a:solidFill>
              </a:rPr>
              <a:t>تأكل فئران الصحراء البذور</a:t>
            </a:r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SA" sz="3200" b="1" dirty="0" smtClean="0">
                <a:solidFill>
                  <a:schemeClr val="tx1"/>
                </a:solidFill>
              </a:rPr>
              <a:t>التي ترطبت من </a:t>
            </a:r>
            <a:r>
              <a:rPr lang="ar-SA" sz="3200" b="1" dirty="0" err="1" smtClean="0">
                <a:solidFill>
                  <a:schemeClr val="tx1"/>
                </a:solidFill>
              </a:rPr>
              <a:t>الندى .</a:t>
            </a:r>
            <a:endParaRPr lang="ar-SA" sz="3200" b="1" dirty="0" smtClean="0">
              <a:solidFill>
                <a:schemeClr val="tx1"/>
              </a:solidFill>
            </a:endParaRPr>
          </a:p>
          <a:p>
            <a:r>
              <a:rPr lang="ar-SA" sz="3200" b="1" dirty="0" smtClean="0">
                <a:solidFill>
                  <a:schemeClr val="tx1"/>
                </a:solidFill>
              </a:rPr>
              <a:t>ماذا يعتبر هذا </a:t>
            </a:r>
            <a:r>
              <a:rPr lang="ar-SA" sz="3200" b="1" dirty="0" err="1" smtClean="0">
                <a:solidFill>
                  <a:schemeClr val="tx1"/>
                </a:solidFill>
              </a:rPr>
              <a:t>التأقلم ؟</a:t>
            </a:r>
            <a:endParaRPr lang="he-I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1026" name="Picture 2" descr="C:\Users\Esam\Pictures\78218_21322606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23520" y="0"/>
            <a:ext cx="4320480" cy="452431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1"/>
                </a:solidFill>
              </a:rPr>
              <a:t>الفأر الشوكي: قارض يعيش في الصحراء يتغذى على البذور </a:t>
            </a:r>
            <a:r>
              <a:rPr lang="ar-SA" sz="3200" b="1" dirty="0" err="1" smtClean="0">
                <a:solidFill>
                  <a:schemeClr val="tx1"/>
                </a:solidFill>
              </a:rPr>
              <a:t>والحلزون </a:t>
            </a:r>
            <a:r>
              <a:rPr lang="ar-SA" sz="3200" b="1" dirty="0" smtClean="0">
                <a:solidFill>
                  <a:schemeClr val="tx1"/>
                </a:solidFill>
              </a:rPr>
              <a:t>, في النهار يختبئ في شقوق الصخور وفي الجحور التي في الأرض.</a:t>
            </a:r>
          </a:p>
          <a:p>
            <a:endParaRPr lang="ar-SA" sz="3200" b="1" dirty="0" smtClean="0">
              <a:solidFill>
                <a:schemeClr val="tx1"/>
              </a:solidFill>
            </a:endParaRPr>
          </a:p>
          <a:p>
            <a:r>
              <a:rPr lang="ar-SA" sz="3200" b="1" dirty="0" smtClean="0">
                <a:solidFill>
                  <a:schemeClr val="tx1"/>
                </a:solidFill>
              </a:rPr>
              <a:t>أين يتم التأقلم </a:t>
            </a:r>
            <a:r>
              <a:rPr lang="ar-SA" sz="3200" b="1" dirty="0" err="1" smtClean="0">
                <a:solidFill>
                  <a:schemeClr val="tx1"/>
                </a:solidFill>
              </a:rPr>
              <a:t>السلوكي؟</a:t>
            </a:r>
            <a:endParaRPr lang="ar-SA" sz="3200" b="1" dirty="0" smtClean="0">
              <a:solidFill>
                <a:schemeClr val="tx1"/>
              </a:solidFill>
            </a:endParaRPr>
          </a:p>
          <a:p>
            <a:r>
              <a:rPr lang="ar-SA" sz="3200" b="1" dirty="0" smtClean="0">
                <a:solidFill>
                  <a:schemeClr val="tx1"/>
                </a:solidFill>
              </a:rPr>
              <a:t>أين يتم التأقلم </a:t>
            </a:r>
            <a:r>
              <a:rPr lang="ar-SA" sz="3200" b="1" dirty="0" err="1" smtClean="0">
                <a:solidFill>
                  <a:schemeClr val="tx1"/>
                </a:solidFill>
              </a:rPr>
              <a:t>المبنوي؟</a:t>
            </a:r>
            <a:endParaRPr lang="ar-SA" sz="3200" b="1" dirty="0" smtClean="0">
              <a:solidFill>
                <a:schemeClr val="tx1"/>
              </a:solidFill>
            </a:endParaRPr>
          </a:p>
          <a:p>
            <a:endParaRPr lang="he-I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 descr="C:\Users\Esam\Pictures\m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068960"/>
            <a:ext cx="4932040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err="1" smtClean="0">
                <a:solidFill>
                  <a:schemeClr val="tx1"/>
                </a:solidFill>
              </a:rPr>
              <a:t>حردون</a:t>
            </a:r>
            <a:r>
              <a:rPr lang="ar-SA" sz="3200" b="1" dirty="0" smtClean="0">
                <a:solidFill>
                  <a:schemeClr val="tx1"/>
                </a:solidFill>
              </a:rPr>
              <a:t> الرمال: من الزواحف, ينشط في ساعات النهار يتسلق الأشجار في الساعات الحرة وهكذا يبعد جسمه عن </a:t>
            </a:r>
            <a:r>
              <a:rPr lang="ar-SA" sz="3200" b="1" dirty="0" err="1" smtClean="0">
                <a:solidFill>
                  <a:schemeClr val="tx1"/>
                </a:solidFill>
              </a:rPr>
              <a:t>الأرض.</a:t>
            </a:r>
            <a:r>
              <a:rPr lang="ar-SA" sz="3200" b="1" dirty="0" smtClean="0">
                <a:solidFill>
                  <a:schemeClr val="tx1"/>
                </a:solidFill>
              </a:rPr>
              <a:t> تقريباً لا يشرب الماء أنما يستوعبه من الغذاء.</a:t>
            </a:r>
          </a:p>
          <a:p>
            <a:endParaRPr lang="ar-SA" sz="3200" b="1" dirty="0" smtClean="0">
              <a:solidFill>
                <a:schemeClr val="tx1"/>
              </a:solidFill>
            </a:endParaRPr>
          </a:p>
          <a:p>
            <a:r>
              <a:rPr lang="ar-SA" sz="3200" b="1" dirty="0" smtClean="0">
                <a:solidFill>
                  <a:schemeClr val="tx1"/>
                </a:solidFill>
              </a:rPr>
              <a:t>أين يتم التأقلم </a:t>
            </a:r>
            <a:r>
              <a:rPr lang="ar-SA" sz="3200" b="1" dirty="0" err="1" smtClean="0">
                <a:solidFill>
                  <a:schemeClr val="tx1"/>
                </a:solidFill>
              </a:rPr>
              <a:t>ألسلوكي؟</a:t>
            </a:r>
            <a:endParaRPr lang="ar-SA" sz="3200" b="1" dirty="0" smtClean="0">
              <a:solidFill>
                <a:schemeClr val="tx1"/>
              </a:solidFill>
            </a:endParaRPr>
          </a:p>
          <a:p>
            <a:r>
              <a:rPr lang="ar-SA" sz="3200" b="1" dirty="0" smtClean="0">
                <a:solidFill>
                  <a:schemeClr val="tx1"/>
                </a:solidFill>
              </a:rPr>
              <a:t>أين يتم التأقلم </a:t>
            </a:r>
            <a:r>
              <a:rPr lang="ar-SA" sz="3200" b="1" dirty="0" err="1" smtClean="0">
                <a:solidFill>
                  <a:schemeClr val="tx1"/>
                </a:solidFill>
              </a:rPr>
              <a:t>المبنوي؟</a:t>
            </a:r>
            <a:endParaRPr lang="ar-SA" sz="3200" b="1" dirty="0" smtClean="0">
              <a:solidFill>
                <a:schemeClr val="tx1"/>
              </a:solidFill>
            </a:endParaRPr>
          </a:p>
          <a:p>
            <a:endParaRPr lang="he-I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sam\Pictures\Kids-rea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47664" y="188640"/>
            <a:ext cx="65196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حان </a:t>
            </a:r>
            <a:r>
              <a:rPr lang="ar-SA" sz="4400" b="1" dirty="0" err="1">
                <a:latin typeface="Times New Roman" pitchFamily="18" charset="0"/>
                <a:cs typeface="Times New Roman" pitchFamily="18" charset="0"/>
              </a:rPr>
              <a:t>الأن</a:t>
            </a: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 وقت قطعة الخلد</a:t>
            </a:r>
          </a:p>
          <a:p>
            <a:pPr algn="ctr" rtl="0">
              <a:spcBef>
                <a:spcPct val="50000"/>
              </a:spcBef>
            </a:pPr>
            <a:r>
              <a:rPr lang="ar-SA" sz="4400" b="1" dirty="0">
                <a:latin typeface="Times New Roman" pitchFamily="18" charset="0"/>
                <a:cs typeface="Times New Roman" pitchFamily="18" charset="0"/>
              </a:rPr>
              <a:t>لنقرأ </a:t>
            </a:r>
            <a:r>
              <a:rPr lang="ar-SA" sz="4400" b="1" dirty="0" smtClean="0">
                <a:latin typeface="Times New Roman" pitchFamily="18" charset="0"/>
                <a:cs typeface="Times New Roman" pitchFamily="18" charset="0"/>
              </a:rPr>
              <a:t>معاً 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81000" y="8382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b="1" dirty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اقرؤوا قطعة المعلومات التالية، وأجيبوا عن الأسئلة التي تليها</a:t>
            </a:r>
            <a:r>
              <a:rPr lang="en-US" sz="3200" b="1" dirty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:</a:t>
            </a:r>
            <a:r>
              <a:rPr lang="en-US" sz="32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بيئة حياة</a:t>
            </a:r>
            <a:r>
              <a:rPr lang="en-US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الخلد</a:t>
            </a:r>
            <a:r>
              <a:rPr lang="ar-SA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تحت </a:t>
            </a:r>
            <a:r>
              <a:rPr lang="ar-SA" sz="2800" dirty="0" err="1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الأرض.</a:t>
            </a:r>
            <a:r>
              <a:rPr lang="ar-SA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الخلد أعمى وجسمه نحيف وطويل وأسنانه وأظفاره حادّة في رجليه </a:t>
            </a:r>
            <a:r>
              <a:rPr lang="ar-SA" sz="2800" dirty="0" err="1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الأماميتين.</a:t>
            </a:r>
            <a:r>
              <a:rPr lang="ar-SA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يحفر الخلد الجحور بواسطة أسنانه ورجليه، خاصّةً في الشتاء الذي تكون فيه التربة أكثر </a:t>
            </a:r>
            <a:r>
              <a:rPr lang="ar-SA" sz="2800" dirty="0" err="1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ليونة.</a:t>
            </a:r>
            <a:r>
              <a:rPr lang="ar-SA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يُخرج الخلد التربة ويكوّن كومة خاصّة </a:t>
            </a:r>
            <a:r>
              <a:rPr lang="ar-SA" sz="2800" dirty="0" err="1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تميّزه.</a:t>
            </a:r>
            <a:r>
              <a:rPr lang="ar-SA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أحيانًا تتسرّب المياه في الشتاء إلى الجحور </a:t>
            </a:r>
            <a:r>
              <a:rPr lang="ar-SA" sz="2800" dirty="0" err="1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وتغمرها.</a:t>
            </a:r>
            <a:r>
              <a:rPr lang="ar-SA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لذلك يضطرّ الخلد إلى حفر جحور </a:t>
            </a:r>
            <a:r>
              <a:rPr lang="ar-SA" sz="2800" dirty="0" err="1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جديدة.</a:t>
            </a:r>
            <a:r>
              <a:rPr lang="ar-SA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الجحور مظلمة لكنّ فيها هواء وظروف صغيرة</a:t>
            </a:r>
            <a:r>
              <a:rPr lang="en-US" sz="2800" dirty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he-IL" sz="2800" dirty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endParaRPr lang="he-IL" sz="2800" dirty="0">
              <a:solidFill>
                <a:srgbClr val="66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8" descr="http://www.scienceaspects.com/images/archive/12-11-2009_816633538.jpg"/>
          <p:cNvSpPr>
            <a:spLocks noChangeAspect="1" noChangeArrowheads="1"/>
          </p:cNvSpPr>
          <p:nvPr/>
        </p:nvSpPr>
        <p:spPr bwMode="auto">
          <a:xfrm>
            <a:off x="2446338" y="1549400"/>
            <a:ext cx="425132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he-IL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AutoShape 10" descr="http://www.scienceaspects.com/images/archive/12-11-2009_816633538.jpg"/>
          <p:cNvSpPr>
            <a:spLocks noChangeAspect="1" noChangeArrowheads="1"/>
          </p:cNvSpPr>
          <p:nvPr/>
        </p:nvSpPr>
        <p:spPr bwMode="auto">
          <a:xfrm>
            <a:off x="2446338" y="1549400"/>
            <a:ext cx="4251325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he-IL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2"/>
          <p:cNvGraphicFramePr>
            <a:graphicFrameLocks noChangeAspect="1"/>
          </p:cNvGraphicFramePr>
          <p:nvPr/>
        </p:nvGraphicFramePr>
        <p:xfrm>
          <a:off x="2771775" y="3500438"/>
          <a:ext cx="3148013" cy="2697162"/>
        </p:xfrm>
        <a:graphic>
          <a:graphicData uri="http://schemas.openxmlformats.org/presentationml/2006/ole">
            <p:oleObj spid="_x0000_s4098" name="תמונת מפת סיביות" r:id="rId4" imgW="4114286" imgH="352474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ar-SA" b="1" i="1" smtClean="0">
                <a:solidFill>
                  <a:srgbClr val="FF9900"/>
                </a:solidFill>
              </a:rPr>
              <a:t>أجب عن الأسئلة الأتية :</a:t>
            </a:r>
            <a:endParaRPr lang="en-US" b="1" i="1" smtClean="0">
              <a:solidFill>
                <a:srgbClr val="FF9900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ar-SA" sz="3400" dirty="0" smtClean="0">
                <a:solidFill>
                  <a:srgbClr val="669900"/>
                </a:solidFill>
              </a:rPr>
              <a:t>1- </a:t>
            </a:r>
            <a:r>
              <a:rPr lang="ar-SA" sz="3400" dirty="0" smtClean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كيف يُلائم  الخلد نفسه  لبيئته </a:t>
            </a:r>
            <a:r>
              <a:rPr lang="ar-SA" sz="3400" dirty="0" err="1" smtClean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الحياتية؟</a:t>
            </a:r>
            <a:endParaRPr lang="ar-SA" sz="3400" dirty="0" smtClean="0">
              <a:solidFill>
                <a:srgbClr val="6699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ar-SA" sz="3400" dirty="0" smtClean="0">
              <a:solidFill>
                <a:srgbClr val="6699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ar-SA" sz="3400" dirty="0" smtClean="0">
              <a:solidFill>
                <a:srgbClr val="6699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ar-SA" sz="3400" dirty="0" smtClean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2- أذكر أنواع الملائمة/ التأقلم التي يستعملها </a:t>
            </a:r>
            <a:r>
              <a:rPr lang="ar-SA" sz="3400" dirty="0" err="1" smtClean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الخلد ؟</a:t>
            </a:r>
            <a:r>
              <a:rPr lang="en-US" sz="3400" dirty="0" smtClean="0">
                <a:solidFill>
                  <a:srgbClr val="6699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ar-SA" b="1" smtClean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توجد لسلاحف الصحراء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ar-SA" b="1" smtClean="0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قوقعات  كبيرة</a:t>
            </a:r>
            <a:r>
              <a:rPr lang="en-US" sz="2600" smtClean="0"/>
              <a:t> 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1905000"/>
            <a:ext cx="335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2800" b="1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الثعالب التي تعيش في الصحراء</a:t>
            </a:r>
          </a:p>
          <a:p>
            <a:pPr algn="ctr" rtl="0"/>
            <a:r>
              <a:rPr lang="ar-SA" sz="2800" b="1">
                <a:solidFill>
                  <a:srgbClr val="669900"/>
                </a:solidFill>
                <a:latin typeface="Traditional Arabic" pitchFamily="18" charset="-78"/>
                <a:cs typeface="Traditional Arabic" pitchFamily="18" charset="-78"/>
              </a:rPr>
              <a:t> نشطة في الليل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123728" y="2852936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ar-SA" sz="2400" b="1" dirty="0">
                <a:solidFill>
                  <a:srgbClr val="808000"/>
                </a:solidFill>
                <a:latin typeface="Traditional Arabic" pitchFamily="18" charset="-78"/>
                <a:cs typeface="Traditional Arabic" pitchFamily="18" charset="-78"/>
              </a:rPr>
              <a:t>اكتبوا بالنسبة لكلّ جملة، أيّ نوع ملائمة تمثّل:</a:t>
            </a:r>
            <a:r>
              <a:rPr lang="ar-SA" sz="2400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u="sng" dirty="0" smtClean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تأقلم </a:t>
            </a:r>
            <a:r>
              <a:rPr lang="en-US" sz="2400" b="1" u="sng" dirty="0" smtClean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sz="2400" b="1" u="sng" dirty="0" err="1" smtClean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مبنوي</a:t>
            </a:r>
            <a:r>
              <a:rPr lang="ar-SA" sz="2400" b="1" u="sng" dirty="0" smtClean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sz="2400" b="1" u="sng" dirty="0">
                <a:solidFill>
                  <a:srgbClr val="808000"/>
                </a:solidFill>
                <a:latin typeface="Traditional Arabic" pitchFamily="18" charset="-78"/>
                <a:cs typeface="Traditional Arabic" pitchFamily="18" charset="-78"/>
              </a:rPr>
              <a:t>أم</a:t>
            </a:r>
            <a:r>
              <a:rPr lang="ar-SA" sz="2400" b="1" u="sng" dirty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u="sng" dirty="0" smtClean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تأقلم </a:t>
            </a:r>
            <a:r>
              <a:rPr lang="ar-SA" sz="2400" b="1" u="sng" dirty="0" err="1" smtClean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سلوكي ؟</a:t>
            </a:r>
            <a:r>
              <a:rPr lang="ar-SA" sz="2400" b="1" u="sng" dirty="0" smtClean="0">
                <a:solidFill>
                  <a:srgbClr val="FF9900"/>
                </a:solidFill>
                <a:latin typeface="Traditional Arabic" pitchFamily="18" charset="-78"/>
                <a:cs typeface="Traditional Arabic" pitchFamily="18" charset="-78"/>
              </a:rPr>
              <a:t> علل.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8" descr="http://www.ibtesama.com/vb/imgcache2/957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3933825"/>
            <a:ext cx="14128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3635375" y="4437063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SA" sz="2400">
                <a:latin typeface="Times New Roman" pitchFamily="18" charset="0"/>
                <a:cs typeface="Times New Roman" pitchFamily="18" charset="0"/>
              </a:rPr>
              <a:t>: ___________________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7" name="Picture 11" descr="http://www.geo-reisecommunity.de/bild/regular/123667/Wuestenfuch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5013325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3348038" y="5589588"/>
            <a:ext cx="354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ar-SA" sz="2400">
                <a:latin typeface="Times New Roman" pitchFamily="18" charset="0"/>
                <a:cs typeface="Times New Roman" pitchFamily="18" charset="0"/>
              </a:rPr>
              <a:t>: _____________________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Esam\Pictures\science_organis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6" y="0"/>
            <a:ext cx="914662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1700808"/>
            <a:ext cx="388843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hlinkClick r:id="rId3"/>
              </a:rPr>
              <a:t>http://www.exploringnature.org/games/DesertGame.swf</a:t>
            </a:r>
            <a:endParaRPr lang="ar-SA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C:\Users\Esam\Pictures\untitledjhg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b="1" dirty="0" smtClean="0"/>
              <a:t>لنفكر معاً </a:t>
            </a:r>
          </a:p>
          <a:p>
            <a:r>
              <a:rPr lang="ar-SA" sz="4000" b="1" dirty="0" smtClean="0"/>
              <a:t>هل هناك أهمية للتوزيع الجغرافي </a:t>
            </a:r>
            <a:r>
              <a:rPr lang="ar-SA" sz="4000" b="1" dirty="0" err="1" smtClean="0"/>
              <a:t>للحيوانات ؟؟</a:t>
            </a:r>
            <a:r>
              <a:rPr lang="ar-SA" sz="4000" b="1" dirty="0" smtClean="0"/>
              <a:t> فسّر</a:t>
            </a:r>
            <a:endParaRPr lang="he-IL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C:\Users\Esam\Pictures\jor1jo-30487c2f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000" b="1" dirty="0" smtClean="0"/>
              <a:t>لماذا لا تعيش الزرافة في </a:t>
            </a:r>
            <a:r>
              <a:rPr lang="ar-SA" sz="4000" b="1" dirty="0" err="1" smtClean="0"/>
              <a:t>الصحراء؟؟</a:t>
            </a:r>
            <a:r>
              <a:rPr lang="ar-SA" sz="4000" b="1" dirty="0" smtClean="0"/>
              <a:t> ولماذا لا يعيش الجمل في القطب </a:t>
            </a:r>
            <a:r>
              <a:rPr lang="ar-SA" sz="4000" b="1" dirty="0" err="1" smtClean="0"/>
              <a:t>المتجمد ؟؟</a:t>
            </a:r>
            <a:endParaRPr lang="he-IL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C:\Users\Esam\Pictures\imagesCANTZD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34560"/>
            <a:ext cx="9144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5400" b="1" dirty="0" smtClean="0"/>
              <a:t>كيف تقوم الحيوانات </a:t>
            </a:r>
            <a:r>
              <a:rPr lang="ar-SA" sz="5400" b="1" dirty="0" err="1" smtClean="0"/>
              <a:t>بإستيعاب</a:t>
            </a:r>
            <a:r>
              <a:rPr lang="ar-SA" sz="5400" b="1" dirty="0" smtClean="0"/>
              <a:t> </a:t>
            </a:r>
            <a:r>
              <a:rPr lang="ar-SA" sz="5400" b="1" dirty="0" err="1" smtClean="0"/>
              <a:t>الماء ؟؟؟</a:t>
            </a:r>
            <a:endParaRPr lang="he-IL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 descr="C:\Users\Esam\Pictures\untitleddas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4" cy="42376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:\Users\Esam\Pictures\d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1" y="0"/>
            <a:ext cx="5652120" cy="36004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4" name="Picture 4" descr="C:\Users\Esam\Pictures\untitled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C:\Users\Esam\Pictures\imagesCANTZD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534560"/>
            <a:ext cx="9144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5400" b="1" dirty="0" smtClean="0"/>
              <a:t>كيف تقوم الحيوانات بإفراز الماء الى البيئة؟</a:t>
            </a:r>
            <a:endParaRPr lang="he-IL" sz="5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 descr="C:\Users\Esam\Pictures\untitledc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861048"/>
            <a:ext cx="91440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7200" b="1" dirty="0" smtClean="0"/>
              <a:t>عن طريق البول </a:t>
            </a:r>
            <a:r>
              <a:rPr lang="ar-SA" sz="7200" b="1" dirty="0" err="1" smtClean="0"/>
              <a:t>والتعرق</a:t>
            </a:r>
            <a:r>
              <a:rPr lang="ar-SA" sz="7200" b="1" dirty="0" smtClean="0"/>
              <a:t> وعملية التنفس </a:t>
            </a:r>
            <a:endParaRPr lang="he-IL" sz="7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b="1" i="1" u="sng" dirty="0" smtClean="0">
                <a:solidFill>
                  <a:schemeClr val="tx2"/>
                </a:solidFill>
              </a:rPr>
              <a:t>تأقلم </a:t>
            </a:r>
            <a:r>
              <a:rPr lang="ar-SA" b="1" i="1" u="sng" dirty="0" err="1" smtClean="0">
                <a:solidFill>
                  <a:schemeClr val="tx2"/>
                </a:solidFill>
              </a:rPr>
              <a:t>مبنوي</a:t>
            </a:r>
            <a:r>
              <a:rPr lang="ar-SA" dirty="0" smtClean="0"/>
              <a:t> : الصفات التي تتعلق بمبنى </a:t>
            </a:r>
            <a:r>
              <a:rPr lang="ar-SA" dirty="0" err="1" smtClean="0"/>
              <a:t>االجسم</a:t>
            </a:r>
            <a:r>
              <a:rPr lang="ar-SA" dirty="0" smtClean="0"/>
              <a:t> : في حجم </a:t>
            </a:r>
            <a:r>
              <a:rPr lang="ar-SA" dirty="0" err="1" smtClean="0"/>
              <a:t>الأعضاء </a:t>
            </a:r>
            <a:r>
              <a:rPr lang="ar-SA" dirty="0" smtClean="0"/>
              <a:t>, شكلها,لونها وفي مبنى الأجهزة الداخلية في الجسم تسمى تأقلم </a:t>
            </a:r>
            <a:r>
              <a:rPr lang="ar-SA" dirty="0" err="1" smtClean="0"/>
              <a:t>مبنوي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he-IL" dirty="0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11560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95536" y="357301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ar-SA" sz="4000" b="1" i="1" u="sng" dirty="0" smtClean="0">
                <a:solidFill>
                  <a:schemeClr val="tx2"/>
                </a:solidFill>
              </a:rPr>
              <a:t>تأقلم </a:t>
            </a:r>
            <a:r>
              <a:rPr lang="ar-SA" sz="4000" b="1" i="1" u="sng" dirty="0" err="1" smtClean="0">
                <a:solidFill>
                  <a:schemeClr val="tx2"/>
                </a:solidFill>
              </a:rPr>
              <a:t>سلوكي </a:t>
            </a:r>
            <a:r>
              <a:rPr lang="ar-SA" sz="4000" b="1" i="1" u="sng" dirty="0" smtClean="0">
                <a:solidFill>
                  <a:schemeClr val="tx2"/>
                </a:solidFill>
              </a:rPr>
              <a:t>:</a:t>
            </a:r>
            <a:r>
              <a:rPr lang="ar-SA" sz="4000" dirty="0" smtClean="0"/>
              <a:t> صفات الحيوانات التي تؤثر على سلوكها وتساعدها في البقاء في البيئة </a:t>
            </a:r>
            <a:r>
              <a:rPr lang="ar-SA" sz="4000" dirty="0" err="1" smtClean="0"/>
              <a:t>متل</a:t>
            </a:r>
            <a:r>
              <a:rPr lang="ar-SA" sz="4000" dirty="0" smtClean="0"/>
              <a:t> الطيور المهاجرة, خروج الحيوانات التي تعيش بالصحراء </a:t>
            </a:r>
            <a:r>
              <a:rPr lang="ar-SA" sz="4000" dirty="0" err="1" smtClean="0"/>
              <a:t>ليلا .</a:t>
            </a:r>
            <a:endParaRPr lang="ar-SA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C:\Users\Esam\Pictures\supermamy381d686d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60"/>
            <a:ext cx="9144000" cy="6840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412776"/>
            <a:ext cx="4464496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1"/>
                </a:solidFill>
              </a:rPr>
              <a:t>على الزواحف كساء قاس ومتراص جداً يمكن من تقليص إفراز </a:t>
            </a:r>
            <a:r>
              <a:rPr lang="ar-SA" sz="3200" b="1" dirty="0" err="1" smtClean="0">
                <a:solidFill>
                  <a:schemeClr val="tx1"/>
                </a:solidFill>
              </a:rPr>
              <a:t>الماء .</a:t>
            </a:r>
            <a:endParaRPr lang="ar-SA" sz="3200" b="1" dirty="0" smtClean="0">
              <a:solidFill>
                <a:schemeClr val="tx1"/>
              </a:solidFill>
            </a:endParaRPr>
          </a:p>
          <a:p>
            <a:r>
              <a:rPr lang="ar-SA" sz="3200" b="1" dirty="0" smtClean="0">
                <a:solidFill>
                  <a:schemeClr val="tx1"/>
                </a:solidFill>
              </a:rPr>
              <a:t>ماذا يعتبر هذا </a:t>
            </a:r>
            <a:r>
              <a:rPr lang="ar-SA" sz="3200" b="1" dirty="0" err="1" smtClean="0">
                <a:solidFill>
                  <a:schemeClr val="tx1"/>
                </a:solidFill>
              </a:rPr>
              <a:t>التأقلم ؟</a:t>
            </a:r>
            <a:endParaRPr lang="he-I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363</Words>
  <Application>Microsoft Office PowerPoint</Application>
  <PresentationFormat>‫הצגה על המסך (4:3)</PresentationFormat>
  <Paragraphs>43</Paragraphs>
  <Slides>17</Slides>
  <Notes>3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9" baseType="lpstr">
      <vt:lpstr>ערכת נושא Office</vt:lpstr>
      <vt:lpstr>תמונת מפת סיביות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أ</vt:lpstr>
      <vt:lpstr>تأقلم مبنوي : الصفات التي تتعلق بمبنى االجسم : في حجم الأعضاء , شكلها,لونها وفي مبنى الأجهزة الداخلية في الجسم تسمى تأقلم مبنوي .    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أجب عن الأسئلة الأتية :</vt:lpstr>
      <vt:lpstr>שקופית 16</vt:lpstr>
      <vt:lpstr>שקופית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Esam</dc:creator>
  <cp:lastModifiedBy>Esam</cp:lastModifiedBy>
  <cp:revision>23</cp:revision>
  <dcterms:created xsi:type="dcterms:W3CDTF">2013-04-06T15:17:22Z</dcterms:created>
  <dcterms:modified xsi:type="dcterms:W3CDTF">2013-04-07T19:01:46Z</dcterms:modified>
</cp:coreProperties>
</file>