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0088" autoAdjust="0"/>
    <p:restoredTop sz="94660"/>
  </p:normalViewPr>
  <p:slideViewPr>
    <p:cSldViewPr>
      <p:cViewPr varScale="1">
        <p:scale>
          <a:sx n="84" d="100"/>
          <a:sy n="84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CA788-F114-4102-B8E7-1119BE6FBC6A}" type="datetimeFigureOut">
              <a:rPr lang="he-IL" smtClean="0"/>
              <a:pPr/>
              <a:t>ג'/טבת/תשע"ג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697117-87C3-466C-8A06-6B4CFE49E67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CA788-F114-4102-B8E7-1119BE6FBC6A}" type="datetimeFigureOut">
              <a:rPr lang="he-IL" smtClean="0"/>
              <a:pPr/>
              <a:t>ג'/טבת/תשע"ג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697117-87C3-466C-8A06-6B4CFE49E67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CA788-F114-4102-B8E7-1119BE6FBC6A}" type="datetimeFigureOut">
              <a:rPr lang="he-IL" smtClean="0"/>
              <a:pPr/>
              <a:t>ג'/טבת/תשע"ג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697117-87C3-466C-8A06-6B4CFE49E67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CA788-F114-4102-B8E7-1119BE6FBC6A}" type="datetimeFigureOut">
              <a:rPr lang="he-IL" smtClean="0"/>
              <a:pPr/>
              <a:t>ג'/טבת/תשע"ג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697117-87C3-466C-8A06-6B4CFE49E67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CA788-F114-4102-B8E7-1119BE6FBC6A}" type="datetimeFigureOut">
              <a:rPr lang="he-IL" smtClean="0"/>
              <a:pPr/>
              <a:t>ג'/טבת/תשע"ג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697117-87C3-466C-8A06-6B4CFE49E67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CA788-F114-4102-B8E7-1119BE6FBC6A}" type="datetimeFigureOut">
              <a:rPr lang="he-IL" smtClean="0"/>
              <a:pPr/>
              <a:t>ג'/טבת/תשע"ג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697117-87C3-466C-8A06-6B4CFE49E67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CA788-F114-4102-B8E7-1119BE6FBC6A}" type="datetimeFigureOut">
              <a:rPr lang="he-IL" smtClean="0"/>
              <a:pPr/>
              <a:t>ג'/טבת/תשע"ג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697117-87C3-466C-8A06-6B4CFE49E67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CA788-F114-4102-B8E7-1119BE6FBC6A}" type="datetimeFigureOut">
              <a:rPr lang="he-IL" smtClean="0"/>
              <a:pPr/>
              <a:t>ג'/טבת/תשע"ג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697117-87C3-466C-8A06-6B4CFE49E67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CA788-F114-4102-B8E7-1119BE6FBC6A}" type="datetimeFigureOut">
              <a:rPr lang="he-IL" smtClean="0"/>
              <a:pPr/>
              <a:t>ג'/טבת/תשע"ג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697117-87C3-466C-8A06-6B4CFE49E67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CA788-F114-4102-B8E7-1119BE6FBC6A}" type="datetimeFigureOut">
              <a:rPr lang="he-IL" smtClean="0"/>
              <a:pPr/>
              <a:t>ג'/טבת/תשע"ג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697117-87C3-466C-8A06-6B4CFE49E67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CA788-F114-4102-B8E7-1119BE6FBC6A}" type="datetimeFigureOut">
              <a:rPr lang="he-IL" smtClean="0"/>
              <a:pPr/>
              <a:t>ג'/טבת/תשע"ג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697117-87C3-466C-8A06-6B4CFE49E67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39CA788-F114-4102-B8E7-1119BE6FBC6A}" type="datetimeFigureOut">
              <a:rPr lang="he-IL" smtClean="0"/>
              <a:pPr/>
              <a:t>ג'/טבת/תשע"ג</a:t>
            </a:fld>
            <a:endParaRPr lang="he-IL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C697117-87C3-466C-8A06-6B4CFE49E67A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slide" Target="slide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7.xml"/><Relationship Id="rId5" Type="http://schemas.openxmlformats.org/officeDocument/2006/relationships/slide" Target="slide16.xml"/><Relationship Id="rId4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7" Type="http://schemas.openxmlformats.org/officeDocument/2006/relationships/slide" Target="slide2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3.xml"/><Relationship Id="rId5" Type="http://schemas.openxmlformats.org/officeDocument/2006/relationships/slide" Target="slide22.xml"/><Relationship Id="rId4" Type="http://schemas.openxmlformats.org/officeDocument/2006/relationships/slide" Target="slide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slide" Target="slide2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9.xml"/><Relationship Id="rId5" Type="http://schemas.openxmlformats.org/officeDocument/2006/relationships/slide" Target="slide28.xml"/><Relationship Id="rId4" Type="http://schemas.openxmlformats.org/officeDocument/2006/relationships/slide" Target="slide2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6.xml"/><Relationship Id="rId7" Type="http://schemas.openxmlformats.org/officeDocument/2006/relationships/slide" Target="slide10.xml"/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Relationship Id="rId9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548680"/>
            <a:ext cx="849694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ndalus" pitchFamily="18" charset="-78"/>
                <a:cs typeface="Andalus" pitchFamily="18" charset="-78"/>
              </a:rPr>
              <a:t>اسئلة</a:t>
            </a:r>
          </a:p>
          <a:p>
            <a:pPr algn="ctr"/>
            <a:r>
              <a:rPr lang="ar-AE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ndalus" pitchFamily="18" charset="-78"/>
                <a:cs typeface="Andalus" pitchFamily="18" charset="-78"/>
              </a:rPr>
              <a:t> لعبة دولاب الفقاريات</a:t>
            </a:r>
            <a:endParaRPr lang="ar-SA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724128" y="4293096"/>
            <a:ext cx="256833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سوار أبو مخ</a:t>
            </a:r>
            <a:endParaRPr lang="ar-SA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668191" y="4293096"/>
            <a:ext cx="62388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&amp;</a:t>
            </a:r>
            <a:endParaRPr lang="ar-SA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98575" y="4293096"/>
            <a:ext cx="197041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يقين ريان</a:t>
            </a:r>
            <a:endParaRPr lang="ar-SA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50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633984" y="836712"/>
            <a:ext cx="39789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السابع: </a:t>
            </a:r>
            <a:r>
              <a:rPr lang="ar-AE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أكمل الناقص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51520" y="2348880"/>
            <a:ext cx="856895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الأسماك تستوعب الأكسجين من _______ بواسطة أعضاء تنفس تسمى ________ؤ</a:t>
            </a:r>
            <a:endParaRPr lang="he-IL" sz="3200" dirty="0">
              <a:latin typeface="Simplified Arabic" pitchFamily="18" charset="-78"/>
            </a:endParaRPr>
          </a:p>
        </p:txBody>
      </p:sp>
      <p:sp>
        <p:nvSpPr>
          <p:cNvPr id="5" name="زر إجراء: النهاية 4">
            <a:hlinkClick r:id="rId2" action="ppaction://hlinksldjump" highlightClick="1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مربع نص 5"/>
          <p:cNvSpPr txBox="1"/>
          <p:nvPr/>
        </p:nvSpPr>
        <p:spPr>
          <a:xfrm>
            <a:off x="2663574" y="2655971"/>
            <a:ext cx="15841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الماء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987824" y="3645024"/>
            <a:ext cx="15841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الخياشيم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97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710127" y="836712"/>
            <a:ext cx="38266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الثامن: </a:t>
            </a:r>
            <a:r>
              <a:rPr lang="ar-AE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أكمل الناقص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51520" y="2348880"/>
            <a:ext cx="856895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جلد جسم الأسماك _______ و ________</a:t>
            </a:r>
            <a:endParaRPr lang="he-IL" sz="3200" dirty="0">
              <a:latin typeface="Simplified Arabic" pitchFamily="18" charset="-78"/>
            </a:endParaRPr>
          </a:p>
        </p:txBody>
      </p:sp>
      <p:sp>
        <p:nvSpPr>
          <p:cNvPr id="4" name="زر إجراء: النهاية 3">
            <a:hlinkClick r:id="rId2" action="ppaction://hlinksldjump" highlightClick="1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مربع نص 4"/>
          <p:cNvSpPr txBox="1"/>
          <p:nvPr/>
        </p:nvSpPr>
        <p:spPr>
          <a:xfrm>
            <a:off x="3635896" y="2689756"/>
            <a:ext cx="15841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أملس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691680" y="2636912"/>
            <a:ext cx="15841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مخاطي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789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635896" y="692696"/>
            <a:ext cx="2232248" cy="100811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5400" b="1" dirty="0" smtClean="0">
                <a:latin typeface="Arabic Typesetting" pitchFamily="66" charset="-78"/>
                <a:cs typeface="Arabic Typesetting" pitchFamily="66" charset="-78"/>
              </a:rPr>
              <a:t>الطيور</a:t>
            </a:r>
            <a:endParaRPr lang="he-IL" sz="5400" b="1" dirty="0">
              <a:latin typeface="Arabic Typesetting" pitchFamily="66" charset="-78"/>
            </a:endParaRPr>
          </a:p>
        </p:txBody>
      </p:sp>
      <p:sp>
        <p:nvSpPr>
          <p:cNvPr id="3" name="مجسم مشطوف الحواف 2">
            <a:hlinkClick r:id="rId2" action="ppaction://hlinksldjump"/>
          </p:cNvPr>
          <p:cNvSpPr/>
          <p:nvPr/>
        </p:nvSpPr>
        <p:spPr>
          <a:xfrm>
            <a:off x="6012160" y="2492896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1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مجسم مشطوف الحواف 3">
            <a:hlinkClick r:id="rId3" action="ppaction://hlinksldjump"/>
          </p:cNvPr>
          <p:cNvSpPr/>
          <p:nvPr/>
        </p:nvSpPr>
        <p:spPr>
          <a:xfrm>
            <a:off x="4283968" y="2492896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>
                <a:latin typeface="David" pitchFamily="34" charset="-79"/>
              </a:rPr>
              <a:t>2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مجسم مشطوف الحواف 4">
            <a:hlinkClick r:id="rId4" action="ppaction://hlinksldjump"/>
          </p:cNvPr>
          <p:cNvSpPr/>
          <p:nvPr/>
        </p:nvSpPr>
        <p:spPr>
          <a:xfrm>
            <a:off x="2555776" y="2492896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3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مجسم مشطوف الحواف 5">
            <a:hlinkClick r:id="rId5" action="ppaction://hlinksldjump"/>
          </p:cNvPr>
          <p:cNvSpPr/>
          <p:nvPr/>
        </p:nvSpPr>
        <p:spPr>
          <a:xfrm>
            <a:off x="5220072" y="3855797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4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مجسم مشطوف الحواف 6">
            <a:hlinkClick r:id="rId6" action="ppaction://hlinksldjump"/>
          </p:cNvPr>
          <p:cNvSpPr/>
          <p:nvPr/>
        </p:nvSpPr>
        <p:spPr>
          <a:xfrm>
            <a:off x="3228798" y="3861048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5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1" name="زر إجراء: الصفحة الرئيسية 10">
            <a:hlinkClick r:id="rId7" action="ppaction://hlinksldjump" highlightClick="1"/>
          </p:cNvPr>
          <p:cNvSpPr/>
          <p:nvPr/>
        </p:nvSpPr>
        <p:spPr>
          <a:xfrm>
            <a:off x="395536" y="5805264"/>
            <a:ext cx="720080" cy="648072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1923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372200" y="836712"/>
            <a:ext cx="2234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الأول: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51520" y="2060848"/>
            <a:ext cx="856895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يوجد لجميع الطيور صفات مشتركة، أذكر ثلاثة صفات منها.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251520" y="3429000"/>
            <a:ext cx="8568952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الجواب:</a:t>
            </a:r>
          </a:p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أ. جسمها مكسو بالريش الذي ينمو من الجلد.</a:t>
            </a:r>
          </a:p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ب. تتنفس جميع الطيور بواسطة الرئتين فقط.</a:t>
            </a:r>
          </a:p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ج. أعضاء حركة الطيور هي زوج أجنحة وزوج أرجل.</a:t>
            </a:r>
          </a:p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د. يحمي الريش جلد الطيور ويحافظ على حرارة الجسم. 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5" name="زر إجراء: النهاية 4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89061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379413" y="836712"/>
            <a:ext cx="2220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الثاني: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51520" y="1700808"/>
            <a:ext cx="856895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هنالك بعض أنواع  الطيور تفيد المزارعين، مثل البومة.</a:t>
            </a:r>
          </a:p>
          <a:p>
            <a:pPr algn="ctr">
              <a:lnSpc>
                <a:spcPct val="20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أذكر كيف تعتبر البومة طيراً مفيداً جداً للزراعة؟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251520" y="3824597"/>
            <a:ext cx="856895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الجواب:</a:t>
            </a:r>
          </a:p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تتغذى البومة على صيد حيوانات صغيرة التي تسبب ضرراً للمزروعات.</a:t>
            </a:r>
          </a:p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مثل: الفئران، المناجذ وفئران الحقل.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5" name="زر إجراء: النهاية 4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02212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294453" y="476672"/>
            <a:ext cx="23903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الثالث: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51520" y="1264692"/>
            <a:ext cx="8568952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هنالك بعض الطيور التي تسبب ضرراً للزراعة، مثل طيور الغرندق.</a:t>
            </a:r>
          </a:p>
          <a:p>
            <a:pPr algn="ctr">
              <a:lnSpc>
                <a:spcPct val="15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كيف تسبب طيور الغرندق ضرراً للزراعة؟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251520" y="3717032"/>
            <a:ext cx="8568952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الجواب:</a:t>
            </a:r>
          </a:p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تمر في فصل الخريف في بلادنا اسراب كبيرة جداً من طيور الغرندق، فتهبط هذه الطيور في الحقول وتتغذى على الحبوب التي زُرعت وبذلك تسبب ضرراً كبيراً. 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5" name="زر إجراء: النهاية 4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5508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427588" y="766958"/>
            <a:ext cx="21531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الرابع: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72661" y="1988840"/>
            <a:ext cx="856895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أعط ثلاثة أمثلة لبيئات حياتية مختلفة تعيش فيها الطيور.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251520" y="2758281"/>
            <a:ext cx="8568952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الجواب:</a:t>
            </a:r>
          </a:p>
          <a:p>
            <a:pPr marL="514350" indent="-514350" algn="ctr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ساحل البحر.</a:t>
            </a:r>
          </a:p>
          <a:p>
            <a:pPr marL="514350" indent="-514350" algn="ctr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اليابسة.</a:t>
            </a:r>
          </a:p>
          <a:p>
            <a:pPr marL="514350" indent="-514350" algn="ctr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بين الشجيرات.</a:t>
            </a:r>
          </a:p>
          <a:p>
            <a:pPr marL="514350" indent="-514350" algn="ctr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على الأشجار</a:t>
            </a:r>
          </a:p>
          <a:p>
            <a:pPr marL="514350" indent="-514350" algn="ctr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في الحقول.</a:t>
            </a:r>
          </a:p>
          <a:p>
            <a:pPr marL="514350" indent="-514350" algn="ctr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في الجبال العالية.</a:t>
            </a:r>
          </a:p>
          <a:p>
            <a:pPr marL="514350" indent="-514350" algn="ctr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على سطوح البيوت.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5" name="زر إجراء: النهاية 4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23451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02076" y="620688"/>
            <a:ext cx="40831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الخامس: </a:t>
            </a:r>
            <a:r>
              <a:rPr lang="ar-AE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صح أم خطأ</a:t>
            </a:r>
            <a:endParaRPr lang="ar-SA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72661" y="2155503"/>
            <a:ext cx="856895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جسم الطيور مكسو بجلد وعليه ريش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317600" y="3769876"/>
            <a:ext cx="85689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الجواب: صح</a:t>
            </a:r>
          </a:p>
        </p:txBody>
      </p:sp>
      <p:sp>
        <p:nvSpPr>
          <p:cNvPr id="5" name="زر إجراء: النهاية 4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4095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مستدير الزوايا 4"/>
          <p:cNvSpPr/>
          <p:nvPr/>
        </p:nvSpPr>
        <p:spPr>
          <a:xfrm>
            <a:off x="3635896" y="692696"/>
            <a:ext cx="2232248" cy="100811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5400" b="1" dirty="0" smtClean="0">
                <a:latin typeface="Arabic Typesetting" pitchFamily="66" charset="-78"/>
                <a:cs typeface="Arabic Typesetting" pitchFamily="66" charset="-78"/>
              </a:rPr>
              <a:t>الثدييات</a:t>
            </a:r>
            <a:endParaRPr lang="he-IL" sz="5400" b="1" dirty="0">
              <a:latin typeface="Arabic Typesetting" pitchFamily="66" charset="-78"/>
            </a:endParaRPr>
          </a:p>
        </p:txBody>
      </p:sp>
      <p:sp>
        <p:nvSpPr>
          <p:cNvPr id="6" name="مجسم مشطوف الحواف 5">
            <a:hlinkClick r:id="rId2" action="ppaction://hlinksldjump"/>
          </p:cNvPr>
          <p:cNvSpPr/>
          <p:nvPr/>
        </p:nvSpPr>
        <p:spPr>
          <a:xfrm>
            <a:off x="6012160" y="2492896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1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مجسم مشطوف الحواف 6">
            <a:hlinkClick r:id="rId3" action="ppaction://hlinksldjump"/>
          </p:cNvPr>
          <p:cNvSpPr/>
          <p:nvPr/>
        </p:nvSpPr>
        <p:spPr>
          <a:xfrm>
            <a:off x="4283968" y="2492896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>
                <a:latin typeface="David" pitchFamily="34" charset="-79"/>
              </a:rPr>
              <a:t>2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مجسم مشطوف الحواف 7">
            <a:hlinkClick r:id="rId4" action="ppaction://hlinksldjump"/>
          </p:cNvPr>
          <p:cNvSpPr/>
          <p:nvPr/>
        </p:nvSpPr>
        <p:spPr>
          <a:xfrm>
            <a:off x="2555776" y="2492896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3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9" name="مجسم مشطوف الحواف 8">
            <a:hlinkClick r:id="rId5" action="ppaction://hlinksldjump"/>
          </p:cNvPr>
          <p:cNvSpPr/>
          <p:nvPr/>
        </p:nvSpPr>
        <p:spPr>
          <a:xfrm>
            <a:off x="5220072" y="3855797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4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" name="مجسم مشطوف الحواف 9">
            <a:hlinkClick r:id="rId6" action="ppaction://hlinksldjump"/>
          </p:cNvPr>
          <p:cNvSpPr/>
          <p:nvPr/>
        </p:nvSpPr>
        <p:spPr>
          <a:xfrm>
            <a:off x="3228798" y="3861048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5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1" name="زر إجراء: الصفحة الرئيسية 10">
            <a:hlinkClick r:id="rId7" action="ppaction://hlinksldjump" highlightClick="1"/>
          </p:cNvPr>
          <p:cNvSpPr/>
          <p:nvPr/>
        </p:nvSpPr>
        <p:spPr>
          <a:xfrm>
            <a:off x="395536" y="5805264"/>
            <a:ext cx="720080" cy="648072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7514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6369541" y="620688"/>
            <a:ext cx="22349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الأول:</a:t>
            </a:r>
            <a:endParaRPr lang="ar-SA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72661" y="2155503"/>
            <a:ext cx="856895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أذكر ميّزتين للحيوانات من فئة الثدييات. 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971600" y="3140968"/>
            <a:ext cx="7128792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الجواب:</a:t>
            </a:r>
          </a:p>
          <a:p>
            <a:pPr algn="ctr"/>
            <a:endParaRPr lang="ar-AE" sz="28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جسمها مكسو عادة بالشعر (فرو).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الشعر والفرو يحميان الجسم.</a:t>
            </a:r>
          </a:p>
        </p:txBody>
      </p:sp>
      <p:sp>
        <p:nvSpPr>
          <p:cNvPr id="6" name="زر إجراء: النهاية 5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60173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>
            <a:hlinkClick r:id="" action="ppaction://hlinkshowjump?jump=nextslide"/>
          </p:cNvPr>
          <p:cNvSpPr/>
          <p:nvPr/>
        </p:nvSpPr>
        <p:spPr>
          <a:xfrm>
            <a:off x="6163231" y="1628800"/>
            <a:ext cx="2232248" cy="10081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5400" b="1" dirty="0" smtClean="0">
                <a:latin typeface="Arabic Typesetting" pitchFamily="66" charset="-78"/>
                <a:cs typeface="Arabic Typesetting" pitchFamily="66" charset="-78"/>
              </a:rPr>
              <a:t>الأسماك</a:t>
            </a:r>
            <a:endParaRPr lang="he-IL" sz="5400" b="1" dirty="0">
              <a:latin typeface="Arabic Typesetting" pitchFamily="66" charset="-78"/>
            </a:endParaRPr>
          </a:p>
        </p:txBody>
      </p:sp>
      <p:sp>
        <p:nvSpPr>
          <p:cNvPr id="5" name="مستطيل مستدير الزوايا 4">
            <a:hlinkClick r:id="rId2" action="ppaction://hlinksldjump"/>
          </p:cNvPr>
          <p:cNvSpPr/>
          <p:nvPr/>
        </p:nvSpPr>
        <p:spPr>
          <a:xfrm>
            <a:off x="3563888" y="1628800"/>
            <a:ext cx="2232248" cy="10081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5400" b="1" dirty="0" smtClean="0">
                <a:latin typeface="Arabic Typesetting" pitchFamily="66" charset="-78"/>
                <a:cs typeface="Arabic Typesetting" pitchFamily="66" charset="-78"/>
              </a:rPr>
              <a:t>الطيور</a:t>
            </a:r>
            <a:endParaRPr lang="he-IL" sz="5400" b="1" dirty="0">
              <a:latin typeface="Arabic Typesetting" pitchFamily="66" charset="-78"/>
            </a:endParaRPr>
          </a:p>
        </p:txBody>
      </p:sp>
      <p:sp>
        <p:nvSpPr>
          <p:cNvPr id="6" name="مستطيل مستدير الزوايا 5">
            <a:hlinkClick r:id="rId3" action="ppaction://hlinksldjump"/>
          </p:cNvPr>
          <p:cNvSpPr/>
          <p:nvPr/>
        </p:nvSpPr>
        <p:spPr>
          <a:xfrm>
            <a:off x="827584" y="1628800"/>
            <a:ext cx="2232248" cy="10081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5400" b="1" dirty="0" smtClean="0">
                <a:latin typeface="Arabic Typesetting" pitchFamily="66" charset="-78"/>
                <a:cs typeface="Arabic Typesetting" pitchFamily="66" charset="-78"/>
              </a:rPr>
              <a:t>الثدييات</a:t>
            </a:r>
            <a:endParaRPr lang="he-IL" sz="5400" b="1" dirty="0">
              <a:latin typeface="Arabic Typesetting" pitchFamily="66" charset="-78"/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1916933" y="3645024"/>
            <a:ext cx="5141517" cy="86409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5400" b="1" dirty="0" smtClean="0">
                <a:latin typeface="Arabic Typesetting" pitchFamily="66" charset="-78"/>
                <a:cs typeface="Arabic Typesetting" pitchFamily="66" charset="-78"/>
              </a:rPr>
              <a:t>معلومات عامة عن الفقاريات</a:t>
            </a:r>
            <a:endParaRPr lang="he-IL" sz="5400" b="1" dirty="0">
              <a:latin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446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376755" y="620688"/>
            <a:ext cx="2220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الثاني:</a:t>
            </a:r>
            <a:endParaRPr lang="ar-SA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96055" y="1988840"/>
            <a:ext cx="856895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أعط ثلاثة أمثلة لبيئات حياتية مختلفة تعيش فيها الثدييات.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971600" y="3140968"/>
            <a:ext cx="7128792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الجواب: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الغابة.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الحرش.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الصحراء.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القطبين.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البحر.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.....</a:t>
            </a:r>
          </a:p>
        </p:txBody>
      </p:sp>
      <p:sp>
        <p:nvSpPr>
          <p:cNvPr id="5" name="زر إجراء: النهاية 4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90284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291795" y="620688"/>
            <a:ext cx="23903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الثالث:</a:t>
            </a:r>
            <a:endParaRPr lang="ar-SA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96055" y="1988840"/>
            <a:ext cx="856895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أعط مثالين من فوائد الثدييات للإنسان.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971600" y="3140968"/>
            <a:ext cx="7128792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الجواب: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يستخدم الإنسان صوف الأغنام لصناعة الملابس الصوفية.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يستخدم الإنسان حليب ولحم الأغنام للغذاء.</a:t>
            </a:r>
          </a:p>
        </p:txBody>
      </p:sp>
      <p:sp>
        <p:nvSpPr>
          <p:cNvPr id="5" name="زر إجراء: النهاية 4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876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844900"/>
            <a:ext cx="8352928" cy="46782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13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تهانينا</a:t>
            </a:r>
          </a:p>
          <a:p>
            <a:pPr algn="ctr"/>
            <a:r>
              <a:rPr lang="ar-AE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لقد ربحت نقطتين دون الإجابة عن سؤال</a:t>
            </a:r>
            <a:endParaRPr lang="ar-SA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زر إجراء: النهاية 2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90623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94011" y="620688"/>
            <a:ext cx="25859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الخامس:</a:t>
            </a:r>
            <a:endParaRPr lang="ar-SA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96055" y="1988840"/>
            <a:ext cx="856895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أذكر ثلاثة كائنات حية تندرج تحت فئة الثدييات.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971600" y="3140968"/>
            <a:ext cx="7128792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الجواب:</a:t>
            </a:r>
          </a:p>
          <a:p>
            <a:pPr marL="514350" indent="-514350">
              <a:buAutoNum type="arabicPeriod"/>
            </a:pPr>
            <a:r>
              <a:rPr lang="ar-AE" sz="28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إ</a:t>
            </a: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نسان.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كلب.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خفاش</a:t>
            </a:r>
          </a:p>
        </p:txBody>
      </p:sp>
      <p:sp>
        <p:nvSpPr>
          <p:cNvPr id="5" name="زر إجراء: النهاية 4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38032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مستدير الزوايا 4"/>
          <p:cNvSpPr/>
          <p:nvPr/>
        </p:nvSpPr>
        <p:spPr>
          <a:xfrm>
            <a:off x="2051720" y="692696"/>
            <a:ext cx="5184576" cy="100811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5400" b="1" dirty="0" smtClean="0">
                <a:latin typeface="Arabic Typesetting" pitchFamily="66" charset="-78"/>
                <a:cs typeface="Arabic Typesetting" pitchFamily="66" charset="-78"/>
              </a:rPr>
              <a:t>معلومات عامة عن الفقاريات</a:t>
            </a:r>
            <a:endParaRPr lang="he-IL" sz="5400" b="1" dirty="0">
              <a:latin typeface="Arabic Typesetting" pitchFamily="66" charset="-78"/>
            </a:endParaRPr>
          </a:p>
        </p:txBody>
      </p:sp>
      <p:sp>
        <p:nvSpPr>
          <p:cNvPr id="6" name="مجسم مشطوف الحواف 5">
            <a:hlinkClick r:id="rId2" action="ppaction://hlinksldjump"/>
          </p:cNvPr>
          <p:cNvSpPr/>
          <p:nvPr/>
        </p:nvSpPr>
        <p:spPr>
          <a:xfrm>
            <a:off x="6012160" y="2492896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1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مجسم مشطوف الحواف 6">
            <a:hlinkClick r:id="rId3" action="ppaction://hlinksldjump"/>
          </p:cNvPr>
          <p:cNvSpPr/>
          <p:nvPr/>
        </p:nvSpPr>
        <p:spPr>
          <a:xfrm>
            <a:off x="4283968" y="2492896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>
                <a:latin typeface="David" pitchFamily="34" charset="-79"/>
              </a:rPr>
              <a:t>2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مجسم مشطوف الحواف 7">
            <a:hlinkClick r:id="rId4" action="ppaction://hlinksldjump"/>
          </p:cNvPr>
          <p:cNvSpPr/>
          <p:nvPr/>
        </p:nvSpPr>
        <p:spPr>
          <a:xfrm>
            <a:off x="2555776" y="2492896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3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9" name="مجسم مشطوف الحواف 8">
            <a:hlinkClick r:id="rId5" action="ppaction://hlinksldjump"/>
          </p:cNvPr>
          <p:cNvSpPr/>
          <p:nvPr/>
        </p:nvSpPr>
        <p:spPr>
          <a:xfrm>
            <a:off x="5220072" y="3855797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4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" name="مجسم مشطوف الحواف 9">
            <a:hlinkClick r:id="rId6" action="ppaction://hlinksldjump"/>
          </p:cNvPr>
          <p:cNvSpPr/>
          <p:nvPr/>
        </p:nvSpPr>
        <p:spPr>
          <a:xfrm>
            <a:off x="3228798" y="3861048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5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1" name="زر إجراء: الصفحة الرئيسية 10">
            <a:hlinkClick r:id="rId7" action="ppaction://hlinksldjump" highlightClick="1"/>
          </p:cNvPr>
          <p:cNvSpPr/>
          <p:nvPr/>
        </p:nvSpPr>
        <p:spPr>
          <a:xfrm>
            <a:off x="395536" y="5805264"/>
            <a:ext cx="720080" cy="648072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67464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375593" y="620688"/>
            <a:ext cx="37321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الأول: </a:t>
            </a:r>
            <a:r>
              <a:rPr lang="ar-AE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أكمل الناقص</a:t>
            </a:r>
            <a:endParaRPr lang="ar-SA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96055" y="1988840"/>
            <a:ext cx="856895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من هي الفقاريات؟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99129" y="3068960"/>
            <a:ext cx="835292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الجواب:</a:t>
            </a:r>
          </a:p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هي كائنات حية، توجد لها صفة داخلية مماثلة، وهي احتوائها على هيكل عظمي داخل الجسم.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6" name="زر إجراء: النهاية 5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99339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383968" y="620688"/>
            <a:ext cx="2220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الثاني:</a:t>
            </a:r>
            <a:endParaRPr lang="ar-SA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96055" y="1988840"/>
            <a:ext cx="856895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عدد خمسة فئات من مجموعة الفقاريات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683568" y="3212976"/>
            <a:ext cx="7602728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الجواب: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فئة الأسماك.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فئة البرمائيات.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فئة الزواحف.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فئة الطيور.</a:t>
            </a:r>
          </a:p>
          <a:p>
            <a:pPr marL="514350" indent="-514350">
              <a:buAutoNum type="arabicPeriod"/>
            </a:pPr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فئة الثدييات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5" name="زر إجراء: النهاية 4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66830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زر إجراء: النهاية 2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" name="مستطيل 4"/>
          <p:cNvSpPr/>
          <p:nvPr/>
        </p:nvSpPr>
        <p:spPr>
          <a:xfrm>
            <a:off x="467544" y="844900"/>
            <a:ext cx="8352928" cy="46782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13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تهانينا</a:t>
            </a:r>
          </a:p>
          <a:p>
            <a:pPr algn="ctr"/>
            <a:r>
              <a:rPr lang="ar-AE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لقد ربحت نقطتين دون الإجابة عن سؤال</a:t>
            </a:r>
            <a:endParaRPr lang="ar-SA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45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زر إجراء: النهاية 1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3" name="مستطيل 2"/>
          <p:cNvSpPr/>
          <p:nvPr/>
        </p:nvSpPr>
        <p:spPr>
          <a:xfrm>
            <a:off x="6417630" y="620688"/>
            <a:ext cx="21531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الرابع:</a:t>
            </a:r>
            <a:endParaRPr lang="ar-SA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96055" y="1988840"/>
            <a:ext cx="8568952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لائم الصفات التالية للطائفة المناسبة في مجموعة الفقاريات:</a:t>
            </a: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يوجد لها زعانف __________.</a:t>
            </a: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يوجد لها منقار ___________.</a:t>
            </a: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جسمها مكسو بجلد وفرو __________.</a:t>
            </a:r>
          </a:p>
          <a:p>
            <a:pPr algn="ctr">
              <a:lnSpc>
                <a:spcPct val="150000"/>
              </a:lnSpc>
            </a:pPr>
            <a:endParaRPr lang="ar-AE" sz="3200" dirty="0" smtClean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627784" y="2852936"/>
            <a:ext cx="15841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أسماك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483768" y="3625860"/>
            <a:ext cx="15841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طيور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123728" y="4345940"/>
            <a:ext cx="15841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ثدييات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279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زر إجراء: النهاية 2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" name="مستطيل 3"/>
          <p:cNvSpPr/>
          <p:nvPr/>
        </p:nvSpPr>
        <p:spPr>
          <a:xfrm>
            <a:off x="467544" y="424981"/>
            <a:ext cx="8352928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AE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تهانينا للفرقة المنافسة</a:t>
            </a:r>
          </a:p>
          <a:p>
            <a:pPr algn="ctr">
              <a:lnSpc>
                <a:spcPct val="150000"/>
              </a:lnSpc>
            </a:pPr>
            <a:r>
              <a:rPr lang="ar-AE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لقد ربحت الفرقة المنافسة لكم نقطتين من فرقتكم</a:t>
            </a:r>
            <a:endParaRPr lang="ar-SA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471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مستدير الزوايا 2"/>
          <p:cNvSpPr/>
          <p:nvPr/>
        </p:nvSpPr>
        <p:spPr>
          <a:xfrm>
            <a:off x="3635896" y="692696"/>
            <a:ext cx="2232248" cy="100811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5400" b="1" dirty="0" smtClean="0">
                <a:latin typeface="Arabic Typesetting" pitchFamily="66" charset="-78"/>
                <a:cs typeface="Arabic Typesetting" pitchFamily="66" charset="-78"/>
              </a:rPr>
              <a:t>الأسماك</a:t>
            </a:r>
            <a:endParaRPr lang="he-IL" sz="5400" b="1" dirty="0">
              <a:latin typeface="Arabic Typesetting" pitchFamily="66" charset="-78"/>
            </a:endParaRPr>
          </a:p>
        </p:txBody>
      </p:sp>
      <p:sp>
        <p:nvSpPr>
          <p:cNvPr id="4" name="مجسم مشطوف الحواف 3">
            <a:hlinkClick r:id="" action="ppaction://hlinkshowjump?jump=nextslide"/>
          </p:cNvPr>
          <p:cNvSpPr/>
          <p:nvPr/>
        </p:nvSpPr>
        <p:spPr>
          <a:xfrm>
            <a:off x="6444208" y="2492896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1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مجسم مشطوف الحواف 5">
            <a:hlinkClick r:id="rId2" action="ppaction://hlinksldjump"/>
          </p:cNvPr>
          <p:cNvSpPr/>
          <p:nvPr/>
        </p:nvSpPr>
        <p:spPr>
          <a:xfrm>
            <a:off x="4716016" y="2492896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>
                <a:latin typeface="David" pitchFamily="34" charset="-79"/>
              </a:rPr>
              <a:t>2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مجسم مشطوف الحواف 6">
            <a:hlinkClick r:id="rId3" action="ppaction://hlinksldjump"/>
          </p:cNvPr>
          <p:cNvSpPr/>
          <p:nvPr/>
        </p:nvSpPr>
        <p:spPr>
          <a:xfrm>
            <a:off x="2987824" y="2492896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3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مجسم مشطوف الحواف 7">
            <a:hlinkClick r:id="rId4" action="ppaction://hlinksldjump"/>
          </p:cNvPr>
          <p:cNvSpPr/>
          <p:nvPr/>
        </p:nvSpPr>
        <p:spPr>
          <a:xfrm>
            <a:off x="1187624" y="2492896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4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9" name="مجسم مشطوف الحواف 8">
            <a:hlinkClick r:id="rId5" action="ppaction://hlinksldjump"/>
          </p:cNvPr>
          <p:cNvSpPr/>
          <p:nvPr/>
        </p:nvSpPr>
        <p:spPr>
          <a:xfrm>
            <a:off x="6444208" y="3861048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5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" name="مجسم مشطوف الحواف 9">
            <a:hlinkClick r:id="rId6" action="ppaction://hlinksldjump"/>
          </p:cNvPr>
          <p:cNvSpPr/>
          <p:nvPr/>
        </p:nvSpPr>
        <p:spPr>
          <a:xfrm>
            <a:off x="4716016" y="3861048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6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1" name="مجسم مشطوف الحواف 10">
            <a:hlinkClick r:id="rId7" action="ppaction://hlinksldjump"/>
          </p:cNvPr>
          <p:cNvSpPr/>
          <p:nvPr/>
        </p:nvSpPr>
        <p:spPr>
          <a:xfrm>
            <a:off x="2987824" y="3861048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7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2" name="مجسم مشطوف الحواف 11">
            <a:hlinkClick r:id="rId8" action="ppaction://hlinksldjump"/>
          </p:cNvPr>
          <p:cNvSpPr/>
          <p:nvPr/>
        </p:nvSpPr>
        <p:spPr>
          <a:xfrm>
            <a:off x="1187624" y="3861048"/>
            <a:ext cx="1296144" cy="72008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atin typeface="David" pitchFamily="34" charset="-79"/>
              </a:rPr>
              <a:t>8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3" name="زر إجراء: الصفحة الرئيسية 12">
            <a:hlinkClick r:id="rId9" action="ppaction://hlinksldjump" highlightClick="1"/>
          </p:cNvPr>
          <p:cNvSpPr/>
          <p:nvPr/>
        </p:nvSpPr>
        <p:spPr>
          <a:xfrm>
            <a:off x="395536" y="5805264"/>
            <a:ext cx="720080" cy="648072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10728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757416" y="836712"/>
            <a:ext cx="37321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الأول: </a:t>
            </a:r>
            <a:r>
              <a:rPr lang="ar-AE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أكمل الناقص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51520" y="2348880"/>
            <a:ext cx="856895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الأسماك هي من مجموعة ____________ تعيش كل حياتها في ____________.</a:t>
            </a:r>
            <a:endParaRPr lang="he-IL" sz="3200" dirty="0">
              <a:latin typeface="Simplified Arabic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952383" y="2636912"/>
            <a:ext cx="20162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الفقاريات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419872" y="3645024"/>
            <a:ext cx="20162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الماء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9" name="زر إجراء: النهاية 8">
            <a:hlinkClick r:id="rId2" action="ppaction://hlinksldjump" highlightClick="1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78166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764629" y="836712"/>
            <a:ext cx="37176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الثاني: </a:t>
            </a:r>
            <a:r>
              <a:rPr lang="ar-AE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أكمل </a:t>
            </a:r>
            <a:r>
              <a:rPr lang="ar-AE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الناقصؤ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51520" y="2348880"/>
            <a:ext cx="856895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هنالك أسماك بيئتها الحياتية هي ___________</a:t>
            </a:r>
          </a:p>
          <a:p>
            <a:pPr algn="ctr">
              <a:lnSpc>
                <a:spcPct val="20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وأسماك أخرى بيئتها الحياتية هي ___________.</a:t>
            </a:r>
            <a:endParaRPr lang="he-IL" sz="3200" dirty="0">
              <a:latin typeface="Simplified Arabic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475656" y="2689756"/>
            <a:ext cx="20162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المياه العذبة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547664" y="3645024"/>
            <a:ext cx="20162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المياه المالحة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7" name="زر إجراء: النهاية 6">
            <a:hlinkClick r:id="rId2" action="ppaction://hlinksldjump" highlightClick="1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5353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9670" y="836712"/>
            <a:ext cx="3887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الثالث: </a:t>
            </a:r>
            <a:r>
              <a:rPr lang="ar-AE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أكمل الناقص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51520" y="2348880"/>
            <a:ext cx="856895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شكل جسم الأسماك يشبه __________، هذا الشكل يساعدها على __________ في الماء بسهولة.</a:t>
            </a:r>
            <a:endParaRPr lang="he-IL" sz="3200" dirty="0">
              <a:latin typeface="Simplified Arabic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347864" y="2689756"/>
            <a:ext cx="20162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القارب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355976" y="3645024"/>
            <a:ext cx="20162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التحرك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6" name="زر إجراء: النهاية 5">
            <a:hlinkClick r:id="rId2" action="ppaction://hlinksldjump" highlightClick="1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1772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372200" y="836712"/>
            <a:ext cx="21531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الرابع: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51520" y="1798945"/>
            <a:ext cx="856895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أنواع عديدة من الأسماك مكسوا بحراشف.</a:t>
            </a:r>
          </a:p>
          <a:p>
            <a:pPr algn="ctr">
              <a:lnSpc>
                <a:spcPct val="20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ما هي وظيفة هذه الحراشف؟</a:t>
            </a:r>
            <a:endParaRPr lang="he-IL" sz="3200" dirty="0">
              <a:latin typeface="Simplified Arabic" pitchFamily="18" charset="-78"/>
            </a:endParaRPr>
          </a:p>
        </p:txBody>
      </p:sp>
      <p:sp>
        <p:nvSpPr>
          <p:cNvPr id="4" name="زر إجراء: النهاية 3">
            <a:hlinkClick r:id="rId2" action="ppaction://hlinksldjump" highlightClick="1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مربع نص 4"/>
          <p:cNvSpPr txBox="1"/>
          <p:nvPr/>
        </p:nvSpPr>
        <p:spPr>
          <a:xfrm>
            <a:off x="1907704" y="4365104"/>
            <a:ext cx="504056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الجواب:</a:t>
            </a:r>
          </a:p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لكي تحميها من إصابات مختلفة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671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644404" y="836712"/>
            <a:ext cx="3958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الخامس: </a:t>
            </a:r>
            <a:r>
              <a:rPr lang="ar-AE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صح أم خطأ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54901" y="1916832"/>
            <a:ext cx="856895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البيئة الحياتية للأسماك هي الماء فقط</a:t>
            </a:r>
            <a:endParaRPr lang="he-IL" sz="3200" dirty="0">
              <a:latin typeface="Simplified Arabic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019097" y="3645024"/>
            <a:ext cx="504056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الجواب:</a:t>
            </a:r>
          </a:p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صح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6" name="زر إجراء: النهاية 5">
            <a:hlinkClick r:id="rId2" action="ppaction://hlinksldjump" highlightClick="1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3603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581887" y="836712"/>
            <a:ext cx="40831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السؤال السادس: </a:t>
            </a:r>
            <a:r>
              <a:rPr lang="ar-AE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صح أم خطأ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54901" y="1916832"/>
            <a:ext cx="856895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AE" sz="3200" dirty="0" smtClean="0">
                <a:latin typeface="Simplified Arabic" pitchFamily="18" charset="-78"/>
                <a:cs typeface="Simplified Arabic" pitchFamily="18" charset="-78"/>
              </a:rPr>
              <a:t>يوجد للأسماك جلد صلب وجاف</a:t>
            </a:r>
            <a:endParaRPr lang="he-IL" sz="3200" dirty="0">
              <a:latin typeface="Simplified Arabic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019097" y="3645024"/>
            <a:ext cx="504056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الجواب:</a:t>
            </a:r>
          </a:p>
          <a:p>
            <a:pPr algn="ctr"/>
            <a:r>
              <a:rPr lang="ar-AE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خطأ</a:t>
            </a:r>
            <a:endParaRPr lang="he-IL" sz="2800" b="1" dirty="0">
              <a:solidFill>
                <a:srgbClr val="FF0000"/>
              </a:solidFill>
              <a:latin typeface="Simplified Arabic" pitchFamily="18" charset="-78"/>
            </a:endParaRPr>
          </a:p>
        </p:txBody>
      </p:sp>
      <p:sp>
        <p:nvSpPr>
          <p:cNvPr id="5" name="زر إجراء: النهاية 4">
            <a:hlinkClick r:id="rId2" action="ppaction://hlinksldjump" highlightClick="1"/>
          </p:cNvPr>
          <p:cNvSpPr/>
          <p:nvPr/>
        </p:nvSpPr>
        <p:spPr>
          <a:xfrm>
            <a:off x="395536" y="5733256"/>
            <a:ext cx="1080120" cy="648072"/>
          </a:xfrm>
          <a:prstGeom prst="actionButtonE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320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92</TotalTime>
  <Words>598</Words>
  <Application>Microsoft Office PowerPoint</Application>
  <PresentationFormat>‫הצגה על המסך (4:3)</PresentationFormat>
  <Paragraphs>153</Paragraphs>
  <Slides>29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29</vt:i4>
      </vt:variant>
    </vt:vector>
  </HeadingPairs>
  <TitlesOfParts>
    <vt:vector size="30" baseType="lpstr">
      <vt:lpstr>واجهة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  <vt:lpstr>שקופית 17</vt:lpstr>
      <vt:lpstr>שקופית 18</vt:lpstr>
      <vt:lpstr>שקופית 19</vt:lpstr>
      <vt:lpstr>שקופית 20</vt:lpstr>
      <vt:lpstr>שקופית 21</vt:lpstr>
      <vt:lpstr>שקופית 22</vt:lpstr>
      <vt:lpstr>שקופית 23</vt:lpstr>
      <vt:lpstr>שקופית 24</vt:lpstr>
      <vt:lpstr>שקופית 25</vt:lpstr>
      <vt:lpstr>שקופית 26</vt:lpstr>
      <vt:lpstr>שקופית 27</vt:lpstr>
      <vt:lpstr>שקופית 28</vt:lpstr>
      <vt:lpstr>שקופית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Abir</cp:lastModifiedBy>
  <cp:revision>13</cp:revision>
  <dcterms:created xsi:type="dcterms:W3CDTF">2012-05-18T21:03:06Z</dcterms:created>
  <dcterms:modified xsi:type="dcterms:W3CDTF">2012-12-16T17:39:48Z</dcterms:modified>
</cp:coreProperties>
</file>