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256" r:id="rId2"/>
    <p:sldId id="323" r:id="rId3"/>
    <p:sldId id="297" r:id="rId4"/>
    <p:sldId id="298" r:id="rId5"/>
    <p:sldId id="302" r:id="rId6"/>
    <p:sldId id="303" r:id="rId7"/>
    <p:sldId id="304" r:id="rId8"/>
    <p:sldId id="257" r:id="rId9"/>
    <p:sldId id="258" r:id="rId10"/>
    <p:sldId id="259" r:id="rId11"/>
    <p:sldId id="260" r:id="rId12"/>
    <p:sldId id="261" r:id="rId13"/>
    <p:sldId id="262" r:id="rId14"/>
    <p:sldId id="263" r:id="rId15"/>
    <p:sldId id="264" r:id="rId16"/>
    <p:sldId id="265" r:id="rId17"/>
    <p:sldId id="320" r:id="rId18"/>
    <p:sldId id="266" r:id="rId19"/>
    <p:sldId id="267" r:id="rId20"/>
    <p:sldId id="268" r:id="rId21"/>
    <p:sldId id="321"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 id="322" r:id="rId42"/>
    <p:sldId id="288" r:id="rId43"/>
    <p:sldId id="289" r:id="rId44"/>
    <p:sldId id="290" r:id="rId45"/>
    <p:sldId id="291" r:id="rId46"/>
    <p:sldId id="292" r:id="rId47"/>
    <p:sldId id="293" r:id="rId48"/>
    <p:sldId id="294" r:id="rId49"/>
    <p:sldId id="295" r:id="rId50"/>
    <p:sldId id="296"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989B22C-FA89-47A2-9950-5EEFA82C2BB6}" type="datetimeFigureOut">
              <a:rPr lang="he-IL" smtClean="0"/>
              <a:pPr/>
              <a:t>ז'/ניסן/תשע"ג</a:t>
            </a:fld>
            <a:endParaRPr lang="he-IL"/>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he-IL"/>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F77732B-84BF-4AB8-AAE9-D67573A66030}"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he-IL" dirty="0"/>
          </a:p>
        </p:txBody>
      </p:sp>
      <p:sp>
        <p:nvSpPr>
          <p:cNvPr id="4" name="عنصر نائب لرقم الشريحة 3"/>
          <p:cNvSpPr>
            <a:spLocks noGrp="1"/>
          </p:cNvSpPr>
          <p:nvPr>
            <p:ph type="sldNum" sz="quarter" idx="10"/>
          </p:nvPr>
        </p:nvSpPr>
        <p:spPr/>
        <p:txBody>
          <a:bodyPr/>
          <a:lstStyle/>
          <a:p>
            <a:fld id="{DF77732B-84BF-4AB8-AAE9-D67573A66030}" type="slidenum">
              <a:rPr lang="he-IL" smtClean="0"/>
              <a:pPr/>
              <a:t>65</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311219-616C-4F29-BD3C-0CC2724CD191}" type="datetimeFigureOut">
              <a:rPr lang="en-US" smtClean="0"/>
              <a:pPr/>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FA512-48A7-4C27-A08B-04A8C76C8EC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11219-616C-4F29-BD3C-0CC2724CD191}" type="datetimeFigureOut">
              <a:rPr lang="en-US" smtClean="0"/>
              <a:pPr/>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FA512-48A7-4C27-A08B-04A8C76C8E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11219-616C-4F29-BD3C-0CC2724CD191}" type="datetimeFigureOut">
              <a:rPr lang="en-US" smtClean="0"/>
              <a:pPr/>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FA512-48A7-4C27-A08B-04A8C76C8E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311219-616C-4F29-BD3C-0CC2724CD191}" type="datetimeFigureOut">
              <a:rPr lang="en-US" smtClean="0"/>
              <a:pPr/>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FA512-48A7-4C27-A08B-04A8C76C8E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311219-616C-4F29-BD3C-0CC2724CD191}" type="datetimeFigureOut">
              <a:rPr lang="en-US" smtClean="0"/>
              <a:pPr/>
              <a:t>3/18/2013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FA512-48A7-4C27-A08B-04A8C76C8EC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311219-616C-4F29-BD3C-0CC2724CD191}" type="datetimeFigureOut">
              <a:rPr lang="en-US" smtClean="0"/>
              <a:pPr/>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4FA512-48A7-4C27-A08B-04A8C76C8EC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311219-616C-4F29-BD3C-0CC2724CD191}" type="datetimeFigureOut">
              <a:rPr lang="en-US" smtClean="0"/>
              <a:pPr/>
              <a:t>3/18/2013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4FA512-48A7-4C27-A08B-04A8C76C8EC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311219-616C-4F29-BD3C-0CC2724CD191}" type="datetimeFigureOut">
              <a:rPr lang="en-US" smtClean="0"/>
              <a:pPr/>
              <a:t>3/18/2013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4FA512-48A7-4C27-A08B-04A8C76C8E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11219-616C-4F29-BD3C-0CC2724CD191}" type="datetimeFigureOut">
              <a:rPr lang="en-US" smtClean="0"/>
              <a:pPr/>
              <a:t>3/18/2013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4FA512-48A7-4C27-A08B-04A8C76C8E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11219-616C-4F29-BD3C-0CC2724CD191}" type="datetimeFigureOut">
              <a:rPr lang="en-US" smtClean="0"/>
              <a:pPr/>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4FA512-48A7-4C27-A08B-04A8C76C8EC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11219-616C-4F29-BD3C-0CC2724CD191}" type="datetimeFigureOut">
              <a:rPr lang="en-US" smtClean="0"/>
              <a:pPr/>
              <a:t>3/18/2013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4FA512-48A7-4C27-A08B-04A8C76C8EC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1000" r="-1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11219-616C-4F29-BD3C-0CC2724CD191}" type="datetimeFigureOut">
              <a:rPr lang="en-US" smtClean="0"/>
              <a:pPr/>
              <a:t>3/18/2013</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FA512-48A7-4C27-A08B-04A8C76C8EC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6.xml"/><Relationship Id="rId1" Type="http://schemas.openxmlformats.org/officeDocument/2006/relationships/slideLayout" Target="../slideLayouts/slideLayout7.xml"/><Relationship Id="rId4" Type="http://schemas.openxmlformats.org/officeDocument/2006/relationships/slide" Target="slide5.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slide" Target="slide22.xml"/><Relationship Id="rId3" Type="http://schemas.openxmlformats.org/officeDocument/2006/relationships/slide" Target="slide10.xml"/><Relationship Id="rId7" Type="http://schemas.openxmlformats.org/officeDocument/2006/relationships/slide" Target="slide24.xml"/><Relationship Id="rId2" Type="http://schemas.openxmlformats.org/officeDocument/2006/relationships/slide" Target="slide12.xml"/><Relationship Id="rId1" Type="http://schemas.openxmlformats.org/officeDocument/2006/relationships/slideLayout" Target="../slideLayouts/slideLayout7.xml"/><Relationship Id="rId6" Type="http://schemas.openxmlformats.org/officeDocument/2006/relationships/slide" Target="slide26.xml"/><Relationship Id="rId11" Type="http://schemas.openxmlformats.org/officeDocument/2006/relationships/slide" Target="slide20.xml"/><Relationship Id="rId5" Type="http://schemas.openxmlformats.org/officeDocument/2006/relationships/slide" Target="slide14.xml"/><Relationship Id="rId10" Type="http://schemas.openxmlformats.org/officeDocument/2006/relationships/slide" Target="slide18.xml"/><Relationship Id="rId4" Type="http://schemas.openxmlformats.org/officeDocument/2006/relationships/slide" Target="slide8.xml"/><Relationship Id="rId9" Type="http://schemas.openxmlformats.org/officeDocument/2006/relationships/slide" Target="slide16.xml"/></Relationships>
</file>

<file path=ppt/slides/_rels/slide4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4.emf"/></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slide" Target="slide42.xml"/><Relationship Id="rId3" Type="http://schemas.openxmlformats.org/officeDocument/2006/relationships/slide" Target="slide30.xml"/><Relationship Id="rId7" Type="http://schemas.openxmlformats.org/officeDocument/2006/relationships/slide" Target="slide44.xml"/><Relationship Id="rId12" Type="http://schemas.openxmlformats.org/officeDocument/2006/relationships/slide" Target="slide48.xml"/><Relationship Id="rId2" Type="http://schemas.openxmlformats.org/officeDocument/2006/relationships/slide" Target="slide32.xml"/><Relationship Id="rId1" Type="http://schemas.openxmlformats.org/officeDocument/2006/relationships/slideLayout" Target="../slideLayouts/slideLayout7.xml"/><Relationship Id="rId6" Type="http://schemas.openxmlformats.org/officeDocument/2006/relationships/slide" Target="slide46.xml"/><Relationship Id="rId11" Type="http://schemas.openxmlformats.org/officeDocument/2006/relationships/slide" Target="slide40.xml"/><Relationship Id="rId5" Type="http://schemas.openxmlformats.org/officeDocument/2006/relationships/slide" Target="slide34.xml"/><Relationship Id="rId10" Type="http://schemas.openxmlformats.org/officeDocument/2006/relationships/slide" Target="slide38.xml"/><Relationship Id="rId4" Type="http://schemas.openxmlformats.org/officeDocument/2006/relationships/slide" Target="slide28.xml"/><Relationship Id="rId9" Type="http://schemas.openxmlformats.org/officeDocument/2006/relationships/slide" Target="slide36.xml"/></Relationships>
</file>

<file path=ppt/slides/_rels/slide5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slide" Target="slide55.xml"/><Relationship Id="rId3" Type="http://schemas.openxmlformats.org/officeDocument/2006/relationships/slide" Target="slide51.xml"/><Relationship Id="rId7" Type="http://schemas.openxmlformats.org/officeDocument/2006/relationships/slide" Target="slide56.xml"/><Relationship Id="rId2" Type="http://schemas.openxmlformats.org/officeDocument/2006/relationships/slide" Target="slide52.xml"/><Relationship Id="rId1" Type="http://schemas.openxmlformats.org/officeDocument/2006/relationships/slideLayout" Target="../slideLayouts/slideLayout7.xml"/><Relationship Id="rId6" Type="http://schemas.openxmlformats.org/officeDocument/2006/relationships/slide" Target="slide57.xml"/><Relationship Id="rId5" Type="http://schemas.openxmlformats.org/officeDocument/2006/relationships/slide" Target="slide53.xml"/><Relationship Id="rId4" Type="http://schemas.openxmlformats.org/officeDocument/2006/relationships/slide" Target="slide50.xml"/><Relationship Id="rId9" Type="http://schemas.openxmlformats.org/officeDocument/2006/relationships/slide" Target="slide54.xml"/></Relationships>
</file>

<file path=ppt/slides/_rels/slide6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slide" Target="slide3.xml"/></Relationships>
</file>

<file path=ppt/slides/_rels/slide7.xml.rels><?xml version="1.0" encoding="UTF-8" standalone="yes"?>
<Relationships xmlns="http://schemas.openxmlformats.org/package/2006/relationships"><Relationship Id="rId8" Type="http://schemas.openxmlformats.org/officeDocument/2006/relationships/slide" Target="slide63.xml"/><Relationship Id="rId3" Type="http://schemas.openxmlformats.org/officeDocument/2006/relationships/slide" Target="slide59.xml"/><Relationship Id="rId7" Type="http://schemas.openxmlformats.org/officeDocument/2006/relationships/slide" Target="slide64.xml"/><Relationship Id="rId2" Type="http://schemas.openxmlformats.org/officeDocument/2006/relationships/slide" Target="slide60.xml"/><Relationship Id="rId1" Type="http://schemas.openxmlformats.org/officeDocument/2006/relationships/slideLayout" Target="../slideLayouts/slideLayout7.xml"/><Relationship Id="rId6" Type="http://schemas.openxmlformats.org/officeDocument/2006/relationships/slide" Target="slide65.xml"/><Relationship Id="rId5" Type="http://schemas.openxmlformats.org/officeDocument/2006/relationships/slide" Target="slide61.xml"/><Relationship Id="rId4" Type="http://schemas.openxmlformats.org/officeDocument/2006/relationships/slide" Target="slide58.xml"/><Relationship Id="rId9" Type="http://schemas.openxmlformats.org/officeDocument/2006/relationships/slide" Target="slide6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dirty="0"/>
          </a:p>
        </p:txBody>
      </p:sp>
      <p:pic>
        <p:nvPicPr>
          <p:cNvPr id="4" name="Picture 3" descr="2222222222.png"/>
          <p:cNvPicPr>
            <a:picLocks noChangeAspect="1"/>
          </p:cNvPicPr>
          <p:nvPr/>
        </p:nvPicPr>
        <p:blipFill>
          <a:blip r:embed="rId2" cstate="print"/>
          <a:stretch>
            <a:fillRect/>
          </a:stretch>
        </p:blipFill>
        <p:spPr>
          <a:xfrm>
            <a:off x="-228600" y="0"/>
            <a:ext cx="9372600"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228600" y="2590801"/>
            <a:ext cx="1981200" cy="1077218"/>
          </a:xfrm>
          <a:prstGeom prst="rect">
            <a:avLst/>
          </a:prstGeom>
          <a:solidFill>
            <a:schemeClr val="accent1">
              <a:lumMod val="40000"/>
              <a:lumOff val="60000"/>
            </a:schemeClr>
          </a:solidFill>
        </p:spPr>
        <p:txBody>
          <a:bodyPr wrap="square" rtlCol="0">
            <a:spAutoFit/>
          </a:bodyPr>
          <a:lstStyle/>
          <a:p>
            <a:pPr algn="ctr"/>
            <a:r>
              <a:rPr lang="ar-SA" sz="3200" b="1" i="1" dirty="0" smtClean="0"/>
              <a:t>لعبة مدارات حول الشمس</a:t>
            </a:r>
            <a:endParaRPr lang="en-US" sz="32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649 -0.0879 C -0.01354 -0.0997 -0.01285 -0.11196 -0.01059 -0.12399 C -0.00799 -0.16331 -0.00816 -0.15522 -0.01059 -0.22276 C -0.01077 -0.22716 -0.0125 -0.23109 -0.01302 -0.23525 C -0.01372 -0.24127 -0.01528 -0.2526 -0.01528 -0.2526 C -0.01563 -0.27249 -0.0158 -0.29216 -0.01649 -0.31205 C -0.01702 -0.33079 -0.01893 -0.36849 -0.01893 -0.36849 C -0.01858 -0.37266 -0.01997 -0.37821 -0.01771 -0.38122 C -0.01597 -0.38353 -0.01302 -0.38006 -0.01059 -0.3796 C -0.00781 -0.37913 -0.00521 -0.37844 -0.00243 -0.37798 C 0.0033 -0.3752 0.00937 -0.37543 0.01528 -0.37335 C 0.02083 -0.3715 0.02621 -0.36919 0.03177 -0.36711 C 0.03976 -0.35993 0.03611 -0.36202 0.04236 -0.35924 C 0.04357 -0.35762 0.04444 -0.35577 0.04583 -0.35438 C 0.04809 -0.35207 0.05295 -0.34814 0.05295 -0.34814 C 0.05694 -0.34073 0.06198 -0.33518 0.06823 -0.33102 C 0.07621 -0.32015 0.07239 -0.32385 0.07882 -0.31853 C 0.0842 -0.30858 0.08993 -0.29887 0.09531 -0.28869 C 0.10069 -0.27851 0.10486 -0.26694 0.11059 -0.25746 C 0.11406 -0.2452 0.11996 -0.23386 0.12465 -0.22276 C 0.12916 -0.21189 0.13073 -0.19986 0.13646 -0.18991 C 0.13854 -0.18274 0.13906 -0.1758 0.14236 -0.16956 C 0.14375 -0.16331 0.14514 -0.1566 0.14705 -0.15059 C 0.14844 -0.14619 0.15173 -0.1381 0.15173 -0.1381 C 0.15347 -0.12653 0.15816 -0.10964 0.16232 -0.099 C 0.16458 -0.08397 0.16875 -0.06963 0.1717 -0.05505 C 0.17656 -0.03169 0.17882 -0.00717 0.18107 0.01712 C 0.18073 0.0532 0.18073 0.08906 0.17986 0.12515 C 0.17969 0.1337 0.1783 0.14203 0.1776 0.15013 C 0.17708 0.15568 0.17517 0.16586 0.17517 0.16586 C 0.17361 0.18783 0.16875 0.20888 0.16458 0.23017 C 0.16302 0.2378 0.1592 0.24428 0.15764 0.25214 C 0.15573 0.26139 0.15382 0.27111 0.1493 0.27851 C 0.14496 0.29401 0.14809 0.288 0.14114 0.29771 C 0.13941 0.30419 0.13732 0.30905 0.13403 0.31483 C 0.13194 0.32269 0.12812 0.32871 0.12465 0.33519 C 0.11771 0.34791 0.11302 0.36294 0.10469 0.37451 C 0.10278 0.38122 0.09757 0.38561 0.0941 0.39163 C 0.09201 0.3951 0.0901 0.39903 0.08819 0.40273 C 0.08594 0.40689 0.08194 0.40921 0.07986 0.4136 C 0.07378 0.42609 0.06597 0.43997 0.05642 0.44807 C 0.0533 0.45408 0.04965 0.45709 0.04583 0.46195 C 0.04132 0.46796 0.03819 0.4749 0.03281 0.47953 C 0.03212 0.48115 0.03021 0.48231 0.03055 0.48392 C 0.0309 0.48577 0.03281 0.48531 0.03403 0.48577 C 0.0375 0.48647 0.04114 0.48647 0.04462 0.48739 C 0.04618 0.48763 0.04774 0.48832 0.0493 0.48878 C 0.05833 0.48832 0.06736 0.48832 0.07639 0.48739 C 0.08107 0.48693 0.08524 0.48323 0.08941 0.48092 C 0.09601 0.47722 0.10451 0.47537 0.11163 0.47305 C 0.12153 0.46426 0.12969 0.45524 0.13871 0.44483 C 0.14219 0.44113 0.1467 0.43882 0.1493 0.43373 C 0.15642 0.42031 0.14444 0.44229 0.15868 0.42147 C 0.16059 0.41869 0.1618 0.41499 0.16354 0.41175 C 0.16458 0.41036 0.1658 0.40898 0.16701 0.40736 C 0.17205 0.39348 0.18125 0.3833 0.18819 0.37127 C 0.19583 0.35809 0.18715 0.3678 0.19635 0.35878 C 0.20052 0.34953 0.20625 0.34259 0.21059 0.33357 C 0.21857 0.31691 0.22726 0.29979 0.23385 0.28198 C 0.23976 0.26671 0.225 0.29655 0.24114 0.26625 C 0.24253 0.26324 0.24219 0.25862 0.2434 0.25538 C 0.24496 0.25098 0.2493 0.24266 0.2493 0.24266 C 0.25087 0.23433 0.25416 0.22878 0.25642 0.22091 C 0.26215 0.20148 0.25538 0.21976 0.26111 0.20518 C 0.26406 0.18645 0.27118 0.16817 0.27639 0.15013 C 0.2842 0.12306 0.28837 0.09345 0.29757 0.06708 C 0.29965 0.05436 0.29982 0.04164 0.30347 0.02961 C 0.30503 -0.00231 0.30712 -0.03423 0.30816 -0.06616 C 0.30729 -0.13185 0.30903 -0.1492 0.3 -0.1994 C 0.29826 -0.20865 0.29687 -0.22137 0.29288 -0.22901 C 0.29114 -0.24057 0.28559 -0.24936 0.28351 -0.26047 C 0.28142 -0.27134 0.2776 -0.28383 0.2717 -0.29169 C 0.26875 -0.30141 0.26562 -0.30997 0.26111 -0.31853 C 0.2592 -0.32547 0.25642 -0.32963 0.25295 -0.33565 C 0.25017 -0.35022 0.25416 -0.33518 0.24809 -0.34513 C 0.24739 -0.34629 0.24774 -0.3486 0.24705 -0.34976 C 0.24618 -0.35138 0.24444 -0.35161 0.2434 -0.35299 C 0.22934 -0.37173 0.24861 -0.35045 0.23281 -0.36711 C 0.23125 -0.37381 0.22274 -0.38191 0.21736 -0.38422 C 0.21528 -0.3863 0.21267 -0.38839 0.21059 -0.39047 C 0.20503 -0.39556 0.20538 -0.3944 0.21406 -0.39047 C 0.21927 -0.38816 0.2158 -0.38954 0.22118 -0.38746 C 0.22916 -0.37983 0.2191 -0.38862 0.23055 -0.3826 C 0.23524 -0.38006 0.23993 -0.37636 0.24444 -0.37335 C 0.25903 -0.3641 0.27101 -0.35022 0.28472 -0.33888 C 0.28854 -0.33056 0.29444 -0.32871 0.29878 -0.31992 C 0.30156 -0.31436 0.30399 -0.30974 0.30816 -0.30581 C 0.31215 -0.29771 0.31701 -0.29146 0.32118 -0.28383 C 0.32882 -0.26995 0.33576 -0.25561 0.3434 -0.24173 C 0.34601 -0.23178 0.35052 -0.22345 0.35521 -0.2149 C 0.35555 -0.21281 0.35555 -0.2105 0.35642 -0.20865 C 0.35798 -0.20472 0.36232 -0.19778 0.36232 -0.19778 C 0.36597 -0.18344 0.37257 -0.16956 0.37882 -0.15707 C 0.38038 -0.15406 0.38125 -0.15082 0.38229 -0.14758 C 0.38281 -0.14619 0.38281 -0.14434 0.38351 -0.14296 C 0.38715 -0.13463 0.39132 -0.12422 0.39531 -0.11612 C 0.39791 -0.10456 0.40295 -0.09484 0.4059 -0.08327 C 0.4092 -0.07009 0.41146 -0.0569 0.41753 -0.0458 C 0.41788 -0.04302 0.41805 -0.04025 0.41875 -0.03794 C 0.41927 -0.03608 0.42066 -0.03493 0.42118 -0.03308 C 0.42274 -0.02706 0.42239 -0.02059 0.42344 -0.01457 C 0.4243 -0.00833 0.42691 -0.00301 0.42812 0.00301 C 0.42969 0.01966 0.43264 0.03655 0.43524 0.05297 C 0.4368 0.07287 0.4375 0.09507 0.44114 0.11427 C 0.44062 0.14273 0.44427 0.17997 0.43646 0.20981 C 0.43611 0.21351 0.43611 0.21744 0.43524 0.22091 C 0.43489 0.22276 0.43333 0.22346 0.43281 0.22554 C 0.43125 0.23155 0.43194 0.23826 0.43055 0.24428 C 0.42778 0.2563 0.42257 0.27435 0.41753 0.28476 C 0.4158 0.2954 0.41267 0.30419 0.40816 0.31321 C 0.40486 0.32986 0.40972 0.30951 0.40347 0.32431 C 0.40226 0.32709 0.40208 0.33056 0.40104 0.33357 C 0.39826 0.34189 0.3934 0.34906 0.39045 0.35716 C 0.38437 0.37405 0.37708 0.39093 0.36823 0.40574 C 0.36545 0.41707 0.36927 0.40389 0.36354 0.41522 C 0.36285 0.41661 0.36302 0.41846 0.36232 0.41985 C 0.35903 0.42748 0.3533 0.43512 0.34809 0.43997 C 0.34166 0.45779 0.35017 0.4372 0.34236 0.44969 C 0.34132 0.45154 0.34097 0.45408 0.33993 0.45593 C 0.3375 0.45964 0.33264 0.46403 0.32934 0.46681 C 0.32413 0.47629 0.31701 0.48254 0.31059 0.49017 C 0.30764 0.49364 0.30573 0.49873 0.30226 0.5015 C 0.29965 0.50359 0.29132 0.50983 0.28941 0.51238 C 0.28541 0.5177 0.28298 0.52117 0.2776 0.52325 C 0.27048 0.52996 0.2625 0.53643 0.25399 0.53898 C 0.25052 0.54014 0.24687 0.5399 0.2434 0.5406 C 0.24149 0.54106 0.23958 0.54152 0.23767 0.54222 C 0.22916 0.54476 0.22309 0.54731 0.21406 0.54846 C 0.12257 0.54731 0.12118 0.55587 0.07048 0.54384 C 0.06892 0.54268 0.06753 0.54129 0.0658 0.5406 C 0.06389 0.53967 0.0618 0.54014 0.05989 0.53898 C 0.05816 0.53782 0.05694 0.53551 0.05521 0.53435 C 0.04774 0.5288 0.04114 0.52325 0.03403 0.517 C 0.02708 0.50428 0.0191 0.49295 0.01163 0.48092 C 0.00937 0.46727 0.01285 0.48092 0.00694 0.47166 C 0.0026 0.46449 0.00139 0.45593 -0.00365 0.44969 C -0.00504 0.44367 -0.00695 0.43882 -0.00955 0.43373 C -0.01024 0.43072 -0.01077 0.42748 -0.01181 0.42447 C -0.01233 0.42286 -0.01372 0.4217 -0.01424 0.41985 C -0.01632 0.41175 -0.01597 0.40574 -0.01893 0.39787 C -0.01997 0.38955 -0.02031 0.38099 -0.0224 0.37266 C -0.02917 0.31159 -0.01979 0.226 -0.00243 0.16586 C -0.00156 0.15499 -0.00122 0.14596 0.00226 0.13625 C 0.00469 0.12075 0.0092 0.10433 0.01285 0.08906 C 0.01476 0.06755 0.01823 0.0465 0.01996 0.02452 C 0.01892 -0.00624 0.02482 -0.02452 0.0059 -0.0081 C 0.00503 -0.00648 0.00451 -0.00486 0.00347 -0.00324 C 0.00243 -0.00185 -2.22222E-6 -0.00023 -2.22222E-6 -0.00023 " pathEditMode="relative" ptsTypes="fffffffffffffffffffffffffffffffffffffffffffffffffffffffffffffffffffffffffffffffffffffffffffffffffffffffffffffffffffffffffffffffffffffffffffffffffffA">
                                      <p:cBhvr>
                                        <p:cTn id="6" dur="5000" fill="hold"/>
                                        <p:tgtEl>
                                          <p:spTgt spid="5">
                                            <p:txEl>
                                              <p:pRg st="0" end="0"/>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7409" name="Rectangle 1"/>
          <p:cNvSpPr>
            <a:spLocks noChangeArrowheads="1"/>
          </p:cNvSpPr>
          <p:nvPr/>
        </p:nvSpPr>
        <p:spPr bwMode="auto">
          <a:xfrm rot="21265069">
            <a:off x="1981200" y="1062335"/>
            <a:ext cx="56388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tabLst/>
            </a:pPr>
            <a:r>
              <a:rPr kumimoji="0" lang="ar-SA" sz="2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درجات حرارة كوكب عُطارد غير متساوية في جميع مناطقه، ففي الجهة المقابلة للشمس تصل درجات الحرارة إلى 427 درجة مئوية، أما الجهة المعاكسة للشمس تكون درجة الحرارة هناك 183 تحت الصفر. بينما كوكب المريخ فدرجة حرارته متساوية في كل مناطقه تقريبا وهي 55 تحت الصفر. مما ينبع هذا الفرق؟</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5410200" y="4572000"/>
            <a:ext cx="3352800" cy="1323439"/>
          </a:xfrm>
          <a:prstGeom prst="rect">
            <a:avLst/>
          </a:prstGeom>
          <a:solidFill>
            <a:schemeClr val="tx1"/>
          </a:solidFill>
        </p:spPr>
        <p:txBody>
          <a:bodyPr wrap="square">
            <a:spAutoFit/>
          </a:bodyPr>
          <a:lstStyle/>
          <a:p>
            <a:pPr lvl="0" algn="r" rtl="1" eaLnBrk="0" fontAlgn="base" hangingPunct="0">
              <a:spcBef>
                <a:spcPct val="0"/>
              </a:spcBef>
              <a:spcAft>
                <a:spcPct val="0"/>
              </a:spcAft>
            </a:pPr>
            <a:r>
              <a:rPr kumimoji="0" lang="ar-SA" sz="20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لأنه يحيط المريخ غلافاً جوياً مما يُتيح لأشعة الشمس الانحباس داخله مما يؤدي إلى درجات حرارة متساوية تقريبا في جميع المناطق.  بعكس عُطارد.</a:t>
            </a:r>
            <a:endParaRPr kumimoji="0" lang="ar-SA"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5562600" y="4419600"/>
            <a:ext cx="2971800" cy="1938992"/>
          </a:xfrm>
          <a:prstGeom prst="rect">
            <a:avLst/>
          </a:prstGeom>
        </p:spPr>
        <p:txBody>
          <a:bodyPr wrap="square">
            <a:spAutoFit/>
          </a:bodyPr>
          <a:lstStyle/>
          <a:p>
            <a:pPr lvl="0" algn="ctr" rtl="1" eaLnBrk="0" fontAlgn="base" hangingPunct="0">
              <a:spcBef>
                <a:spcPct val="0"/>
              </a:spcBef>
              <a:spcAft>
                <a:spcPct val="0"/>
              </a:spcAft>
            </a:pPr>
            <a:r>
              <a:rPr kumimoji="0" lang="ar-SA" sz="24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لأنه يحيط المريخ غلافاً جوياً مما يُتيح لأشعة الشمس الانحباس داخله مما يؤدي إلى درجات حرارة متساوية تقريبا في جميع المناطق.  بعكس عُطارد.</a:t>
            </a:r>
            <a:endParaRPr kumimoji="0" lang="ar-SA" sz="3200" b="1" i="0" u="none" strike="noStrike" cap="none" normalizeH="0" baseline="0" dirty="0" smtClean="0">
              <a:ln>
                <a:noFill/>
              </a:ln>
              <a:solidFill>
                <a:srgbClr val="00B050"/>
              </a:solidFill>
              <a:effectLst/>
              <a:latin typeface="Arial" pitchFamily="34" charset="0"/>
              <a:cs typeface="Arial" pitchFamily="34" charset="0"/>
            </a:endParaRPr>
          </a:p>
        </p:txBody>
      </p:sp>
      <p:sp>
        <p:nvSpPr>
          <p:cNvPr id="4" name="زر إجراء: الصفحة الرئيسية 3">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
        <p:nvSpPr>
          <p:cNvPr id="5" name="Rectangle 1"/>
          <p:cNvSpPr>
            <a:spLocks noChangeArrowheads="1"/>
          </p:cNvSpPr>
          <p:nvPr/>
        </p:nvSpPr>
        <p:spPr bwMode="auto">
          <a:xfrm rot="21265069">
            <a:off x="1981200" y="1062335"/>
            <a:ext cx="56388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tabLst/>
            </a:pPr>
            <a:r>
              <a:rPr kumimoji="0" lang="ar-SA" sz="2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درجات حرارة كوكب عُطارد غير متساوية في جميع مناطقه، ففي الجهة المقابلة للشمس تصل درجات الحرارة إلى 427 درجة مئوية، أما الجهة المعاكسة للشمس تكون درجة الحرارة هناك 183 تحت الصفر. بينما كوكب المريخ فدرجة حرارته متساوية في كل مناطقه تقريبا وهي 55 تحت الصفر. مما ينبع هذا الفرق؟</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19457" name="Rectangle 1"/>
          <p:cNvSpPr>
            <a:spLocks noChangeArrowheads="1"/>
          </p:cNvSpPr>
          <p:nvPr/>
        </p:nvSpPr>
        <p:spPr bwMode="auto">
          <a:xfrm rot="21178696">
            <a:off x="2159123" y="1676241"/>
            <a:ext cx="5105400" cy="19774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المريخ هو أكثر الكواكب السيارة تشابها مع الأرض. عدد ثلاثة أمور متشابهة بين المريخ والأرض</a:t>
            </a:r>
            <a:r>
              <a:rPr kumimoji="0" lang="ar-IQ" sz="2800" b="1"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a:t>
            </a:r>
            <a:r>
              <a:rPr kumimoji="0" lang="ar-SA" sz="2800" b="1" i="0" u="none" strike="noStrike" cap="none" normalizeH="0" dirty="0" smtClean="0">
                <a:ln>
                  <a:noFill/>
                </a:ln>
                <a:solidFill>
                  <a:schemeClr val="tx1"/>
                </a:solidFill>
                <a:effectLst/>
                <a:latin typeface="Traditional Arabic" pitchFamily="18" charset="-78"/>
                <a:ea typeface="Calibri" pitchFamily="34" charset="0"/>
                <a:cs typeface="Traditional Arabic" pitchFamily="18" charset="-78"/>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5410200" y="4038600"/>
            <a:ext cx="3200400" cy="2246769"/>
          </a:xfrm>
          <a:prstGeom prst="rect">
            <a:avLst/>
          </a:prstGeom>
          <a:solidFill>
            <a:schemeClr val="tx1"/>
          </a:solidFill>
        </p:spPr>
        <p:txBody>
          <a:bodyPr wrap="square">
            <a:spAutoFit/>
          </a:bodyPr>
          <a:lstStyle/>
          <a:p>
            <a:pPr lvl="0" algn="r" rtl="1" eaLnBrk="0" fontAlgn="base" hangingPunct="0">
              <a:spcBef>
                <a:spcPct val="0"/>
              </a:spcBef>
              <a:spcAft>
                <a:spcPct val="0"/>
              </a:spcAft>
              <a:buFontTx/>
              <a:buChar char="•"/>
            </a:pPr>
            <a:r>
              <a:rPr kumimoji="0" lang="ar-SA" sz="20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كلاهما يحويان مياه.</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lvl="0" algn="r" rtl="1" eaLnBrk="0" fontAlgn="base" hangingPunct="0">
              <a:spcBef>
                <a:spcPct val="0"/>
              </a:spcBef>
              <a:spcAft>
                <a:spcPct val="0"/>
              </a:spcAft>
              <a:buFontTx/>
              <a:buChar char="•"/>
            </a:pPr>
            <a:r>
              <a:rPr kumimoji="0" lang="ar-SA" sz="20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كلاهما يحويان غلاف جوي.</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lvl="0" algn="r" rtl="1" eaLnBrk="0" fontAlgn="base" hangingPunct="0">
              <a:spcBef>
                <a:spcPct val="0"/>
              </a:spcBef>
              <a:spcAft>
                <a:spcPct val="0"/>
              </a:spcAft>
              <a:buFontTx/>
              <a:buChar char="•"/>
            </a:pPr>
            <a:r>
              <a:rPr kumimoji="0" lang="ar-SA" sz="20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طول اليوم (مدة دوران الكوكب حول نفسه) متساوي تقريبا في الكوكبين.</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lvl="0" algn="r" rtl="1" eaLnBrk="0" fontAlgn="base" hangingPunct="0">
              <a:spcBef>
                <a:spcPct val="0"/>
              </a:spcBef>
              <a:spcAft>
                <a:spcPct val="0"/>
              </a:spcAft>
              <a:buFontTx/>
              <a:buChar char="•"/>
            </a:pPr>
            <a:r>
              <a:rPr kumimoji="0" lang="ar-SA" sz="20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الكوكبان يحويان على غاز ثاني أكسيد الكربون.</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lvl="0" algn="r" rtl="1" eaLnBrk="0" fontAlgn="base" hangingPunct="0">
              <a:spcBef>
                <a:spcPct val="0"/>
              </a:spcBef>
              <a:spcAft>
                <a:spcPct val="0"/>
              </a:spcAft>
              <a:buFontTx/>
              <a:buChar char="•"/>
            </a:pPr>
            <a:r>
              <a:rPr kumimoji="0" lang="ar-SA" sz="20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كلاهما كواكب صخرية</a:t>
            </a: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5334000" y="4038600"/>
            <a:ext cx="3200400" cy="2308324"/>
          </a:xfrm>
          <a:prstGeom prst="rect">
            <a:avLst/>
          </a:prstGeom>
        </p:spPr>
        <p:txBody>
          <a:bodyPr wrap="square">
            <a:spAutoFit/>
          </a:bodyPr>
          <a:lstStyle/>
          <a:p>
            <a:pPr lvl="0" algn="ctr" rtl="1" eaLnBrk="0" fontAlgn="base" hangingPunct="0">
              <a:spcBef>
                <a:spcPct val="0"/>
              </a:spcBef>
              <a:spcAft>
                <a:spcPct val="0"/>
              </a:spcAft>
              <a:buFontTx/>
              <a:buChar char="•"/>
            </a:pPr>
            <a:r>
              <a:rPr kumimoji="0" lang="ar-SA" sz="20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كلاهما يحويان مياه.</a:t>
            </a:r>
            <a:endParaRPr kumimoji="0" lang="en-US" sz="2000" b="1" i="0" u="none" strike="noStrike" cap="none" normalizeH="0" baseline="0" dirty="0" smtClean="0">
              <a:ln>
                <a:noFill/>
              </a:ln>
              <a:solidFill>
                <a:srgbClr val="00B050"/>
              </a:solidFill>
              <a:effectLst/>
              <a:latin typeface="Arial" pitchFamily="34" charset="0"/>
              <a:cs typeface="Arial" pitchFamily="34" charset="0"/>
            </a:endParaRPr>
          </a:p>
          <a:p>
            <a:pPr lvl="0" algn="ctr" rtl="1" eaLnBrk="0" fontAlgn="base" hangingPunct="0">
              <a:spcBef>
                <a:spcPct val="0"/>
              </a:spcBef>
              <a:spcAft>
                <a:spcPct val="0"/>
              </a:spcAft>
              <a:buFontTx/>
              <a:buChar char="•"/>
            </a:pPr>
            <a:r>
              <a:rPr kumimoji="0" lang="ar-SA" sz="20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كلاهما يحويان غلاف جوي.</a:t>
            </a:r>
            <a:endParaRPr kumimoji="0" lang="en-US" sz="2000" b="1" i="0" u="none" strike="noStrike" cap="none" normalizeH="0" baseline="0" dirty="0" smtClean="0">
              <a:ln>
                <a:noFill/>
              </a:ln>
              <a:solidFill>
                <a:srgbClr val="00B050"/>
              </a:solidFill>
              <a:effectLst/>
              <a:latin typeface="Arial" pitchFamily="34" charset="0"/>
              <a:cs typeface="Arial" pitchFamily="34" charset="0"/>
            </a:endParaRPr>
          </a:p>
          <a:p>
            <a:pPr lvl="0" algn="ctr" rtl="1" eaLnBrk="0" fontAlgn="base" hangingPunct="0">
              <a:spcBef>
                <a:spcPct val="0"/>
              </a:spcBef>
              <a:spcAft>
                <a:spcPct val="0"/>
              </a:spcAft>
              <a:buFontTx/>
              <a:buChar char="•"/>
            </a:pPr>
            <a:r>
              <a:rPr kumimoji="0" lang="ar-SA" sz="20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طول اليوم (مدة دوران الكوكب حول نفسه) متساوي تقريبا في الكوكبين.</a:t>
            </a:r>
            <a:endParaRPr kumimoji="0" lang="en-US" sz="2000" b="1" i="0" u="none" strike="noStrike" cap="none" normalizeH="0" baseline="0" dirty="0" smtClean="0">
              <a:ln>
                <a:noFill/>
              </a:ln>
              <a:solidFill>
                <a:srgbClr val="00B050"/>
              </a:solidFill>
              <a:effectLst/>
              <a:latin typeface="Arial" pitchFamily="34" charset="0"/>
              <a:cs typeface="Arial" pitchFamily="34" charset="0"/>
            </a:endParaRPr>
          </a:p>
          <a:p>
            <a:pPr lvl="0" algn="ctr" rtl="1" eaLnBrk="0" fontAlgn="base" hangingPunct="0">
              <a:spcBef>
                <a:spcPct val="0"/>
              </a:spcBef>
              <a:spcAft>
                <a:spcPct val="0"/>
              </a:spcAft>
              <a:buFontTx/>
              <a:buChar char="•"/>
            </a:pPr>
            <a:r>
              <a:rPr kumimoji="0" lang="ar-SA" sz="20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الكوكبان يحويان على غاز ثاني أكسيد الكربون.</a:t>
            </a:r>
            <a:endParaRPr kumimoji="0" lang="en-US" sz="2000" b="1" i="0" u="none" strike="noStrike" cap="none" normalizeH="0" baseline="0" dirty="0" smtClean="0">
              <a:ln>
                <a:noFill/>
              </a:ln>
              <a:solidFill>
                <a:srgbClr val="00B050"/>
              </a:solidFill>
              <a:effectLst/>
              <a:latin typeface="Arial" pitchFamily="34" charset="0"/>
              <a:cs typeface="Arial" pitchFamily="34" charset="0"/>
            </a:endParaRPr>
          </a:p>
          <a:p>
            <a:pPr lvl="0" algn="ctr" rtl="1" eaLnBrk="0" fontAlgn="base" hangingPunct="0">
              <a:spcBef>
                <a:spcPct val="0"/>
              </a:spcBef>
              <a:spcAft>
                <a:spcPct val="0"/>
              </a:spcAft>
              <a:buFontTx/>
              <a:buChar char="•"/>
            </a:pPr>
            <a:r>
              <a:rPr kumimoji="0" lang="ar-SA" sz="20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كلاهما كواكب صخرية</a:t>
            </a:r>
            <a:endParaRPr kumimoji="0" lang="ar-SA" sz="2000" b="1" i="0" u="none" strike="noStrike" cap="none" normalizeH="0" baseline="0" dirty="0" smtClean="0">
              <a:ln>
                <a:noFill/>
              </a:ln>
              <a:solidFill>
                <a:srgbClr val="00B050"/>
              </a:solidFill>
              <a:effectLst/>
              <a:latin typeface="Arial" pitchFamily="34" charset="0"/>
              <a:cs typeface="Arial" pitchFamily="34" charset="0"/>
            </a:endParaRPr>
          </a:p>
        </p:txBody>
      </p:sp>
      <p:sp>
        <p:nvSpPr>
          <p:cNvPr id="4" name="زر إجراء: الصفحة الرئيسية 3">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
        <p:nvSpPr>
          <p:cNvPr id="5" name="Rectangle 1"/>
          <p:cNvSpPr>
            <a:spLocks noChangeArrowheads="1"/>
          </p:cNvSpPr>
          <p:nvPr/>
        </p:nvSpPr>
        <p:spPr bwMode="auto">
          <a:xfrm rot="21178696">
            <a:off x="2159123" y="1676241"/>
            <a:ext cx="5105400" cy="19774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المريخ هو أكثر الكواكب السيارة تشابها مع الأرض. عدد ثلاثة أمور متشابهة بين المريخ والأرض</a:t>
            </a:r>
            <a:r>
              <a:rPr kumimoji="0" lang="ar-IQ" sz="2800" b="1"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a:t>
            </a:r>
            <a:r>
              <a:rPr kumimoji="0" lang="ar-SA" sz="2800" b="1" i="0" u="none" strike="noStrike" cap="none" normalizeH="0" dirty="0" smtClean="0">
                <a:ln>
                  <a:noFill/>
                </a:ln>
                <a:solidFill>
                  <a:schemeClr val="tx1"/>
                </a:solidFill>
                <a:effectLst/>
                <a:latin typeface="Traditional Arabic" pitchFamily="18" charset="-78"/>
                <a:ea typeface="Calibri" pitchFamily="34" charset="0"/>
                <a:cs typeface="Traditional Arabic" pitchFamily="18" charset="-78"/>
              </a:rPr>
              <a: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1505" name="Rectangle 1"/>
          <p:cNvSpPr>
            <a:spLocks noChangeArrowheads="1"/>
          </p:cNvSpPr>
          <p:nvPr/>
        </p:nvSpPr>
        <p:spPr bwMode="auto">
          <a:xfrm rot="21234755">
            <a:off x="1967318" y="805367"/>
            <a:ext cx="5359707" cy="43345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أطلقت وكالة الفضاء الأمريكية مركبة فضائية تدعى "ماجلان". تم رصد بعض الأمور عن سطح كوكب الزُهرة، منها تواجد مياه داخل الكوكب. حسب رأيك وحسب المعلومات عن كوكب الزهرة، في أي حالة ستجد "ماجلان" المياه التي على كوكب الزهرة؟ ولماذا؟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5791200" y="4419600"/>
            <a:ext cx="2590800" cy="1569660"/>
          </a:xfrm>
          <a:prstGeom prst="rect">
            <a:avLst/>
          </a:prstGeom>
          <a:solidFill>
            <a:schemeClr val="tx1"/>
          </a:solidFill>
        </p:spPr>
        <p:txBody>
          <a:bodyPr wrap="square">
            <a:spAutoFit/>
          </a:bodyPr>
          <a:lstStyle/>
          <a:p>
            <a:pPr lvl="0" algn="ctr" rtl="1" eaLnBrk="0" fontAlgn="base" hangingPunct="0">
              <a:spcBef>
                <a:spcPct val="0"/>
              </a:spcBef>
              <a:spcAft>
                <a:spcPct val="0"/>
              </a:spcAft>
            </a:pPr>
            <a:r>
              <a:rPr kumimoji="0" lang="ar-SA"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مياه في الحالة الغازية، بسبب درجات الحرارة المرتفعة لكوكب زهرة. مما يؤدي إلى تبخر المياه من حالتها السائلة والصلبة.</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1505" name="Rectangle 1"/>
          <p:cNvSpPr>
            <a:spLocks noChangeArrowheads="1"/>
          </p:cNvSpPr>
          <p:nvPr/>
        </p:nvSpPr>
        <p:spPr bwMode="auto">
          <a:xfrm rot="21244169">
            <a:off x="2038453" y="797361"/>
            <a:ext cx="5334000" cy="43345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أطلقت وكالة الفضاء الأمريكية مركبة فضائية تدعى "ماجلان". تم رصد بعض الأمور عن سطح كوكب الزُهرة، منها تواجد مياه داخل الكوكب. حسب رأيك وحسب المعلومات عن كوكب الزهرة، في أي حالة ستجد "ماجلان" المياه التي على كوكب الزهرة؟ ولماذا؟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5867400" y="4267200"/>
            <a:ext cx="2590800" cy="1938992"/>
          </a:xfrm>
          <a:prstGeom prst="rect">
            <a:avLst/>
          </a:prstGeom>
        </p:spPr>
        <p:txBody>
          <a:bodyPr wrap="square">
            <a:spAutoFit/>
          </a:bodyPr>
          <a:lstStyle/>
          <a:p>
            <a:pPr lvl="0" algn="ctr" rtl="1" eaLnBrk="0" fontAlgn="base" hangingPunct="0">
              <a:spcBef>
                <a:spcPct val="0"/>
              </a:spcBef>
              <a:spcAft>
                <a:spcPct val="0"/>
              </a:spcAft>
            </a:pPr>
            <a:r>
              <a:rPr kumimoji="0" lang="ar-SA" sz="24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مياه في الحالة الغازية، بسبب درجات الحرارة المرتفعة لكوكب زهرة. مما يؤدي إلى تبخر المياه من حالتها السائلة والصلبة</a:t>
            </a:r>
            <a:r>
              <a:rPr kumimoji="0" lang="ar-SA"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زر إجراء: الصفحة الرئيسية 3">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3553" name="Rectangle 1"/>
          <p:cNvSpPr>
            <a:spLocks noChangeArrowheads="1"/>
          </p:cNvSpPr>
          <p:nvPr/>
        </p:nvSpPr>
        <p:spPr bwMode="auto">
          <a:xfrm rot="21236337">
            <a:off x="2195495" y="1142257"/>
            <a:ext cx="457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tabLst/>
            </a:pPr>
            <a:r>
              <a:rPr kumimoji="0" lang="ar-SA" sz="28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أكمل</a:t>
            </a:r>
            <a:r>
              <a:rPr kumimoji="0" lang="ar-SA" sz="2800" b="1" i="0" u="none" strike="noStrike" cap="none" normalizeH="0" dirty="0" smtClean="0">
                <a:ln>
                  <a:noFill/>
                </a:ln>
                <a:solidFill>
                  <a:srgbClr val="00B050"/>
                </a:solidFill>
                <a:effectLst/>
                <a:latin typeface="Traditional Arabic" pitchFamily="18" charset="-78"/>
                <a:ea typeface="Calibri" pitchFamily="34" charset="0"/>
                <a:cs typeface="Traditional Arabic" pitchFamily="18" charset="-78"/>
              </a:rPr>
              <a:t> الناقص :</a:t>
            </a:r>
            <a:endParaRPr kumimoji="0" lang="en-US" sz="2800" b="0" i="0" u="none" strike="noStrike" cap="none" normalizeH="0" baseline="0" dirty="0" smtClean="0">
              <a:ln>
                <a:noFill/>
              </a:ln>
              <a:solidFill>
                <a:srgbClr val="00B050"/>
              </a:solidFill>
              <a:effectLst/>
              <a:latin typeface="Arial" pitchFamily="34" charset="0"/>
              <a:cs typeface="Arial" pitchFamily="34" charset="0"/>
            </a:endParaRPr>
          </a:p>
        </p:txBody>
      </p:sp>
      <p:sp>
        <p:nvSpPr>
          <p:cNvPr id="4" name="Rectangle 3"/>
          <p:cNvSpPr/>
          <p:nvPr/>
        </p:nvSpPr>
        <p:spPr>
          <a:xfrm>
            <a:off x="5715000" y="4800600"/>
            <a:ext cx="2893511" cy="954107"/>
          </a:xfrm>
          <a:prstGeom prst="rect">
            <a:avLst/>
          </a:prstGeom>
        </p:spPr>
        <p:txBody>
          <a:bodyPr wrap="square">
            <a:spAutoFit/>
          </a:bodyPr>
          <a:lstStyle/>
          <a:p>
            <a:pPr algn="ctr"/>
            <a:r>
              <a:rPr kumimoji="0" lang="ar-SA" sz="28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يمكنك الاستعانة بمادة الكتاب</a:t>
            </a:r>
            <a:endParaRPr lang="en-US" sz="2800" dirty="0"/>
          </a:p>
        </p:txBody>
      </p:sp>
      <p:graphicFrame>
        <p:nvGraphicFramePr>
          <p:cNvPr id="5" name="טבלה 4"/>
          <p:cNvGraphicFramePr>
            <a:graphicFrameLocks noGrp="1"/>
          </p:cNvGraphicFramePr>
          <p:nvPr/>
        </p:nvGraphicFramePr>
        <p:xfrm>
          <a:off x="1905000" y="1981200"/>
          <a:ext cx="5486400" cy="1905000"/>
        </p:xfrm>
        <a:graphic>
          <a:graphicData uri="http://schemas.openxmlformats.org/drawingml/2006/table">
            <a:tbl>
              <a:tblPr rtl="1"/>
              <a:tblGrid>
                <a:gridCol w="1371600"/>
                <a:gridCol w="1371600"/>
                <a:gridCol w="1371600"/>
                <a:gridCol w="1371600"/>
              </a:tblGrid>
              <a:tr h="476250">
                <a:tc>
                  <a:txBody>
                    <a:bodyPr/>
                    <a:lstStyle/>
                    <a:p>
                      <a:pPr marL="0" marR="0" algn="ctr" rtl="1">
                        <a:lnSpc>
                          <a:spcPct val="115000"/>
                        </a:lnSpc>
                        <a:spcBef>
                          <a:spcPts val="0"/>
                        </a:spcBef>
                        <a:spcAft>
                          <a:spcPts val="0"/>
                        </a:spcAft>
                      </a:pPr>
                      <a:r>
                        <a:rPr lang="ar-SA" sz="1400" b="1" dirty="0">
                          <a:latin typeface="Calibri"/>
                          <a:ea typeface="Calibri"/>
                          <a:cs typeface="Traditional Arabic"/>
                        </a:rPr>
                        <a:t>اسم الكوكب</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latin typeface="Calibri"/>
                          <a:ea typeface="Calibri"/>
                          <a:cs typeface="Traditional Arabic"/>
                        </a:rPr>
                        <a:t>عدد الأقمار(إذا وجد)</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latin typeface="Calibri"/>
                          <a:ea typeface="Calibri"/>
                          <a:cs typeface="Traditional Arabic"/>
                        </a:rPr>
                        <a:t>مدة دوران حول نفسه</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latin typeface="Calibri"/>
                          <a:ea typeface="Calibri"/>
                          <a:cs typeface="Traditional Arabic"/>
                        </a:rPr>
                        <a:t>مدة دوران حول الشمس</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250">
                <a:tc>
                  <a:txBody>
                    <a:bodyPr/>
                    <a:lstStyle/>
                    <a:p>
                      <a:pPr marL="0" marR="0" algn="ctr" rtl="1">
                        <a:lnSpc>
                          <a:spcPct val="115000"/>
                        </a:lnSpc>
                        <a:spcBef>
                          <a:spcPts val="0"/>
                        </a:spcBef>
                        <a:spcAft>
                          <a:spcPts val="0"/>
                        </a:spcAft>
                      </a:pPr>
                      <a:r>
                        <a:rPr lang="ar-SA" sz="1400" b="1">
                          <a:latin typeface="Calibri"/>
                          <a:ea typeface="Calibri"/>
                          <a:cs typeface="Traditional Arabic"/>
                        </a:rPr>
                        <a:t>عطارد</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250">
                <a:tc>
                  <a:txBody>
                    <a:bodyPr/>
                    <a:lstStyle/>
                    <a:p>
                      <a:pPr marL="0" marR="0" algn="ctr" rtl="1">
                        <a:lnSpc>
                          <a:spcPct val="115000"/>
                        </a:lnSpc>
                        <a:spcBef>
                          <a:spcPts val="0"/>
                        </a:spcBef>
                        <a:spcAft>
                          <a:spcPts val="0"/>
                        </a:spcAft>
                      </a:pPr>
                      <a:r>
                        <a:rPr lang="ar-SA" sz="1400" b="1">
                          <a:latin typeface="Calibri"/>
                          <a:ea typeface="Calibri"/>
                          <a:cs typeface="Traditional Arabic"/>
                        </a:rPr>
                        <a:t>الزُهرة</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250">
                <a:tc>
                  <a:txBody>
                    <a:bodyPr/>
                    <a:lstStyle/>
                    <a:p>
                      <a:pPr marL="0" marR="0" algn="ctr" rtl="1">
                        <a:lnSpc>
                          <a:spcPct val="115000"/>
                        </a:lnSpc>
                        <a:spcBef>
                          <a:spcPts val="0"/>
                        </a:spcBef>
                        <a:spcAft>
                          <a:spcPts val="0"/>
                        </a:spcAft>
                      </a:pPr>
                      <a:r>
                        <a:rPr lang="ar-SA" sz="1400" b="1">
                          <a:latin typeface="Calibri"/>
                          <a:ea typeface="Calibri"/>
                          <a:cs typeface="Traditional Arabic"/>
                        </a:rPr>
                        <a:t>الأرض</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زر إجراء: الصفحة الرئيسية 1">
            <a:hlinkClick r:id="rId2"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graphicFrame>
        <p:nvGraphicFramePr>
          <p:cNvPr id="3" name="טבלה 2"/>
          <p:cNvGraphicFramePr>
            <a:graphicFrameLocks noGrp="1"/>
          </p:cNvGraphicFramePr>
          <p:nvPr/>
        </p:nvGraphicFramePr>
        <p:xfrm>
          <a:off x="2133600" y="1447800"/>
          <a:ext cx="5638800" cy="2471928"/>
        </p:xfrm>
        <a:graphic>
          <a:graphicData uri="http://schemas.openxmlformats.org/drawingml/2006/table">
            <a:tbl>
              <a:tblPr rtl="1"/>
              <a:tblGrid>
                <a:gridCol w="1409700"/>
                <a:gridCol w="1409700"/>
                <a:gridCol w="1409700"/>
                <a:gridCol w="1409700"/>
              </a:tblGrid>
              <a:tr h="617982">
                <a:tc>
                  <a:txBody>
                    <a:bodyPr/>
                    <a:lstStyle/>
                    <a:p>
                      <a:pPr marL="0" marR="0" algn="ctr" rtl="1">
                        <a:lnSpc>
                          <a:spcPct val="115000"/>
                        </a:lnSpc>
                        <a:spcBef>
                          <a:spcPts val="0"/>
                        </a:spcBef>
                        <a:spcAft>
                          <a:spcPts val="0"/>
                        </a:spcAft>
                      </a:pPr>
                      <a:r>
                        <a:rPr lang="ar-SA" sz="1400" b="1" dirty="0">
                          <a:latin typeface="Calibri"/>
                          <a:ea typeface="Calibri"/>
                          <a:cs typeface="Traditional Arabic"/>
                        </a:rPr>
                        <a:t>اسم الكوكب</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latin typeface="Calibri"/>
                          <a:ea typeface="Calibri"/>
                          <a:cs typeface="Traditional Arabic"/>
                        </a:rPr>
                        <a:t>عدد الأقمار(إذا وجد)</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latin typeface="Calibri"/>
                          <a:ea typeface="Calibri"/>
                          <a:cs typeface="Traditional Arabic"/>
                        </a:rPr>
                        <a:t>مدة دوران حول نفسه</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latin typeface="Calibri"/>
                          <a:ea typeface="Calibri"/>
                          <a:cs typeface="Traditional Arabic"/>
                        </a:rPr>
                        <a:t>مدة دوران حول الشمس</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7982">
                <a:tc>
                  <a:txBody>
                    <a:bodyPr/>
                    <a:lstStyle/>
                    <a:p>
                      <a:pPr marL="0" marR="0" algn="ctr" rtl="1">
                        <a:lnSpc>
                          <a:spcPct val="115000"/>
                        </a:lnSpc>
                        <a:spcBef>
                          <a:spcPts val="0"/>
                        </a:spcBef>
                        <a:spcAft>
                          <a:spcPts val="0"/>
                        </a:spcAft>
                      </a:pPr>
                      <a:r>
                        <a:rPr lang="ar-SA" sz="1400" b="1">
                          <a:latin typeface="Calibri"/>
                          <a:ea typeface="Calibri"/>
                          <a:cs typeface="Traditional Arabic"/>
                        </a:rPr>
                        <a:t>عطارد</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latin typeface="Calibri"/>
                          <a:ea typeface="Calibri"/>
                          <a:cs typeface="Traditional Arabic"/>
                        </a:rPr>
                        <a:t>لا يوجد</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latin typeface="Traditional Arabic"/>
                          <a:ea typeface="Calibri"/>
                          <a:cs typeface="Arial"/>
                        </a:rPr>
                        <a:t>58.65 </a:t>
                      </a:r>
                      <a:r>
                        <a:rPr lang="ar-SA" sz="1400" b="1">
                          <a:latin typeface="Calibri"/>
                          <a:ea typeface="Calibri"/>
                          <a:cs typeface="Traditional Arabic"/>
                        </a:rPr>
                        <a:t>يوم ارضي</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latin typeface="Calibri"/>
                          <a:ea typeface="Calibri"/>
                          <a:cs typeface="Traditional Arabic"/>
                        </a:rPr>
                        <a:t>88 يوم</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7982">
                <a:tc>
                  <a:txBody>
                    <a:bodyPr/>
                    <a:lstStyle/>
                    <a:p>
                      <a:pPr marL="0" marR="0" algn="ctr" rtl="1">
                        <a:lnSpc>
                          <a:spcPct val="115000"/>
                        </a:lnSpc>
                        <a:spcBef>
                          <a:spcPts val="0"/>
                        </a:spcBef>
                        <a:spcAft>
                          <a:spcPts val="0"/>
                        </a:spcAft>
                      </a:pPr>
                      <a:r>
                        <a:rPr lang="ar-SA" sz="1400" b="1">
                          <a:latin typeface="Calibri"/>
                          <a:ea typeface="Calibri"/>
                          <a:cs typeface="Traditional Arabic"/>
                        </a:rPr>
                        <a:t>الزُهرة</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dirty="0">
                          <a:latin typeface="Calibri"/>
                          <a:ea typeface="Calibri"/>
                          <a:cs typeface="Traditional Arabic"/>
                        </a:rPr>
                        <a:t>لا يوجد</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latin typeface="Calibri"/>
                          <a:ea typeface="Calibri"/>
                          <a:cs typeface="Traditional Arabic"/>
                        </a:rPr>
                        <a:t>117 يوم ارضي</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latin typeface="Calibri"/>
                          <a:ea typeface="Calibri"/>
                          <a:cs typeface="Traditional Arabic"/>
                        </a:rPr>
                        <a:t>225 يوما</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7982">
                <a:tc>
                  <a:txBody>
                    <a:bodyPr/>
                    <a:lstStyle/>
                    <a:p>
                      <a:pPr marL="0" marR="0" algn="ctr" rtl="1">
                        <a:lnSpc>
                          <a:spcPct val="115000"/>
                        </a:lnSpc>
                        <a:spcBef>
                          <a:spcPts val="0"/>
                        </a:spcBef>
                        <a:spcAft>
                          <a:spcPts val="0"/>
                        </a:spcAft>
                      </a:pPr>
                      <a:r>
                        <a:rPr lang="ar-SA" sz="1400" b="1">
                          <a:latin typeface="Calibri"/>
                          <a:ea typeface="Calibri"/>
                          <a:cs typeface="Traditional Arabic"/>
                        </a:rPr>
                        <a:t>الأرض</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latin typeface="Calibri"/>
                          <a:ea typeface="Calibri"/>
                          <a:cs typeface="Traditional Arabic"/>
                        </a:rPr>
                        <a:t>واحد</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latin typeface="Calibri"/>
                          <a:ea typeface="Calibri"/>
                          <a:cs typeface="Traditional Arabic"/>
                        </a:rPr>
                        <a:t>24 ساعة</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dirty="0">
                          <a:latin typeface="Calibri"/>
                          <a:ea typeface="Calibri"/>
                          <a:cs typeface="Traditional Arabic"/>
                        </a:rPr>
                        <a:t>365 يوم</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5601" name="Rectangle 1"/>
          <p:cNvSpPr>
            <a:spLocks noChangeArrowheads="1"/>
          </p:cNvSpPr>
          <p:nvPr/>
        </p:nvSpPr>
        <p:spPr bwMode="auto">
          <a:xfrm rot="21259505">
            <a:off x="2454100" y="1523855"/>
            <a:ext cx="4724400" cy="20928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 typeface="Wingdings" pitchFamily="2" charset="2"/>
              <a:buChar char="v"/>
              <a:tabLs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ضع صح أم خطأ:</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يوجد فقط شمس واحدة بالكون _____</a:t>
            </a:r>
          </a:p>
          <a:p>
            <a:pPr marL="0" marR="0" lvl="0" indent="0" algn="ctr" defTabSz="914400" rtl="1" eaLnBrk="0" fontAlgn="base" latinLnBrk="0" hangingPunct="0">
              <a:lnSpc>
                <a:spcPct val="100000"/>
              </a:lnSpc>
              <a:spcBef>
                <a:spcPct val="0"/>
              </a:spcBef>
              <a:spcAft>
                <a:spcPct val="0"/>
              </a:spcAft>
              <a:buClrTx/>
              <a:buSzTx/>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كوكب نبتون مليء بالثلج _____</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5601" name="Rectangle 1"/>
          <p:cNvSpPr>
            <a:spLocks noChangeArrowheads="1"/>
          </p:cNvSpPr>
          <p:nvPr/>
        </p:nvSpPr>
        <p:spPr bwMode="auto">
          <a:xfrm rot="21195995">
            <a:off x="2514012" y="1684027"/>
            <a:ext cx="4894872" cy="20928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Char char="•"/>
              <a:tabLs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ضع صح أم خطأ:</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يوجد فقط شمس واحدة بالكون </a:t>
            </a:r>
            <a:r>
              <a:rPr kumimoji="0" lang="ar-SA" sz="32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خطأ</a:t>
            </a:r>
            <a:endPar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a:p>
            <a:pPr marL="0" marR="0" lvl="0" indent="0" algn="ctr" defTabSz="914400" rtl="1" eaLnBrk="0" fontAlgn="base" latinLnBrk="0" hangingPunct="0">
              <a:lnSpc>
                <a:spcPct val="100000"/>
              </a:lnSpc>
              <a:spcBef>
                <a:spcPct val="0"/>
              </a:spcBef>
              <a:spcAft>
                <a:spcPct val="0"/>
              </a:spcAft>
              <a:buClrTx/>
              <a:buSzTx/>
              <a:buFontTx/>
              <a:buChar char="•"/>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Char char="•"/>
              <a:tabLst/>
            </a:pPr>
            <a:r>
              <a:rPr kumimoji="0" lang="ar-SA"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كوكب نبتون مليء بالثلج </a:t>
            </a:r>
            <a:r>
              <a:rPr kumimoji="0" lang="ar-SA" sz="32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صح</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5638800"/>
          </a:xfrm>
        </p:spPr>
        <p:txBody>
          <a:bodyPr>
            <a:normAutofit/>
          </a:bodyPr>
          <a:lstStyle/>
          <a:p>
            <a:pPr rtl="1"/>
            <a:r>
              <a:rPr lang="ar-SA" b="1" i="1" u="sng" dirty="0" smtClean="0">
                <a:solidFill>
                  <a:srgbClr val="7030A0"/>
                </a:solidFill>
                <a:latin typeface="Traditional Arabic" pitchFamily="18" charset="-78"/>
                <a:cs typeface="Traditional Arabic" pitchFamily="18" charset="-78"/>
              </a:rPr>
              <a:t>الموضوع : </a:t>
            </a:r>
            <a:r>
              <a:rPr lang="ar-SA" dirty="0" smtClean="0">
                <a:latin typeface="Traditional Arabic" pitchFamily="18" charset="-78"/>
                <a:cs typeface="Traditional Arabic" pitchFamily="18" charset="-78"/>
              </a:rPr>
              <a:t>المجموعة الشمسية</a:t>
            </a:r>
            <a:br>
              <a:rPr lang="ar-SA" dirty="0" smtClean="0">
                <a:latin typeface="Traditional Arabic" pitchFamily="18" charset="-78"/>
                <a:cs typeface="Traditional Arabic" pitchFamily="18" charset="-78"/>
              </a:rPr>
            </a:br>
            <a:r>
              <a:rPr lang="ar-SA" dirty="0" smtClean="0">
                <a:latin typeface="Traditional Arabic" pitchFamily="18" charset="-78"/>
                <a:cs typeface="Traditional Arabic" pitchFamily="18" charset="-78"/>
              </a:rPr>
              <a:t/>
            </a:r>
            <a:br>
              <a:rPr lang="ar-SA" dirty="0" smtClean="0">
                <a:latin typeface="Traditional Arabic" pitchFamily="18" charset="-78"/>
                <a:cs typeface="Traditional Arabic" pitchFamily="18" charset="-78"/>
              </a:rPr>
            </a:br>
            <a:r>
              <a:rPr lang="ar-SA" b="1" i="1" u="sng" dirty="0" smtClean="0">
                <a:solidFill>
                  <a:srgbClr val="7030A0"/>
                </a:solidFill>
                <a:latin typeface="Traditional Arabic" pitchFamily="18" charset="-78"/>
                <a:cs typeface="Traditional Arabic" pitchFamily="18" charset="-78"/>
              </a:rPr>
              <a:t>جمهور الهدف :</a:t>
            </a:r>
            <a:r>
              <a:rPr lang="ar-SA" dirty="0" smtClean="0">
                <a:latin typeface="Traditional Arabic" pitchFamily="18" charset="-78"/>
                <a:cs typeface="Traditional Arabic" pitchFamily="18" charset="-78"/>
              </a:rPr>
              <a:t>الصف الخامس الابتدائي</a:t>
            </a:r>
            <a:br>
              <a:rPr lang="ar-SA" dirty="0" smtClean="0">
                <a:latin typeface="Traditional Arabic" pitchFamily="18" charset="-78"/>
                <a:cs typeface="Traditional Arabic" pitchFamily="18" charset="-78"/>
              </a:rPr>
            </a:br>
            <a:r>
              <a:rPr lang="ar-SA" dirty="0" smtClean="0">
                <a:latin typeface="Traditional Arabic" pitchFamily="18" charset="-78"/>
                <a:cs typeface="Traditional Arabic" pitchFamily="18" charset="-78"/>
              </a:rPr>
              <a:t/>
            </a:r>
            <a:br>
              <a:rPr lang="ar-SA" dirty="0" smtClean="0">
                <a:latin typeface="Traditional Arabic" pitchFamily="18" charset="-78"/>
                <a:cs typeface="Traditional Arabic" pitchFamily="18" charset="-78"/>
              </a:rPr>
            </a:br>
            <a:r>
              <a:rPr lang="ar-SA" b="1" i="1" u="sng" dirty="0" smtClean="0">
                <a:solidFill>
                  <a:srgbClr val="7030A0"/>
                </a:solidFill>
                <a:latin typeface="Traditional Arabic" pitchFamily="18" charset="-78"/>
                <a:cs typeface="Traditional Arabic" pitchFamily="18" charset="-78"/>
              </a:rPr>
              <a:t>مدة اللعبة : </a:t>
            </a:r>
            <a:r>
              <a:rPr lang="ar-SA" dirty="0" smtClean="0">
                <a:latin typeface="Traditional Arabic" pitchFamily="18" charset="-78"/>
                <a:cs typeface="Traditional Arabic" pitchFamily="18" charset="-78"/>
              </a:rPr>
              <a:t>30 دقيقة</a:t>
            </a:r>
            <a:br>
              <a:rPr lang="ar-SA" dirty="0" smtClean="0">
                <a:latin typeface="Traditional Arabic" pitchFamily="18" charset="-78"/>
                <a:cs typeface="Traditional Arabic" pitchFamily="18" charset="-78"/>
              </a:rPr>
            </a:br>
            <a:r>
              <a:rPr lang="ar-SA" dirty="0" smtClean="0">
                <a:latin typeface="Traditional Arabic" pitchFamily="18" charset="-78"/>
                <a:cs typeface="Traditional Arabic" pitchFamily="18" charset="-78"/>
              </a:rPr>
              <a:t/>
            </a:r>
            <a:br>
              <a:rPr lang="ar-SA" dirty="0" smtClean="0">
                <a:latin typeface="Traditional Arabic" pitchFamily="18" charset="-78"/>
                <a:cs typeface="Traditional Arabic" pitchFamily="18" charset="-78"/>
              </a:rPr>
            </a:br>
            <a:r>
              <a:rPr lang="ar-SA" b="1" i="1" u="sng" dirty="0" smtClean="0">
                <a:solidFill>
                  <a:srgbClr val="7030A0"/>
                </a:solidFill>
                <a:latin typeface="Traditional Arabic" pitchFamily="18" charset="-78"/>
                <a:cs typeface="Traditional Arabic" pitchFamily="18" charset="-78"/>
              </a:rPr>
              <a:t>التسلسل الملائم لعرض اللعبة </a:t>
            </a:r>
            <a:r>
              <a:rPr lang="ar-SA" b="1" i="1" u="sng" dirty="0" smtClean="0">
                <a:latin typeface="Traditional Arabic" pitchFamily="18" charset="-78"/>
                <a:cs typeface="Traditional Arabic" pitchFamily="18" charset="-78"/>
              </a:rPr>
              <a:t>: </a:t>
            </a:r>
            <a:r>
              <a:rPr lang="ar-SA" dirty="0" smtClean="0">
                <a:latin typeface="Traditional Arabic" pitchFamily="18" charset="-78"/>
                <a:cs typeface="Traditional Arabic" pitchFamily="18" charset="-78"/>
              </a:rPr>
              <a:t>سيكون في الاجمال وذالك لكي يكون مراجعة وتلخيص للمادة </a:t>
            </a:r>
            <a:endParaRPr lang="en-US"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pic>
        <p:nvPicPr>
          <p:cNvPr id="2" name="Picture 1" descr="planets.jpg"/>
          <p:cNvPicPr/>
          <p:nvPr/>
        </p:nvPicPr>
        <p:blipFill>
          <a:blip r:embed="rId3" cstate="print"/>
          <a:stretch>
            <a:fillRect/>
          </a:stretch>
        </p:blipFill>
        <p:spPr>
          <a:xfrm>
            <a:off x="1447800" y="2133600"/>
            <a:ext cx="6096000" cy="1752600"/>
          </a:xfrm>
          <a:prstGeom prst="rect">
            <a:avLst/>
          </a:prstGeom>
        </p:spPr>
      </p:pic>
      <p:sp>
        <p:nvSpPr>
          <p:cNvPr id="26629" name="AutoShape 5"/>
          <p:cNvSpPr>
            <a:spLocks noChangeShapeType="1"/>
          </p:cNvSpPr>
          <p:nvPr/>
        </p:nvSpPr>
        <p:spPr bwMode="auto">
          <a:xfrm rot="16200000" flipH="1">
            <a:off x="3852863" y="1785938"/>
            <a:ext cx="904875" cy="228600"/>
          </a:xfrm>
          <a:prstGeom prst="bentConnector3">
            <a:avLst>
              <a:gd name="adj1" fmla="val 50000"/>
            </a:avLst>
          </a:prstGeom>
          <a:noFill/>
          <a:ln w="12700">
            <a:solidFill>
              <a:srgbClr val="4F81BD"/>
            </a:solidFill>
            <a:prstDash val="dash"/>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26630" name="AutoShape 6"/>
          <p:cNvSpPr>
            <a:spLocks noChangeArrowheads="1"/>
          </p:cNvSpPr>
          <p:nvPr/>
        </p:nvSpPr>
        <p:spPr bwMode="auto">
          <a:xfrm>
            <a:off x="1600200" y="1447800"/>
            <a:ext cx="638175" cy="26670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631" name="AutoShape 7"/>
          <p:cNvSpPr>
            <a:spLocks noChangeShapeType="1"/>
          </p:cNvSpPr>
          <p:nvPr/>
        </p:nvSpPr>
        <p:spPr bwMode="auto">
          <a:xfrm rot="5400000">
            <a:off x="3562350" y="4133850"/>
            <a:ext cx="952500" cy="152400"/>
          </a:xfrm>
          <a:prstGeom prst="bentConnector3">
            <a:avLst>
              <a:gd name="adj1" fmla="val 50000"/>
            </a:avLst>
          </a:prstGeom>
          <a:noFill/>
          <a:ln w="12700">
            <a:solidFill>
              <a:srgbClr val="4F81BD"/>
            </a:solidFill>
            <a:prstDash val="dash"/>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26632" name="AutoShape 8"/>
          <p:cNvSpPr>
            <a:spLocks noChangeArrowheads="1"/>
          </p:cNvSpPr>
          <p:nvPr/>
        </p:nvSpPr>
        <p:spPr bwMode="auto">
          <a:xfrm>
            <a:off x="2743200" y="1371600"/>
            <a:ext cx="628650" cy="2571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633" name="AutoShape 9"/>
          <p:cNvSpPr>
            <a:spLocks noChangeArrowheads="1"/>
          </p:cNvSpPr>
          <p:nvPr/>
        </p:nvSpPr>
        <p:spPr bwMode="auto">
          <a:xfrm>
            <a:off x="2057400" y="4343400"/>
            <a:ext cx="600075" cy="27622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628" name="AutoShape 4"/>
          <p:cNvSpPr>
            <a:spLocks noChangeShapeType="1"/>
          </p:cNvSpPr>
          <p:nvPr/>
        </p:nvSpPr>
        <p:spPr bwMode="auto">
          <a:xfrm rot="5400000" flipH="1">
            <a:off x="4719638" y="1528762"/>
            <a:ext cx="971550" cy="352425"/>
          </a:xfrm>
          <a:prstGeom prst="bentConnector3">
            <a:avLst>
              <a:gd name="adj1" fmla="val 50000"/>
            </a:avLst>
          </a:prstGeom>
          <a:noFill/>
          <a:ln w="12700">
            <a:solidFill>
              <a:srgbClr val="4F81BD"/>
            </a:solidFill>
            <a:prstDash val="dash"/>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26625" name="AutoShape 1"/>
          <p:cNvSpPr>
            <a:spLocks noChangeShapeType="1"/>
          </p:cNvSpPr>
          <p:nvPr/>
        </p:nvSpPr>
        <p:spPr bwMode="auto">
          <a:xfrm rot="5400000" flipH="1">
            <a:off x="5895975" y="1952625"/>
            <a:ext cx="971550" cy="266700"/>
          </a:xfrm>
          <a:prstGeom prst="bentConnector3">
            <a:avLst>
              <a:gd name="adj1" fmla="val 50000"/>
            </a:avLst>
          </a:prstGeom>
          <a:noFill/>
          <a:ln w="12700">
            <a:solidFill>
              <a:srgbClr val="4F81BD"/>
            </a:solidFill>
            <a:prstDash val="dash"/>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26634" name="AutoShape 10"/>
          <p:cNvSpPr>
            <a:spLocks noChangeArrowheads="1"/>
          </p:cNvSpPr>
          <p:nvPr/>
        </p:nvSpPr>
        <p:spPr bwMode="auto">
          <a:xfrm>
            <a:off x="3733800" y="1143000"/>
            <a:ext cx="600075" cy="2571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627" name="AutoShape 3"/>
          <p:cNvSpPr>
            <a:spLocks noChangeArrowheads="1"/>
          </p:cNvSpPr>
          <p:nvPr/>
        </p:nvSpPr>
        <p:spPr bwMode="auto">
          <a:xfrm>
            <a:off x="4724400" y="914400"/>
            <a:ext cx="638175" cy="26670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626" name="AutoShape 2"/>
          <p:cNvSpPr>
            <a:spLocks noChangeArrowheads="1"/>
          </p:cNvSpPr>
          <p:nvPr/>
        </p:nvSpPr>
        <p:spPr bwMode="auto">
          <a:xfrm>
            <a:off x="5943600" y="1295400"/>
            <a:ext cx="514350" cy="26670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6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636" name="Rectangle 12"/>
          <p:cNvSpPr>
            <a:spLocks noChangeArrowheads="1"/>
          </p:cNvSpPr>
          <p:nvPr/>
        </p:nvSpPr>
        <p:spPr bwMode="auto">
          <a:xfrm>
            <a:off x="5410200" y="4724400"/>
            <a:ext cx="35814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400" b="1" i="0" u="none" strike="noStrike" cap="none" normalizeH="0" baseline="0" dirty="0" smtClean="0">
                <a:ln>
                  <a:noFill/>
                </a:ln>
                <a:solidFill>
                  <a:schemeClr val="tx1"/>
                </a:solidFill>
                <a:effectLst/>
                <a:latin typeface="Traditional Arabic" pitchFamily="18" charset="-78"/>
                <a:ea typeface="Calibri" pitchFamily="34" charset="0"/>
                <a:cs typeface="Arial" pitchFamily="34" charset="0"/>
              </a:rPr>
              <a:t> </a:t>
            </a:r>
            <a:r>
              <a:rPr kumimoji="0" lang="ar-SA" sz="2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اكتب اسم الكوكب الملائم</a:t>
            </a:r>
            <a:r>
              <a:rPr kumimoji="0" lang="ar-SA" sz="2400" b="1" i="0" u="none" strike="noStrike" cap="none" normalizeH="0" dirty="0" smtClean="0">
                <a:ln>
                  <a:noFill/>
                </a:ln>
                <a:solidFill>
                  <a:schemeClr val="tx1"/>
                </a:solidFill>
                <a:effectLst/>
                <a:latin typeface="Traditional Arabic" pitchFamily="18" charset="-78"/>
                <a:ea typeface="Calibri" pitchFamily="34" charset="0"/>
                <a:cs typeface="Traditional Arabic" pitchFamily="18" charset="-78"/>
              </a:rPr>
              <a:t> </a:t>
            </a:r>
            <a:endParaRPr kumimoji="0" lang="ar-IQ"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1" name="Elbow Connector 20"/>
          <p:cNvCxnSpPr>
            <a:stCxn id="26632" idx="2"/>
          </p:cNvCxnSpPr>
          <p:nvPr/>
        </p:nvCxnSpPr>
        <p:spPr>
          <a:xfrm rot="5400000">
            <a:off x="2381251" y="2219325"/>
            <a:ext cx="1266825" cy="85725"/>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23" name="Elbow Connector 22"/>
          <p:cNvCxnSpPr/>
          <p:nvPr/>
        </p:nvCxnSpPr>
        <p:spPr>
          <a:xfrm rot="16200000" flipH="1">
            <a:off x="1447800" y="2286000"/>
            <a:ext cx="1295400" cy="228600"/>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25" name="Elbow Connector 24"/>
          <p:cNvCxnSpPr>
            <a:endCxn id="26633" idx="0"/>
          </p:cNvCxnSpPr>
          <p:nvPr/>
        </p:nvCxnSpPr>
        <p:spPr>
          <a:xfrm rot="5400000">
            <a:off x="1940719" y="3617119"/>
            <a:ext cx="1143000" cy="309562"/>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3505200" y="4572000"/>
            <a:ext cx="762000" cy="3048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زر إجراء: الصفحة الرئيسية 1">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pic>
        <p:nvPicPr>
          <p:cNvPr id="3" name="Picture 1" descr="planets.jpg"/>
          <p:cNvPicPr/>
          <p:nvPr/>
        </p:nvPicPr>
        <p:blipFill>
          <a:blip r:embed="rId4" cstate="print"/>
          <a:stretch>
            <a:fillRect/>
          </a:stretch>
        </p:blipFill>
        <p:spPr>
          <a:xfrm>
            <a:off x="1447800" y="2133600"/>
            <a:ext cx="6096000" cy="1752600"/>
          </a:xfrm>
          <a:prstGeom prst="rect">
            <a:avLst/>
          </a:prstGeom>
        </p:spPr>
      </p:pic>
      <p:sp>
        <p:nvSpPr>
          <p:cNvPr id="4" name="AutoShape 5"/>
          <p:cNvSpPr>
            <a:spLocks noChangeShapeType="1"/>
          </p:cNvSpPr>
          <p:nvPr/>
        </p:nvSpPr>
        <p:spPr bwMode="auto">
          <a:xfrm rot="16200000" flipH="1">
            <a:off x="3471864" y="1938340"/>
            <a:ext cx="1362074" cy="228599"/>
          </a:xfrm>
          <a:prstGeom prst="bentConnector3">
            <a:avLst>
              <a:gd name="adj1" fmla="val 50000"/>
            </a:avLst>
          </a:prstGeom>
          <a:noFill/>
          <a:ln w="12700">
            <a:solidFill>
              <a:srgbClr val="4F81BD"/>
            </a:solidFill>
            <a:prstDash val="dash"/>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5" name="AutoShape 6"/>
          <p:cNvSpPr>
            <a:spLocks noChangeArrowheads="1"/>
          </p:cNvSpPr>
          <p:nvPr/>
        </p:nvSpPr>
        <p:spPr bwMode="auto">
          <a:xfrm>
            <a:off x="1371600" y="1447800"/>
            <a:ext cx="866775" cy="38100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r>
              <a:rPr lang="ar-SA" dirty="0" smtClean="0"/>
              <a:t>عطارد</a:t>
            </a:r>
            <a:endParaRPr lang="en-US" dirty="0"/>
          </a:p>
        </p:txBody>
      </p:sp>
      <p:sp>
        <p:nvSpPr>
          <p:cNvPr id="6" name="AutoShape 7"/>
          <p:cNvSpPr>
            <a:spLocks noChangeShapeType="1"/>
          </p:cNvSpPr>
          <p:nvPr/>
        </p:nvSpPr>
        <p:spPr bwMode="auto">
          <a:xfrm rot="5400000">
            <a:off x="2876550" y="3600450"/>
            <a:ext cx="952500" cy="152400"/>
          </a:xfrm>
          <a:prstGeom prst="bentConnector3">
            <a:avLst>
              <a:gd name="adj1" fmla="val 50000"/>
            </a:avLst>
          </a:prstGeom>
          <a:noFill/>
          <a:ln w="12700">
            <a:solidFill>
              <a:srgbClr val="4F81BD"/>
            </a:solidFill>
            <a:prstDash val="dash"/>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7" name="AutoShape 8"/>
          <p:cNvSpPr>
            <a:spLocks noChangeArrowheads="1"/>
          </p:cNvSpPr>
          <p:nvPr/>
        </p:nvSpPr>
        <p:spPr bwMode="auto">
          <a:xfrm>
            <a:off x="2743200" y="1371600"/>
            <a:ext cx="838200" cy="25717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r>
              <a:rPr lang="ar-SA" dirty="0" smtClean="0"/>
              <a:t>الأرض</a:t>
            </a:r>
            <a:endParaRPr lang="en-US" dirty="0"/>
          </a:p>
        </p:txBody>
      </p:sp>
      <p:sp>
        <p:nvSpPr>
          <p:cNvPr id="8" name="AutoShape 9"/>
          <p:cNvSpPr>
            <a:spLocks noChangeArrowheads="1"/>
          </p:cNvSpPr>
          <p:nvPr/>
        </p:nvSpPr>
        <p:spPr bwMode="auto">
          <a:xfrm>
            <a:off x="1676400" y="4343400"/>
            <a:ext cx="981075" cy="53340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r>
              <a:rPr lang="ar-SA" dirty="0" smtClean="0"/>
              <a:t>زهرة</a:t>
            </a:r>
            <a:endParaRPr lang="en-US" dirty="0"/>
          </a:p>
        </p:txBody>
      </p:sp>
      <p:sp>
        <p:nvSpPr>
          <p:cNvPr id="9" name="AutoShape 4"/>
          <p:cNvSpPr>
            <a:spLocks noChangeShapeType="1"/>
          </p:cNvSpPr>
          <p:nvPr/>
        </p:nvSpPr>
        <p:spPr bwMode="auto">
          <a:xfrm rot="5400000" flipH="1">
            <a:off x="4719638" y="1528762"/>
            <a:ext cx="971550" cy="352425"/>
          </a:xfrm>
          <a:prstGeom prst="bentConnector3">
            <a:avLst>
              <a:gd name="adj1" fmla="val 50000"/>
            </a:avLst>
          </a:prstGeom>
          <a:noFill/>
          <a:ln w="12700">
            <a:solidFill>
              <a:srgbClr val="4F81BD"/>
            </a:solidFill>
            <a:prstDash val="dash"/>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10" name="AutoShape 1"/>
          <p:cNvSpPr>
            <a:spLocks noChangeShapeType="1"/>
          </p:cNvSpPr>
          <p:nvPr/>
        </p:nvSpPr>
        <p:spPr bwMode="auto">
          <a:xfrm rot="5400000" flipH="1">
            <a:off x="5895975" y="1952625"/>
            <a:ext cx="971550" cy="266700"/>
          </a:xfrm>
          <a:prstGeom prst="bentConnector3">
            <a:avLst>
              <a:gd name="adj1" fmla="val 50000"/>
            </a:avLst>
          </a:prstGeom>
          <a:noFill/>
          <a:ln w="12700">
            <a:solidFill>
              <a:srgbClr val="4F81BD"/>
            </a:solidFill>
            <a:prstDash val="dash"/>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11" name="AutoShape 10"/>
          <p:cNvSpPr>
            <a:spLocks noChangeArrowheads="1"/>
          </p:cNvSpPr>
          <p:nvPr/>
        </p:nvSpPr>
        <p:spPr bwMode="auto">
          <a:xfrm>
            <a:off x="3581400" y="1143000"/>
            <a:ext cx="914400" cy="30480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r>
              <a:rPr lang="ar-SA" dirty="0" smtClean="0"/>
              <a:t>المشتري</a:t>
            </a:r>
            <a:endParaRPr lang="en-US" dirty="0"/>
          </a:p>
        </p:txBody>
      </p:sp>
      <p:sp>
        <p:nvSpPr>
          <p:cNvPr id="12" name="AutoShape 3"/>
          <p:cNvSpPr>
            <a:spLocks noChangeArrowheads="1"/>
          </p:cNvSpPr>
          <p:nvPr/>
        </p:nvSpPr>
        <p:spPr bwMode="auto">
          <a:xfrm>
            <a:off x="4724400" y="914400"/>
            <a:ext cx="914400" cy="45720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r>
              <a:rPr lang="ar-SA" dirty="0" smtClean="0"/>
              <a:t>أورانوس</a:t>
            </a:r>
            <a:endParaRPr lang="en-US" dirty="0"/>
          </a:p>
        </p:txBody>
      </p:sp>
      <p:sp>
        <p:nvSpPr>
          <p:cNvPr id="13" name="AutoShape 2"/>
          <p:cNvSpPr>
            <a:spLocks noChangeArrowheads="1"/>
          </p:cNvSpPr>
          <p:nvPr/>
        </p:nvSpPr>
        <p:spPr bwMode="auto">
          <a:xfrm>
            <a:off x="5943600" y="1295400"/>
            <a:ext cx="990600" cy="38100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r>
              <a:rPr lang="ar-SA" dirty="0" smtClean="0"/>
              <a:t>نبتون</a:t>
            </a:r>
            <a:endParaRPr lang="en-US" dirty="0"/>
          </a:p>
        </p:txBody>
      </p:sp>
      <p:cxnSp>
        <p:nvCxnSpPr>
          <p:cNvPr id="14" name="Elbow Connector 20"/>
          <p:cNvCxnSpPr>
            <a:stCxn id="7" idx="2"/>
          </p:cNvCxnSpPr>
          <p:nvPr/>
        </p:nvCxnSpPr>
        <p:spPr>
          <a:xfrm rot="5400000">
            <a:off x="2433640" y="2166939"/>
            <a:ext cx="1266824" cy="190497"/>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15" name="Elbow Connector 22"/>
          <p:cNvCxnSpPr/>
          <p:nvPr/>
        </p:nvCxnSpPr>
        <p:spPr>
          <a:xfrm rot="16200000" flipH="1">
            <a:off x="1447800" y="2286000"/>
            <a:ext cx="1295400" cy="228600"/>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7" name="Rounded Rectangle 25"/>
          <p:cNvSpPr/>
          <p:nvPr/>
        </p:nvSpPr>
        <p:spPr>
          <a:xfrm>
            <a:off x="2819400" y="4191000"/>
            <a:ext cx="990600" cy="457200"/>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ar-IQ" dirty="0" smtClean="0">
                <a:ln w="18415" cmpd="sng">
                  <a:solidFill>
                    <a:sysClr val="windowText" lastClr="000000"/>
                  </a:solidFill>
                  <a:prstDash val="solid"/>
                </a:ln>
                <a:solidFill>
                  <a:sysClr val="windowText" lastClr="000000"/>
                </a:solidFill>
              </a:rPr>
              <a:t>المريخ</a:t>
            </a:r>
            <a:endParaRPr lang="en-US" dirty="0">
              <a:ln w="18415" cmpd="sng">
                <a:solidFill>
                  <a:sysClr val="windowText" lastClr="000000"/>
                </a:solidFill>
                <a:prstDash val="solid"/>
              </a:ln>
              <a:solidFill>
                <a:sysClr val="windowText" lastClr="000000"/>
              </a:solidFill>
            </a:endParaRPr>
          </a:p>
        </p:txBody>
      </p:sp>
      <p:cxnSp>
        <p:nvCxnSpPr>
          <p:cNvPr id="16" name="Elbow Connector 24"/>
          <p:cNvCxnSpPr>
            <a:endCxn id="8" idx="0"/>
          </p:cNvCxnSpPr>
          <p:nvPr/>
        </p:nvCxnSpPr>
        <p:spPr>
          <a:xfrm rot="5400000">
            <a:off x="1845469" y="3521869"/>
            <a:ext cx="1143000" cy="500062"/>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20" name="מלבן 19"/>
          <p:cNvSpPr/>
          <p:nvPr/>
        </p:nvSpPr>
        <p:spPr>
          <a:xfrm>
            <a:off x="4038600" y="4191000"/>
            <a:ext cx="914400" cy="4572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ar-SA" dirty="0" smtClean="0"/>
              <a:t>زحل</a:t>
            </a:r>
            <a:endParaRPr lang="en-US" dirty="0"/>
          </a:p>
        </p:txBody>
      </p:sp>
      <p:cxnSp>
        <p:nvCxnSpPr>
          <p:cNvPr id="22" name="מחבר מרפקי 21"/>
          <p:cNvCxnSpPr>
            <a:endCxn id="20" idx="0"/>
          </p:cNvCxnSpPr>
          <p:nvPr/>
        </p:nvCxnSpPr>
        <p:spPr>
          <a:xfrm rot="5400000">
            <a:off x="3962400" y="3429000"/>
            <a:ext cx="1295400" cy="228600"/>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8673" name="Rectangle 1"/>
          <p:cNvSpPr>
            <a:spLocks noChangeArrowheads="1"/>
          </p:cNvSpPr>
          <p:nvPr/>
        </p:nvSpPr>
        <p:spPr bwMode="auto">
          <a:xfrm rot="20865391">
            <a:off x="1283659" y="1922925"/>
            <a:ext cx="685800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tabLs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هل يوجد علاقة بين بُعد الكوكب السيار عن الشمس </a:t>
            </a:r>
            <a:endParaRPr kumimoji="0" lang="ar-IQ"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a:p>
            <a:pPr marL="0" marR="0" lvl="0" indent="0" algn="ctr" defTabSz="914400" rtl="1" eaLnBrk="1" fontAlgn="base" latinLnBrk="0" hangingPunct="1">
              <a:lnSpc>
                <a:spcPct val="100000"/>
              </a:lnSpc>
              <a:spcBef>
                <a:spcPct val="0"/>
              </a:spcBef>
              <a:spcAft>
                <a:spcPct val="0"/>
              </a:spcAft>
              <a:buClrTx/>
              <a:buSzTx/>
              <a:tabLs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وبين طول السنة فيه؟ اذا نعم، صغ تلك العلاقة، </a:t>
            </a:r>
            <a:r>
              <a:rPr kumimoji="0" lang="ar-SA" sz="3200" b="1" i="0" u="none" strike="noStrike" cap="none" normalizeH="0" baseline="0" dirty="0" err="1" smtClean="0">
                <a:ln>
                  <a:noFill/>
                </a:ln>
                <a:solidFill>
                  <a:schemeClr val="tx1"/>
                </a:solidFill>
                <a:effectLst/>
                <a:latin typeface="Traditional Arabic" pitchFamily="18" charset="-78"/>
                <a:ea typeface="Calibri" pitchFamily="34" charset="0"/>
                <a:cs typeface="Traditional Arabic" pitchFamily="18" charset="-78"/>
              </a:rPr>
              <a:t>واذا</a:t>
            </a: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endParaRPr kumimoji="0" lang="ar-IQ"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a:p>
            <a:pPr marL="0" marR="0" lvl="0" indent="0" algn="ctr" defTabSz="914400" rtl="1" eaLnBrk="1" fontAlgn="base" latinLnBrk="0" hangingPunct="1">
              <a:lnSpc>
                <a:spcPct val="100000"/>
              </a:lnSpc>
              <a:spcBef>
                <a:spcPct val="0"/>
              </a:spcBef>
              <a:spcAft>
                <a:spcPct val="0"/>
              </a:spcAft>
              <a:buClrTx/>
              <a:buSzTx/>
              <a:tabLs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لا علل.</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5638800" y="4724400"/>
            <a:ext cx="2833742" cy="830997"/>
          </a:xfrm>
          <a:prstGeom prst="rect">
            <a:avLst/>
          </a:prstGeom>
          <a:solidFill>
            <a:schemeClr val="tx1"/>
          </a:solidFill>
        </p:spPr>
        <p:txBody>
          <a:bodyPr wrap="square">
            <a:spAutoFit/>
          </a:bodyPr>
          <a:lstStyle/>
          <a:p>
            <a:pPr lvl="0" algn="ctr" rtl="1" eaLnBrk="0" fontAlgn="base" hangingPunct="0">
              <a:spcBef>
                <a:spcPct val="0"/>
              </a:spcBef>
              <a:spcAft>
                <a:spcPct val="0"/>
              </a:spcAft>
            </a:pPr>
            <a:r>
              <a:rPr kumimoji="0" lang="ar-SA" sz="2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نعم، كلما زاد البعد ستزيد فترة دوران الكوكب حول الشمس.</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8673" name="Rectangle 1"/>
          <p:cNvSpPr>
            <a:spLocks noChangeArrowheads="1"/>
          </p:cNvSpPr>
          <p:nvPr/>
        </p:nvSpPr>
        <p:spPr bwMode="auto">
          <a:xfrm rot="20865391">
            <a:off x="1271747" y="2160975"/>
            <a:ext cx="6858000" cy="12311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هل يوجد علاقة بين بُعد الكوكب السيار عن الشمس </a:t>
            </a:r>
            <a:endParaRPr kumimoji="0" lang="ar-IQ"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a:p>
            <a:pPr marL="0" marR="0" lvl="0" indent="0" algn="ctr" defTabSz="914400" rtl="1" eaLnBrk="1" fontAlgn="base" latinLnBrk="0" hangingPunct="1">
              <a:lnSpc>
                <a:spcPct val="100000"/>
              </a:lnSpc>
              <a:spcBef>
                <a:spcPct val="0"/>
              </a:spcBef>
              <a:spcAft>
                <a:spcPct val="0"/>
              </a:spcAft>
              <a:buClrTx/>
              <a:buSzTx/>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وبين طول السنة فيه؟ اذا نعم، صغ تلك العلاقة، واذا لا علل.</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5715000" y="4724400"/>
            <a:ext cx="2833742" cy="830997"/>
          </a:xfrm>
          <a:prstGeom prst="rect">
            <a:avLst/>
          </a:prstGeom>
        </p:spPr>
        <p:txBody>
          <a:bodyPr wrap="square">
            <a:spAutoFit/>
          </a:bodyPr>
          <a:lstStyle/>
          <a:p>
            <a:pPr lvl="0" algn="ctr" rtl="1" eaLnBrk="0" fontAlgn="base" hangingPunct="0">
              <a:spcBef>
                <a:spcPct val="0"/>
              </a:spcBef>
              <a:spcAft>
                <a:spcPct val="0"/>
              </a:spcAft>
            </a:pPr>
            <a:r>
              <a:rPr kumimoji="0" lang="ar-SA" sz="24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نعم، كلما زاد البعد ستزيد فترة دوران الكوكب حول الشمس.</a:t>
            </a:r>
            <a:endParaRPr kumimoji="0" lang="en-US" sz="1200" b="1" i="0" u="none" strike="noStrike" cap="none" normalizeH="0" baseline="0" dirty="0" smtClean="0">
              <a:ln>
                <a:noFill/>
              </a:ln>
              <a:solidFill>
                <a:srgbClr val="00B050"/>
              </a:solidFill>
              <a:effectLst/>
              <a:latin typeface="Arial" pitchFamily="34" charset="0"/>
              <a:cs typeface="Arial" pitchFamily="34" charset="0"/>
            </a:endParaRPr>
          </a:p>
        </p:txBody>
      </p:sp>
      <p:sp>
        <p:nvSpPr>
          <p:cNvPr id="4" name="زر إجراء: الصفحة الرئيسية 3">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9697" name="Rectangle 1"/>
          <p:cNvSpPr>
            <a:spLocks noChangeArrowheads="1"/>
          </p:cNvSpPr>
          <p:nvPr/>
        </p:nvSpPr>
        <p:spPr bwMode="auto">
          <a:xfrm rot="21237917">
            <a:off x="2207419" y="2190825"/>
            <a:ext cx="4243417"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علل ما يلي: </a:t>
            </a:r>
          </a:p>
          <a:p>
            <a:pPr marL="0" marR="0" lvl="0" indent="0" algn="ctr" defTabSz="914400" rtl="1" eaLnBrk="0" fontAlgn="base" latinLnBrk="0" hangingPunct="0">
              <a:lnSpc>
                <a:spcPct val="100000"/>
              </a:lnSpc>
              <a:spcBef>
                <a:spcPct val="0"/>
              </a:spcBef>
              <a:spcAft>
                <a:spcPct val="0"/>
              </a:spcAft>
              <a:buClrTx/>
              <a:buSzTx/>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سطح عطارد أشدّ حرارة من سطح</a:t>
            </a:r>
            <a:r>
              <a:rPr kumimoji="0" lang="ar-IQ" sz="2800" b="1" i="0" u="none" strike="noStrike" cap="none" normalizeH="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بلوتو.</a:t>
            </a:r>
            <a:endParaRPr kumimoji="0" lang="en-US"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p:txBody>
      </p:sp>
      <p:sp>
        <p:nvSpPr>
          <p:cNvPr id="3" name="Rectangle 2"/>
          <p:cNvSpPr/>
          <p:nvPr/>
        </p:nvSpPr>
        <p:spPr>
          <a:xfrm>
            <a:off x="5791200" y="4648200"/>
            <a:ext cx="2667000" cy="954107"/>
          </a:xfrm>
          <a:prstGeom prst="rect">
            <a:avLst/>
          </a:prstGeom>
          <a:solidFill>
            <a:schemeClr val="tx1"/>
          </a:solidFill>
        </p:spPr>
        <p:txBody>
          <a:bodyPr wrap="square">
            <a:spAutoFit/>
          </a:bodyPr>
          <a:lstStyle/>
          <a:p>
            <a:pPr lvl="0" algn="ctr" eaLnBrk="0" fontAlgn="base" hangingPunct="0">
              <a:spcBef>
                <a:spcPct val="0"/>
              </a:spcBef>
              <a:spcAft>
                <a:spcPct val="0"/>
              </a:spcAf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لأن عطارد أقرب الى الشمس من بلوتو</a:t>
            </a:r>
            <a:r>
              <a:rPr kumimoji="0" lang="en-US" sz="1400" b="1" i="0" u="none" strike="noStrike" cap="none" normalizeH="0" baseline="0" dirty="0" smtClean="0">
                <a:ln>
                  <a:noFill/>
                </a:ln>
                <a:solidFill>
                  <a:schemeClr val="tx1"/>
                </a:solidFill>
                <a:effectLst/>
                <a:latin typeface="Arial" pitchFamily="34" charset="0"/>
                <a:cs typeface="Arial" pitchFamily="34" charset="0"/>
              </a:rPr>
              <a:t> </a:t>
            </a:r>
            <a:endParaRPr kumimoji="0" lang="en-US" sz="3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9697" name="Rectangle 1"/>
          <p:cNvSpPr>
            <a:spLocks noChangeArrowheads="1"/>
          </p:cNvSpPr>
          <p:nvPr/>
        </p:nvSpPr>
        <p:spPr bwMode="auto">
          <a:xfrm rot="21196924">
            <a:off x="2327550" y="2144616"/>
            <a:ext cx="4152655"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علل ما يلي: </a:t>
            </a:r>
          </a:p>
          <a:p>
            <a:pPr marL="0" marR="0" lvl="0" indent="0" algn="ctr" defTabSz="914400" rtl="1" eaLnBrk="0" fontAlgn="base" latinLnBrk="0" hangingPunct="0">
              <a:lnSpc>
                <a:spcPct val="100000"/>
              </a:lnSpc>
              <a:spcBef>
                <a:spcPct val="0"/>
              </a:spcBef>
              <a:spcAft>
                <a:spcPct val="0"/>
              </a:spcAft>
              <a:buClrTx/>
              <a:buSzTx/>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سطح عطارد أشدّ حرارة من سطح بلوتو.</a:t>
            </a:r>
            <a:endParaRPr kumimoji="0" lang="en-US"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p:txBody>
      </p:sp>
      <p:sp>
        <p:nvSpPr>
          <p:cNvPr id="3" name="Rectangle 2"/>
          <p:cNvSpPr/>
          <p:nvPr/>
        </p:nvSpPr>
        <p:spPr>
          <a:xfrm>
            <a:off x="5791200" y="4648200"/>
            <a:ext cx="2667000" cy="954107"/>
          </a:xfrm>
          <a:prstGeom prst="rect">
            <a:avLst/>
          </a:prstGeom>
        </p:spPr>
        <p:txBody>
          <a:bodyPr wrap="square">
            <a:spAutoFit/>
          </a:bodyPr>
          <a:lstStyle/>
          <a:p>
            <a:pPr lvl="0" algn="ctr" eaLnBrk="0" fontAlgn="base" hangingPunct="0">
              <a:spcBef>
                <a:spcPct val="0"/>
              </a:spcBef>
              <a:spcAft>
                <a:spcPct val="0"/>
              </a:spcAft>
            </a:pPr>
            <a:r>
              <a:rPr kumimoji="0" lang="ar-SA" sz="28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لأن عطارد أقرب الى الشمس من بلوتو</a:t>
            </a:r>
            <a:r>
              <a:rPr kumimoji="0" lang="en-US" sz="1400" b="1" i="0" u="none" strike="noStrike" cap="none" normalizeH="0" baseline="0" dirty="0" smtClean="0">
                <a:ln>
                  <a:noFill/>
                </a:ln>
                <a:solidFill>
                  <a:srgbClr val="00B050"/>
                </a:solidFill>
                <a:effectLst/>
                <a:latin typeface="Arial" pitchFamily="34" charset="0"/>
                <a:cs typeface="Arial" pitchFamily="34" charset="0"/>
              </a:rPr>
              <a:t> </a:t>
            </a:r>
            <a:endParaRPr kumimoji="0" lang="en-US" sz="3600" b="1" i="0" u="none" strike="noStrike" cap="none" normalizeH="0" baseline="0" dirty="0" smtClean="0">
              <a:ln>
                <a:noFill/>
              </a:ln>
              <a:solidFill>
                <a:srgbClr val="00B050"/>
              </a:solidFill>
              <a:effectLst/>
              <a:latin typeface="Arial" pitchFamily="34" charset="0"/>
              <a:cs typeface="Arial" pitchFamily="34" charset="0"/>
            </a:endParaRPr>
          </a:p>
        </p:txBody>
      </p:sp>
      <p:sp>
        <p:nvSpPr>
          <p:cNvPr id="4" name="زر إجراء: الصفحة الرئيسية 3">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31745" name="Rectangle 1"/>
          <p:cNvSpPr>
            <a:spLocks noChangeArrowheads="1"/>
          </p:cNvSpPr>
          <p:nvPr/>
        </p:nvSpPr>
        <p:spPr bwMode="auto">
          <a:xfrm rot="21114559">
            <a:off x="2040316" y="2140703"/>
            <a:ext cx="48006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tabLs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علل ما يلي: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tabLs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لا تتصادم الكواكب مع بعضها البعض.</a:t>
            </a:r>
            <a:endParaRPr kumimoji="0" lang="en-US"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p:txBody>
      </p:sp>
      <p:sp>
        <p:nvSpPr>
          <p:cNvPr id="3" name="Rectangle 2"/>
          <p:cNvSpPr/>
          <p:nvPr/>
        </p:nvSpPr>
        <p:spPr>
          <a:xfrm>
            <a:off x="5562600" y="4648200"/>
            <a:ext cx="3049029" cy="1200329"/>
          </a:xfrm>
          <a:prstGeom prst="rect">
            <a:avLst/>
          </a:prstGeom>
          <a:solidFill>
            <a:schemeClr val="tx1"/>
          </a:solidFill>
        </p:spPr>
        <p:txBody>
          <a:bodyPr wrap="square">
            <a:spAutoFit/>
          </a:bodyPr>
          <a:lstStyle/>
          <a:p>
            <a:pPr lvl="0" algn="ctr" eaLnBrk="0" fontAlgn="base" hangingPunct="0">
              <a:spcBef>
                <a:spcPct val="0"/>
              </a:spcBef>
              <a:spcAft>
                <a:spcPct val="0"/>
              </a:spcAft>
            </a:pPr>
            <a:r>
              <a:rPr kumimoji="0" lang="ar-SA" sz="3600" b="1" i="0" u="none" strike="noStrike" cap="none" normalizeH="0" baseline="0" dirty="0" smtClean="0">
                <a:ln>
                  <a:noFill/>
                </a:ln>
                <a:effectLst/>
                <a:latin typeface="Traditional Arabic" pitchFamily="18" charset="-78"/>
                <a:ea typeface="Calibri" pitchFamily="34" charset="0"/>
                <a:cs typeface="Traditional Arabic" pitchFamily="18" charset="-78"/>
              </a:rPr>
              <a:t>لأن لكل كوكب مداره الخاص به</a:t>
            </a:r>
            <a:r>
              <a:rPr kumimoji="0" lang="en-US" sz="3600" b="1" i="0" u="none" strike="noStrike" cap="none" normalizeH="0" baseline="0" dirty="0" smtClean="0">
                <a:ln>
                  <a:noFill/>
                </a:ln>
                <a:effectLst/>
                <a:latin typeface="Traditional Arabic" pitchFamily="18" charset="-78"/>
                <a:ea typeface="Calibri" pitchFamily="34" charset="0"/>
                <a:cs typeface="Traditional Arabic" pitchFamily="18" charset="-78"/>
              </a:rPr>
              <a:t>.</a:t>
            </a:r>
            <a:r>
              <a:rPr kumimoji="0" lang="en-US" b="1" i="0" u="none" strike="noStrike" cap="none" normalizeH="0" baseline="0" dirty="0" smtClean="0">
                <a:ln>
                  <a:noFill/>
                </a:ln>
                <a:effectLst/>
                <a:latin typeface="Arial" pitchFamily="34" charset="0"/>
                <a:cs typeface="Arial" pitchFamily="34" charset="0"/>
              </a:rPr>
              <a:t> </a:t>
            </a:r>
            <a:endParaRPr kumimoji="0" lang="en-US" sz="4400" b="1"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5562600" y="4648200"/>
            <a:ext cx="3049029" cy="1077218"/>
          </a:xfrm>
          <a:prstGeom prst="rect">
            <a:avLst/>
          </a:prstGeom>
        </p:spPr>
        <p:txBody>
          <a:bodyPr wrap="square">
            <a:spAutoFit/>
          </a:bodyPr>
          <a:lstStyle/>
          <a:p>
            <a:pPr lvl="0" algn="ctr" eaLnBrk="0" fontAlgn="base" hangingPunct="0">
              <a:spcBef>
                <a:spcPct val="0"/>
              </a:spcBef>
              <a:spcAft>
                <a:spcPct val="0"/>
              </a:spcAft>
            </a:pPr>
            <a:r>
              <a:rPr kumimoji="0" lang="ar-SA" sz="32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لأن لكل كوكب مداره الخاص به</a:t>
            </a:r>
            <a:r>
              <a:rPr kumimoji="0" lang="en-US" sz="32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a:t>
            </a:r>
            <a:r>
              <a:rPr kumimoji="0" lang="en-US" sz="1600" b="1" i="0" u="none" strike="noStrike" cap="none" normalizeH="0" baseline="0" dirty="0" smtClean="0">
                <a:ln>
                  <a:noFill/>
                </a:ln>
                <a:solidFill>
                  <a:srgbClr val="00B050"/>
                </a:solidFill>
                <a:effectLst/>
                <a:latin typeface="Arial" pitchFamily="34" charset="0"/>
                <a:cs typeface="Arial" pitchFamily="34" charset="0"/>
              </a:rPr>
              <a:t> </a:t>
            </a:r>
            <a:endParaRPr kumimoji="0" lang="en-US" sz="4000" b="1" i="0" u="none" strike="noStrike" cap="none" normalizeH="0" baseline="0" dirty="0" smtClean="0">
              <a:ln>
                <a:noFill/>
              </a:ln>
              <a:solidFill>
                <a:srgbClr val="00B050"/>
              </a:solidFill>
              <a:effectLst/>
              <a:latin typeface="Arial" pitchFamily="34" charset="0"/>
              <a:cs typeface="Arial" pitchFamily="34" charset="0"/>
            </a:endParaRPr>
          </a:p>
        </p:txBody>
      </p:sp>
      <p:sp>
        <p:nvSpPr>
          <p:cNvPr id="4" name="زر إجراء: الصفحة الرئيسية 3">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
        <p:nvSpPr>
          <p:cNvPr id="5" name="Rectangle 1"/>
          <p:cNvSpPr>
            <a:spLocks noChangeArrowheads="1"/>
          </p:cNvSpPr>
          <p:nvPr/>
        </p:nvSpPr>
        <p:spPr bwMode="auto">
          <a:xfrm rot="21114559">
            <a:off x="2040316" y="2140703"/>
            <a:ext cx="48006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tabLs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علل ما يلي: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tabLs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لا تتصادم الكواكب مع بعضها البعض.</a:t>
            </a:r>
            <a:endParaRPr kumimoji="0" lang="en-US"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33793" name="Rectangle 1"/>
          <p:cNvSpPr>
            <a:spLocks noChangeArrowheads="1"/>
          </p:cNvSpPr>
          <p:nvPr/>
        </p:nvSpPr>
        <p:spPr bwMode="auto">
          <a:xfrm rot="21062787">
            <a:off x="2099612" y="2170578"/>
            <a:ext cx="52578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tabLs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تخيل أن يوم من الأيام ستنطفئ الشمس</a:t>
            </a:r>
            <a:endParaRPr kumimoji="0" lang="ar-IQ"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a:p>
            <a:pPr marL="0" marR="0" lvl="0" indent="0" algn="ctr" defTabSz="914400" rtl="1" eaLnBrk="1" fontAlgn="base" latinLnBrk="0" hangingPunct="1">
              <a:lnSpc>
                <a:spcPct val="100000"/>
              </a:lnSpc>
              <a:spcBef>
                <a:spcPct val="0"/>
              </a:spcBef>
              <a:spcAft>
                <a:spcPct val="0"/>
              </a:spcAft>
              <a:buClrTx/>
              <a:buSzTx/>
              <a:tabLs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ماذا سيحل ب</a:t>
            </a:r>
            <a:r>
              <a:rPr kumimoji="0" lang="ar-IQ"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كوكب الأرض</a:t>
            </a: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ولماذا؟</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5562600" y="4191000"/>
            <a:ext cx="3048000" cy="1938992"/>
          </a:xfrm>
          <a:prstGeom prst="rect">
            <a:avLst/>
          </a:prstGeom>
          <a:solidFill>
            <a:schemeClr val="tx1"/>
          </a:solidFill>
        </p:spPr>
        <p:txBody>
          <a:bodyPr wrap="square">
            <a:spAutoFit/>
          </a:bodyPr>
          <a:lstStyle/>
          <a:p>
            <a:pPr lvl="0" algn="r" rtl="1" eaLnBrk="0" fontAlgn="base" hangingPunct="0">
              <a:spcBef>
                <a:spcPct val="0"/>
              </a:spcBef>
              <a:spcAft>
                <a:spcPct val="0"/>
              </a:spcAft>
            </a:pPr>
            <a:r>
              <a:rPr kumimoji="0" lang="ar-SA" sz="20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ستتجمد المياه بسبب انخفاض درجات الحرارة بشكل حاد وتنتهي الحياة على كوكب الأرض، بالاضافة الى أن النباتات تقوم بعملية التمثيل الضوئي بالاستعانة بأشعة الشمس وغالبية الكائنات الحية تعتمد عليها في غذائها، لذا ستموت الكائنات الحية.</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5486400" y="4191000"/>
            <a:ext cx="3048000" cy="2246769"/>
          </a:xfrm>
          <a:prstGeom prst="rect">
            <a:avLst/>
          </a:prstGeom>
        </p:spPr>
        <p:txBody>
          <a:bodyPr wrap="square">
            <a:spAutoFit/>
          </a:bodyPr>
          <a:lstStyle/>
          <a:p>
            <a:pPr lvl="0" algn="ctr" rtl="1" eaLnBrk="0" fontAlgn="base" hangingPunct="0">
              <a:spcBef>
                <a:spcPct val="0"/>
              </a:spcBef>
              <a:spcAft>
                <a:spcPct val="0"/>
              </a:spcAft>
            </a:pPr>
            <a:r>
              <a:rPr kumimoji="0" lang="ar-SA" sz="20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ستتجمد المياه بسبب انخفاض درجات الحرارة بشكل حاد وتنتهي الحياة على كوكب الأرض، بالاضافة الى أن النباتات تقوم بعملية التمثيل الضوئي بالاستعانة بأشعة الشمس وغالبية الكائنات الحية تعتمد عليها في غذائها، لذا ستموت الكائنات الحية.</a:t>
            </a:r>
            <a:endParaRPr kumimoji="0" lang="en-US" sz="1100" b="1" i="0" u="none" strike="noStrike" cap="none" normalizeH="0" baseline="0" dirty="0" smtClean="0">
              <a:ln>
                <a:noFill/>
              </a:ln>
              <a:solidFill>
                <a:srgbClr val="00B050"/>
              </a:solidFill>
              <a:effectLst/>
              <a:latin typeface="Arial" pitchFamily="34" charset="0"/>
              <a:cs typeface="Arial" pitchFamily="34" charset="0"/>
            </a:endParaRPr>
          </a:p>
        </p:txBody>
      </p:sp>
      <p:sp>
        <p:nvSpPr>
          <p:cNvPr id="4" name="زر إجراء: الصفحة الرئيسية 3">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
        <p:nvSpPr>
          <p:cNvPr id="5" name="Rectangle 1"/>
          <p:cNvSpPr>
            <a:spLocks noChangeArrowheads="1"/>
          </p:cNvSpPr>
          <p:nvPr/>
        </p:nvSpPr>
        <p:spPr bwMode="auto">
          <a:xfrm rot="21062787">
            <a:off x="2099612" y="2170578"/>
            <a:ext cx="52578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tabLs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تخيل أن يوم من الأيام ستنطفئ الشمس</a:t>
            </a:r>
            <a:endParaRPr kumimoji="0" lang="ar-IQ"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a:p>
            <a:pPr marL="0" marR="0" lvl="0" indent="0" algn="ctr" defTabSz="914400" rtl="1" eaLnBrk="1" fontAlgn="base" latinLnBrk="0" hangingPunct="1">
              <a:lnSpc>
                <a:spcPct val="100000"/>
              </a:lnSpc>
              <a:spcBef>
                <a:spcPct val="0"/>
              </a:spcBef>
              <a:spcAft>
                <a:spcPct val="0"/>
              </a:spcAft>
              <a:buClrTx/>
              <a:buSzTx/>
              <a:tabLs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ماذا سيحل ب</a:t>
            </a:r>
            <a:r>
              <a:rPr kumimoji="0" lang="ar-IQ"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كوكب الأرض</a:t>
            </a: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ولماذا؟</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2700000" scaled="1"/>
          <a:tileRect/>
        </a:gradFill>
        <a:effectLst/>
      </p:bgPr>
    </p:bg>
    <p:spTree>
      <p:nvGrpSpPr>
        <p:cNvPr id="1" name=""/>
        <p:cNvGrpSpPr/>
        <p:nvPr/>
      </p:nvGrpSpPr>
      <p:grpSpPr>
        <a:xfrm>
          <a:off x="0" y="0"/>
          <a:ext cx="0" cy="0"/>
          <a:chOff x="0" y="0"/>
          <a:chExt cx="0" cy="0"/>
        </a:xfrm>
      </p:grpSpPr>
      <p:sp>
        <p:nvSpPr>
          <p:cNvPr id="4" name="شمس 3">
            <a:hlinkClick r:id="rId2" action="ppaction://hlinksldjump"/>
          </p:cNvPr>
          <p:cNvSpPr/>
          <p:nvPr/>
        </p:nvSpPr>
        <p:spPr>
          <a:xfrm>
            <a:off x="4572000" y="3581400"/>
            <a:ext cx="4191000" cy="3276600"/>
          </a:xfrm>
          <a:prstGeom prst="su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6000" b="1" dirty="0" smtClean="0">
                <a:solidFill>
                  <a:schemeClr val="tx1"/>
                </a:solidFill>
                <a:latin typeface="Traditional Arabic" pitchFamily="18" charset="-78"/>
                <a:cs typeface="Traditional Arabic" pitchFamily="18" charset="-78"/>
              </a:rPr>
              <a:t>مهام</a:t>
            </a:r>
            <a:endParaRPr lang="he-IL" sz="6000" b="1" dirty="0" smtClean="0">
              <a:solidFill>
                <a:schemeClr val="tx1"/>
              </a:solidFill>
              <a:latin typeface="Traditional Arabic" pitchFamily="18" charset="-78"/>
              <a:cs typeface="Traditional Arabic" pitchFamily="18" charset="-78"/>
            </a:endParaRPr>
          </a:p>
        </p:txBody>
      </p:sp>
      <p:sp>
        <p:nvSpPr>
          <p:cNvPr id="5" name="شمس 4">
            <a:hlinkClick r:id="" action="ppaction://hlinkshowjump?jump=nextslide"/>
          </p:cNvPr>
          <p:cNvSpPr/>
          <p:nvPr/>
        </p:nvSpPr>
        <p:spPr>
          <a:xfrm>
            <a:off x="4572000" y="0"/>
            <a:ext cx="4191000" cy="3276600"/>
          </a:xfrm>
          <a:prstGeom prst="su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6000" b="1" dirty="0" smtClean="0">
                <a:solidFill>
                  <a:schemeClr val="tx1"/>
                </a:solidFill>
                <a:latin typeface="Traditional Arabic" pitchFamily="18" charset="-78"/>
                <a:cs typeface="Traditional Arabic" pitchFamily="18" charset="-78"/>
              </a:rPr>
              <a:t>أسئلة</a:t>
            </a:r>
            <a:endParaRPr lang="he-IL" sz="6000" b="1" dirty="0" smtClean="0">
              <a:solidFill>
                <a:schemeClr val="tx1"/>
              </a:solidFill>
              <a:latin typeface="Traditional Arabic" pitchFamily="18" charset="-78"/>
              <a:cs typeface="Traditional Arabic" pitchFamily="18" charset="-78"/>
            </a:endParaRPr>
          </a:p>
        </p:txBody>
      </p:sp>
      <p:sp>
        <p:nvSpPr>
          <p:cNvPr id="6" name="شمس 5">
            <a:hlinkClick r:id="rId3" action="ppaction://hlinksldjump"/>
          </p:cNvPr>
          <p:cNvSpPr/>
          <p:nvPr/>
        </p:nvSpPr>
        <p:spPr>
          <a:xfrm>
            <a:off x="304800" y="0"/>
            <a:ext cx="4191000" cy="327660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IQ" sz="4400" b="1" dirty="0" smtClean="0">
                <a:solidFill>
                  <a:schemeClr val="tx1"/>
                </a:solidFill>
                <a:latin typeface="Traditional Arabic" pitchFamily="18" charset="-78"/>
                <a:cs typeface="Traditional Arabic" pitchFamily="18" charset="-78"/>
              </a:rPr>
              <a:t>عقاب أو هدية</a:t>
            </a:r>
            <a:endParaRPr lang="he-IL" sz="4400" b="1" dirty="0" smtClean="0">
              <a:solidFill>
                <a:schemeClr val="tx1"/>
              </a:solidFill>
              <a:latin typeface="Traditional Arabic" pitchFamily="18" charset="-78"/>
              <a:cs typeface="Traditional Arabic" pitchFamily="18" charset="-78"/>
            </a:endParaRPr>
          </a:p>
        </p:txBody>
      </p:sp>
      <p:sp>
        <p:nvSpPr>
          <p:cNvPr id="7" name="شمس 6">
            <a:hlinkClick r:id="rId4" action="ppaction://hlinksldjump"/>
          </p:cNvPr>
          <p:cNvSpPr/>
          <p:nvPr/>
        </p:nvSpPr>
        <p:spPr>
          <a:xfrm>
            <a:off x="304800" y="3581400"/>
            <a:ext cx="4191000" cy="3276600"/>
          </a:xfrm>
          <a:prstGeom prst="sun">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6000" b="1" dirty="0" smtClean="0">
                <a:solidFill>
                  <a:schemeClr val="tx1"/>
                </a:solidFill>
                <a:latin typeface="Traditional Arabic" pitchFamily="18" charset="-78"/>
                <a:cs typeface="Traditional Arabic" pitchFamily="18" charset="-78"/>
              </a:rPr>
              <a:t>أسئلة</a:t>
            </a:r>
            <a:endParaRPr lang="he-IL" sz="6000" b="1" dirty="0">
              <a:solidFill>
                <a:schemeClr val="tx1"/>
              </a:solidFill>
              <a:latin typeface="Traditional Arabic" pitchFamily="18"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35841" name="Rectangle 1"/>
          <p:cNvSpPr>
            <a:spLocks noChangeArrowheads="1"/>
          </p:cNvSpPr>
          <p:nvPr/>
        </p:nvSpPr>
        <p:spPr bwMode="auto">
          <a:xfrm rot="20906206">
            <a:off x="1182142" y="2254327"/>
            <a:ext cx="67818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tabLst>
                <a:tab pos="142875" algn="l"/>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هنالك أجهزة عديدة لأبحاث الفضاء، اذكروا </a:t>
            </a:r>
            <a:r>
              <a:rPr lang="ar-IQ" sz="2800" b="1" dirty="0" smtClean="0">
                <a:latin typeface="Traditional Arabic" pitchFamily="18" charset="-78"/>
                <a:ea typeface="Calibri" pitchFamily="34" charset="0"/>
                <a:cs typeface="Traditional Arabic" pitchFamily="18" charset="-78"/>
              </a:rPr>
              <a:t>جهاز واحد</a:t>
            </a: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endParaRPr kumimoji="0" lang="ar-IQ"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a:p>
            <a:pPr marL="0" marR="0" lvl="0" indent="0" algn="ctr" defTabSz="914400" rtl="1" eaLnBrk="1" fontAlgn="base" latinLnBrk="0" hangingPunct="1">
              <a:lnSpc>
                <a:spcPct val="100000"/>
              </a:lnSpc>
              <a:spcBef>
                <a:spcPct val="0"/>
              </a:spcBef>
              <a:spcAft>
                <a:spcPct val="0"/>
              </a:spcAft>
              <a:buClrTx/>
              <a:buSzTx/>
              <a:tabLst>
                <a:tab pos="142875" algn="l"/>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وما هي مساهمة كل جهاز في أبحاث الفضاء؟ </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5410200" y="4419600"/>
            <a:ext cx="3352800" cy="1477328"/>
          </a:xfrm>
          <a:prstGeom prst="rect">
            <a:avLst/>
          </a:prstGeom>
          <a:solidFill>
            <a:schemeClr val="tx1"/>
          </a:solidFill>
        </p:spPr>
        <p:txBody>
          <a:bodyPr wrap="square">
            <a:spAutoFit/>
          </a:bodyPr>
          <a:lstStyle/>
          <a:p>
            <a:pPr lvl="0" algn="r" rtl="1" eaLnBrk="0" fontAlgn="base" hangingPunct="0">
              <a:spcBef>
                <a:spcPct val="0"/>
              </a:spcBef>
              <a:spcAft>
                <a:spcPct val="0"/>
              </a:spcAft>
              <a:tabLst>
                <a:tab pos="142875" algn="l"/>
              </a:tabLst>
            </a:pPr>
            <a:r>
              <a:rPr kumimoji="0" lang="ar-SA" b="0" i="0" u="sng" strike="noStrike" cap="none" normalizeH="0" baseline="0" dirty="0" smtClean="0">
                <a:ln>
                  <a:noFill/>
                </a:ln>
                <a:effectLst/>
                <a:latin typeface="Traditional Arabic" pitchFamily="18" charset="-78"/>
                <a:ea typeface="Calibri" pitchFamily="34" charset="0"/>
                <a:cs typeface="Traditional Arabic" pitchFamily="18" charset="-78"/>
              </a:rPr>
              <a:t>الجهاز رقم 1:</a:t>
            </a:r>
            <a:endParaRPr kumimoji="0" lang="en-US" sz="1050" b="0" i="0" u="none" strike="noStrike" cap="none" normalizeH="0" baseline="0" dirty="0" smtClean="0">
              <a:ln>
                <a:noFill/>
              </a:ln>
              <a:effectLst/>
              <a:latin typeface="Arial" pitchFamily="34" charset="0"/>
              <a:cs typeface="Arial" pitchFamily="34" charset="0"/>
            </a:endParaRPr>
          </a:p>
          <a:p>
            <a:pPr lvl="0" algn="r" rtl="1" eaLnBrk="0" fontAlgn="base" hangingPunct="0">
              <a:spcBef>
                <a:spcPct val="0"/>
              </a:spcBef>
              <a:spcAft>
                <a:spcPct val="0"/>
              </a:spcAft>
              <a:tabLst>
                <a:tab pos="142875" algn="l"/>
              </a:tabLst>
            </a:pPr>
            <a:r>
              <a:rPr kumimoji="0" lang="ar-SA" b="1" i="0" u="none" strike="noStrike" cap="none" normalizeH="0" baseline="0" dirty="0" smtClean="0">
                <a:ln>
                  <a:noFill/>
                </a:ln>
                <a:effectLst/>
                <a:latin typeface="Traditional Arabic" pitchFamily="18" charset="-78"/>
                <a:ea typeface="Calibri" pitchFamily="34" charset="0"/>
                <a:cs typeface="Traditional Arabic" pitchFamily="18" charset="-78"/>
              </a:rPr>
              <a:t>اسم الجهاز:</a:t>
            </a:r>
            <a:r>
              <a:rPr kumimoji="0" lang="ar-SA" b="0" i="0" u="none" strike="noStrike" cap="none" normalizeH="0" baseline="0" dirty="0" smtClean="0">
                <a:ln>
                  <a:noFill/>
                </a:ln>
                <a:effectLst/>
                <a:latin typeface="Traditional Arabic" pitchFamily="18" charset="-78"/>
                <a:ea typeface="Calibri" pitchFamily="34" charset="0"/>
                <a:cs typeface="Traditional Arabic" pitchFamily="18" charset="-78"/>
              </a:rPr>
              <a:t> قمر اصطناعي.</a:t>
            </a:r>
            <a:endParaRPr kumimoji="0" lang="en-US" sz="1050" b="0" i="0" u="none" strike="noStrike" cap="none" normalizeH="0" baseline="0" dirty="0" smtClean="0">
              <a:ln>
                <a:noFill/>
              </a:ln>
              <a:effectLst/>
              <a:latin typeface="Arial" pitchFamily="34" charset="0"/>
              <a:cs typeface="Arial" pitchFamily="34" charset="0"/>
            </a:endParaRPr>
          </a:p>
          <a:p>
            <a:pPr lvl="0" algn="r" rtl="1" eaLnBrk="0" fontAlgn="base" hangingPunct="0">
              <a:spcBef>
                <a:spcPct val="0"/>
              </a:spcBef>
              <a:spcAft>
                <a:spcPct val="0"/>
              </a:spcAft>
              <a:tabLst>
                <a:tab pos="142875" algn="l"/>
              </a:tabLst>
            </a:pPr>
            <a:r>
              <a:rPr kumimoji="0" lang="ar-SA" b="1" i="0" u="none" strike="noStrike" cap="none" normalizeH="0" baseline="0" dirty="0" smtClean="0">
                <a:ln>
                  <a:noFill/>
                </a:ln>
                <a:effectLst/>
                <a:latin typeface="Traditional Arabic" pitchFamily="18" charset="-78"/>
                <a:ea typeface="Calibri" pitchFamily="34" charset="0"/>
                <a:cs typeface="Traditional Arabic" pitchFamily="18" charset="-78"/>
              </a:rPr>
              <a:t>مساهمة هذا الجهاز في أبحاث الفضاء:</a:t>
            </a:r>
            <a:r>
              <a:rPr kumimoji="0" lang="ar-SA" b="0" i="0" u="none" strike="noStrike" cap="none" normalizeH="0" baseline="0" dirty="0" smtClean="0">
                <a:ln>
                  <a:noFill/>
                </a:ln>
                <a:effectLst/>
                <a:latin typeface="Traditional Arabic" pitchFamily="18" charset="-78"/>
                <a:ea typeface="Calibri" pitchFamily="34" charset="0"/>
                <a:cs typeface="Traditional Arabic" pitchFamily="18" charset="-78"/>
              </a:rPr>
              <a:t> التقاط صور للكواكب والأجسام الموجودة في الفضاء لاكتشاف أمور جديدة حول الفضاء</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5334000" y="4114800"/>
            <a:ext cx="3352800" cy="2308324"/>
          </a:xfrm>
          <a:prstGeom prst="rect">
            <a:avLst/>
          </a:prstGeom>
        </p:spPr>
        <p:txBody>
          <a:bodyPr wrap="square">
            <a:spAutoFit/>
          </a:bodyPr>
          <a:lstStyle/>
          <a:p>
            <a:pPr lvl="0" algn="ctr" rtl="1" eaLnBrk="0" fontAlgn="base" hangingPunct="0">
              <a:spcBef>
                <a:spcPct val="0"/>
              </a:spcBef>
              <a:spcAft>
                <a:spcPct val="0"/>
              </a:spcAft>
              <a:tabLst>
                <a:tab pos="142875" algn="l"/>
              </a:tabLst>
            </a:pPr>
            <a:r>
              <a:rPr kumimoji="0" lang="ar-SA" sz="2400" b="1" i="1" u="sng"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الجهاز رقم 1:</a:t>
            </a:r>
            <a:endParaRPr kumimoji="0" lang="en-US" sz="1200" b="1" i="1" u="none" strike="noStrike" cap="none" normalizeH="0" baseline="0" dirty="0" smtClean="0">
              <a:ln>
                <a:noFill/>
              </a:ln>
              <a:solidFill>
                <a:srgbClr val="00B050"/>
              </a:solidFill>
              <a:effectLst/>
              <a:latin typeface="Arial" pitchFamily="34" charset="0"/>
              <a:cs typeface="Arial" pitchFamily="34" charset="0"/>
            </a:endParaRPr>
          </a:p>
          <a:p>
            <a:pPr lvl="0" algn="ctr" rtl="1" eaLnBrk="0" fontAlgn="base" hangingPunct="0">
              <a:spcBef>
                <a:spcPct val="0"/>
              </a:spcBef>
              <a:spcAft>
                <a:spcPct val="0"/>
              </a:spcAft>
              <a:tabLst>
                <a:tab pos="142875" algn="l"/>
              </a:tabLst>
            </a:pPr>
            <a:r>
              <a:rPr kumimoji="0" lang="ar-SA" sz="2400" b="1" i="1"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اسم الجهاز: قمر اصطناعي.</a:t>
            </a:r>
            <a:endParaRPr kumimoji="0" lang="en-US" sz="1200" b="1" i="1" u="none" strike="noStrike" cap="none" normalizeH="0" baseline="0" dirty="0" smtClean="0">
              <a:ln>
                <a:noFill/>
              </a:ln>
              <a:solidFill>
                <a:srgbClr val="00B050"/>
              </a:solidFill>
              <a:effectLst/>
              <a:latin typeface="Arial" pitchFamily="34" charset="0"/>
              <a:cs typeface="Arial" pitchFamily="34" charset="0"/>
            </a:endParaRPr>
          </a:p>
          <a:p>
            <a:pPr lvl="0" algn="ctr" rtl="1" eaLnBrk="0" fontAlgn="base" hangingPunct="0">
              <a:spcBef>
                <a:spcPct val="0"/>
              </a:spcBef>
              <a:spcAft>
                <a:spcPct val="0"/>
              </a:spcAft>
              <a:tabLst>
                <a:tab pos="142875" algn="l"/>
              </a:tabLst>
            </a:pPr>
            <a:r>
              <a:rPr kumimoji="0" lang="ar-SA" sz="2400" b="1" i="1"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مساهمة هذا الجهاز في أبحاث الفضاء: التقاط صور للكواكب والأجسام الموجودة في الفضاء لاكتشاف أمور جديدة حول الفضاء</a:t>
            </a:r>
            <a:endParaRPr lang="en-US" sz="2400" b="1" i="1" dirty="0">
              <a:solidFill>
                <a:srgbClr val="00B050"/>
              </a:solidFill>
            </a:endParaRPr>
          </a:p>
        </p:txBody>
      </p:sp>
      <p:sp>
        <p:nvSpPr>
          <p:cNvPr id="4" name="زر إجراء: الصفحة الرئيسية 3">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
        <p:nvSpPr>
          <p:cNvPr id="5" name="Rectangle 1"/>
          <p:cNvSpPr>
            <a:spLocks noChangeArrowheads="1"/>
          </p:cNvSpPr>
          <p:nvPr/>
        </p:nvSpPr>
        <p:spPr bwMode="auto">
          <a:xfrm rot="20906206">
            <a:off x="1182142" y="2254327"/>
            <a:ext cx="67818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tabLst>
                <a:tab pos="142875" algn="l"/>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هنالك أجهزة عديدة لأبحاث الفضاء، اذكروا </a:t>
            </a:r>
            <a:r>
              <a:rPr lang="ar-IQ" sz="2800" b="1" dirty="0" smtClean="0">
                <a:latin typeface="Traditional Arabic" pitchFamily="18" charset="-78"/>
                <a:ea typeface="Calibri" pitchFamily="34" charset="0"/>
                <a:cs typeface="Traditional Arabic" pitchFamily="18" charset="-78"/>
              </a:rPr>
              <a:t>جهاز واحد</a:t>
            </a: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endParaRPr kumimoji="0" lang="ar-IQ"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a:p>
            <a:pPr marL="0" marR="0" lvl="0" indent="0" algn="ctr" defTabSz="914400" rtl="1" eaLnBrk="1" fontAlgn="base" latinLnBrk="0" hangingPunct="1">
              <a:lnSpc>
                <a:spcPct val="100000"/>
              </a:lnSpc>
              <a:spcBef>
                <a:spcPct val="0"/>
              </a:spcBef>
              <a:spcAft>
                <a:spcPct val="0"/>
              </a:spcAft>
              <a:buClrTx/>
              <a:buSzTx/>
              <a:tabLst>
                <a:tab pos="142875" algn="l"/>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وما هي مساهمة كل جهاز في أبحاث الفضاء؟ </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37889" name="Rectangle 1"/>
          <p:cNvSpPr>
            <a:spLocks noChangeArrowheads="1"/>
          </p:cNvSpPr>
          <p:nvPr/>
        </p:nvSpPr>
        <p:spPr bwMode="auto">
          <a:xfrm rot="21273153">
            <a:off x="700760" y="1311050"/>
            <a:ext cx="6858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 typeface="Wingdings" pitchFamily="2" charset="2"/>
              <a:buChar char="v"/>
              <a:tabLst>
                <a:tab pos="142875" algn="l"/>
              </a:tabLst>
            </a:pPr>
            <a:r>
              <a:rPr kumimoji="0" lang="ar-SA" sz="28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ما هو العامل الذي يحدد طول اليوم على الكواكب:</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r" defTabSz="914400" rtl="1" eaLnBrk="0" fontAlgn="base" latinLnBrk="0" hangingPunct="0">
              <a:lnSpc>
                <a:spcPct val="100000"/>
              </a:lnSpc>
              <a:spcBef>
                <a:spcPct val="0"/>
              </a:spcBef>
              <a:spcAft>
                <a:spcPct val="0"/>
              </a:spcAft>
              <a:buClrTx/>
              <a:buSzTx/>
              <a:buFont typeface="+mj-lt"/>
              <a:buAutoNum type="arabicParenR"/>
              <a:tabLst>
                <a:tab pos="142875" algn="l"/>
              </a:tabLst>
            </a:pP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كمية الأشعة الساقطة على الكوكب من الشمس.</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r" defTabSz="914400" rtl="1" eaLnBrk="0" fontAlgn="base" latinLnBrk="0" hangingPunct="0">
              <a:lnSpc>
                <a:spcPct val="100000"/>
              </a:lnSpc>
              <a:spcBef>
                <a:spcPct val="0"/>
              </a:spcBef>
              <a:spcAft>
                <a:spcPct val="0"/>
              </a:spcAft>
              <a:buClrTx/>
              <a:buSzTx/>
              <a:buFont typeface="+mj-lt"/>
              <a:buAutoNum type="arabicParenR"/>
              <a:tabLst>
                <a:tab pos="142875" algn="l"/>
              </a:tabLst>
            </a:pP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الزمن الذي يستغرقه الكوكب ليدور حول الشمس.</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r" defTabSz="914400" rtl="1" eaLnBrk="0" fontAlgn="base" latinLnBrk="0" hangingPunct="0">
              <a:lnSpc>
                <a:spcPct val="100000"/>
              </a:lnSpc>
              <a:spcBef>
                <a:spcPct val="0"/>
              </a:spcBef>
              <a:spcAft>
                <a:spcPct val="0"/>
              </a:spcAft>
              <a:buClrTx/>
              <a:buSzTx/>
              <a:buFont typeface="+mj-lt"/>
              <a:buAutoNum type="arabicParenR"/>
              <a:tabLst>
                <a:tab pos="142875" algn="l"/>
              </a:tabLst>
            </a:pP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البعد عن الشمس.</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r" defTabSz="914400" rtl="1" eaLnBrk="0" fontAlgn="base" latinLnBrk="0" hangingPunct="0">
              <a:lnSpc>
                <a:spcPct val="100000"/>
              </a:lnSpc>
              <a:spcBef>
                <a:spcPct val="0"/>
              </a:spcBef>
              <a:spcAft>
                <a:spcPct val="0"/>
              </a:spcAft>
              <a:buClrTx/>
              <a:buSzTx/>
              <a:buFont typeface="+mj-lt"/>
              <a:buAutoNum type="arabicParenR"/>
              <a:tabLst>
                <a:tab pos="142875" algn="l"/>
              </a:tabLst>
            </a:pPr>
            <a:r>
              <a:rPr kumimoji="0" lang="ar-SA" sz="28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الزمن الذي يستغرقه الكوكب ليدور حول نفسه.</a:t>
            </a:r>
            <a:endParaRPr kumimoji="0" lang="ar-SA"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5410200" y="4800600"/>
            <a:ext cx="3352800" cy="707886"/>
          </a:xfrm>
          <a:prstGeom prst="rect">
            <a:avLst/>
          </a:prstGeom>
          <a:solidFill>
            <a:schemeClr val="tx1"/>
          </a:solidFill>
        </p:spPr>
        <p:txBody>
          <a:bodyPr wrap="square">
            <a:spAutoFit/>
          </a:bodyPr>
          <a:lstStyle/>
          <a:p>
            <a:pPr marL="342900" lvl="0" indent="-342900" algn="r" rtl="1" eaLnBrk="0" fontAlgn="base" hangingPunct="0">
              <a:spcBef>
                <a:spcPct val="0"/>
              </a:spcBef>
              <a:spcAft>
                <a:spcPct val="0"/>
              </a:spcAft>
              <a:tabLst>
                <a:tab pos="142875" algn="l"/>
              </a:tabLst>
            </a:pPr>
            <a:r>
              <a:rPr kumimoji="0" lang="ar-SA" sz="20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الزمن الذي يستغرقه الكوكب ليدور حول نفسه.</a:t>
            </a:r>
            <a:endParaRPr kumimoji="0" lang="ar-SA"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609600" y="1392705"/>
            <a:ext cx="6858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 typeface="Wingdings" pitchFamily="2" charset="2"/>
              <a:buChar char="v"/>
              <a:tabLst>
                <a:tab pos="142875" algn="l"/>
              </a:tabLst>
            </a:pPr>
            <a:r>
              <a:rPr kumimoji="0" lang="ar-SA" sz="2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ما هو العامل الذي يحدد طول اليوم على الكواكب:</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r" defTabSz="914400" rtl="1" eaLnBrk="0" fontAlgn="base" latinLnBrk="0" hangingPunct="0">
              <a:lnSpc>
                <a:spcPct val="100000"/>
              </a:lnSpc>
              <a:spcBef>
                <a:spcPct val="0"/>
              </a:spcBef>
              <a:spcAft>
                <a:spcPct val="0"/>
              </a:spcAft>
              <a:buClrTx/>
              <a:buSzTx/>
              <a:buFont typeface="+mj-lt"/>
              <a:buAutoNum type="arabicParenR"/>
              <a:tabLst>
                <a:tab pos="142875" algn="l"/>
              </a:tabLst>
            </a:pPr>
            <a:r>
              <a:rPr kumimoji="0" lang="ar-SA"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كمية الأشعة الساقطة على الكوكب من الشمس.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r" defTabSz="914400" rtl="1" eaLnBrk="0" fontAlgn="base" latinLnBrk="0" hangingPunct="0">
              <a:lnSpc>
                <a:spcPct val="100000"/>
              </a:lnSpc>
              <a:spcBef>
                <a:spcPct val="0"/>
              </a:spcBef>
              <a:spcAft>
                <a:spcPct val="0"/>
              </a:spcAft>
              <a:buClrTx/>
              <a:buSzTx/>
              <a:buFont typeface="+mj-lt"/>
              <a:buAutoNum type="arabicParenR"/>
              <a:tabLst>
                <a:tab pos="142875" algn="l"/>
              </a:tabLst>
            </a:pPr>
            <a:r>
              <a:rPr kumimoji="0" lang="ar-SA"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الزمن الذي يستغرقه الكوكب ليدور حول الشمس.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r" defTabSz="914400" rtl="1" eaLnBrk="0" fontAlgn="base" latinLnBrk="0" hangingPunct="0">
              <a:lnSpc>
                <a:spcPct val="100000"/>
              </a:lnSpc>
              <a:spcBef>
                <a:spcPct val="0"/>
              </a:spcBef>
              <a:spcAft>
                <a:spcPct val="0"/>
              </a:spcAft>
              <a:buClrTx/>
              <a:buSzTx/>
              <a:buFont typeface="+mj-lt"/>
              <a:buAutoNum type="arabicParenR"/>
              <a:tabLst>
                <a:tab pos="142875" algn="l"/>
              </a:tabLst>
            </a:pPr>
            <a:r>
              <a:rPr kumimoji="0" lang="ar-SA"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البعد عن الشمس.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r" defTabSz="914400" rtl="1" eaLnBrk="0" fontAlgn="base" latinLnBrk="0" hangingPunct="0">
              <a:lnSpc>
                <a:spcPct val="100000"/>
              </a:lnSpc>
              <a:spcBef>
                <a:spcPct val="0"/>
              </a:spcBef>
              <a:spcAft>
                <a:spcPct val="0"/>
              </a:spcAft>
              <a:buClrTx/>
              <a:buSzTx/>
              <a:buFont typeface="+mj-lt"/>
              <a:buAutoNum type="arabicParenR"/>
              <a:tabLst>
                <a:tab pos="142875" algn="l"/>
              </a:tabLst>
            </a:pPr>
            <a:r>
              <a:rPr kumimoji="0" lang="ar-SA"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الزمن الذي يستغرقه الكوكب ليدور حول نفسه.</a:t>
            </a:r>
            <a:endParaRPr kumimoji="0" lang="ar-SA"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5638800" y="4572000"/>
            <a:ext cx="2895600" cy="1384995"/>
          </a:xfrm>
          <a:prstGeom prst="rect">
            <a:avLst/>
          </a:prstGeom>
        </p:spPr>
        <p:txBody>
          <a:bodyPr wrap="square">
            <a:spAutoFit/>
          </a:bodyPr>
          <a:lstStyle/>
          <a:p>
            <a:pPr marL="342900" lvl="0" indent="-342900" algn="ctr" rtl="1" eaLnBrk="0" fontAlgn="base" hangingPunct="0">
              <a:spcBef>
                <a:spcPct val="0"/>
              </a:spcBef>
              <a:spcAft>
                <a:spcPct val="0"/>
              </a:spcAft>
              <a:tabLst>
                <a:tab pos="142875" algn="l"/>
              </a:tabLst>
            </a:pPr>
            <a:r>
              <a:rPr kumimoji="0" lang="ar-SA" sz="28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الزمن الذي </a:t>
            </a:r>
            <a:r>
              <a:rPr kumimoji="0" lang="ar-SA" sz="2800" b="1" i="0" u="none" strike="noStrike" cap="none" normalizeH="0" baseline="0" dirty="0" err="1" smtClean="0">
                <a:ln>
                  <a:noFill/>
                </a:ln>
                <a:solidFill>
                  <a:srgbClr val="00B050"/>
                </a:solidFill>
                <a:effectLst/>
                <a:latin typeface="Traditional Arabic" pitchFamily="18" charset="-78"/>
                <a:ea typeface="Calibri" pitchFamily="34" charset="0"/>
                <a:cs typeface="Traditional Arabic" pitchFamily="18" charset="-78"/>
              </a:rPr>
              <a:t>يستغرقه</a:t>
            </a:r>
            <a:r>
              <a:rPr kumimoji="0" lang="ar-IQ" sz="2800" b="1" i="0" u="none" strike="noStrike" cap="none" normalizeH="0" dirty="0" smtClean="0">
                <a:ln>
                  <a:noFill/>
                </a:ln>
                <a:solidFill>
                  <a:srgbClr val="00B050"/>
                </a:solidFill>
                <a:effectLst/>
                <a:latin typeface="Traditional Arabic" pitchFamily="18" charset="-78"/>
                <a:ea typeface="Calibri" pitchFamily="34" charset="0"/>
                <a:cs typeface="Traditional Arabic" pitchFamily="18" charset="-78"/>
              </a:rPr>
              <a:t> </a:t>
            </a:r>
            <a:r>
              <a:rPr kumimoji="0" lang="ar-SA" sz="28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الكوكب ليدور حول نفسه.</a:t>
            </a:r>
            <a:endParaRPr kumimoji="0" lang="ar-SA" sz="3600" b="1" i="0" u="none" strike="noStrike" cap="none" normalizeH="0" baseline="0" dirty="0" smtClean="0">
              <a:ln>
                <a:noFill/>
              </a:ln>
              <a:solidFill>
                <a:srgbClr val="00B050"/>
              </a:solidFill>
              <a:effectLst/>
              <a:latin typeface="Arial" pitchFamily="34" charset="0"/>
              <a:cs typeface="Arial" pitchFamily="34" charset="0"/>
            </a:endParaRPr>
          </a:p>
        </p:txBody>
      </p:sp>
      <p:sp>
        <p:nvSpPr>
          <p:cNvPr id="4" name="زر إجراء: الصفحة الرئيسية 3">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52600" y="1295400"/>
          <a:ext cx="5572760" cy="2902527"/>
        </p:xfrm>
        <a:graphic>
          <a:graphicData uri="http://schemas.openxmlformats.org/drawingml/2006/table">
            <a:tbl>
              <a:tblPr rtl="1"/>
              <a:tblGrid>
                <a:gridCol w="5572760"/>
              </a:tblGrid>
              <a:tr h="1073727">
                <a:tc>
                  <a:txBody>
                    <a:bodyPr/>
                    <a:lstStyle/>
                    <a:p>
                      <a:pPr marL="342900" marR="269875" lvl="0" indent="-342900" algn="r" rtl="1">
                        <a:lnSpc>
                          <a:spcPct val="150000"/>
                        </a:lnSpc>
                        <a:spcBef>
                          <a:spcPts val="0"/>
                        </a:spcBef>
                        <a:spcAft>
                          <a:spcPts val="0"/>
                        </a:spcAft>
                        <a:buFont typeface="+mj-cs"/>
                        <a:buAutoNum type="arabic1Minus"/>
                      </a:pPr>
                      <a:r>
                        <a:rPr lang="ar-JO" sz="2000" dirty="0">
                          <a:latin typeface="Calibri"/>
                          <a:ea typeface="Calibri"/>
                          <a:cs typeface="Traditional Arabic"/>
                        </a:rPr>
                        <a:t>أقرب الكواكب السيارة إلى الشمس هو </a:t>
                      </a:r>
                      <a:r>
                        <a:rPr lang="ar-JO" sz="2000" dirty="0" smtClean="0">
                          <a:latin typeface="Calibri"/>
                          <a:ea typeface="Calibri"/>
                          <a:cs typeface="Traditional Arabic"/>
                        </a:rPr>
                        <a:t>الزهرة</a:t>
                      </a:r>
                      <a:endParaRPr lang="ar-SA" sz="2000" dirty="0" smtClean="0">
                        <a:latin typeface="Calibri"/>
                        <a:ea typeface="Calibri"/>
                        <a:cs typeface="Traditional Arabic"/>
                      </a:endParaRPr>
                    </a:p>
                    <a:p>
                      <a:pPr marL="342900" marR="269875" lvl="0" indent="-342900" algn="ctr" rtl="1">
                        <a:lnSpc>
                          <a:spcPct val="150000"/>
                        </a:lnSpc>
                        <a:spcBef>
                          <a:spcPts val="0"/>
                        </a:spcBef>
                        <a:spcAft>
                          <a:spcPts val="0"/>
                        </a:spcAft>
                        <a:buFont typeface="+mj-cs"/>
                        <a:buNone/>
                      </a:pPr>
                      <a:r>
                        <a:rPr lang="ar-SA" sz="2000" dirty="0" smtClean="0">
                          <a:latin typeface="Calibri"/>
                          <a:ea typeface="Calibri"/>
                          <a:cs typeface="Traditional Arabic"/>
                        </a:rPr>
                        <a:t>صح / خطأ</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6636">
                <a:tc>
                  <a:txBody>
                    <a:bodyPr/>
                    <a:lstStyle/>
                    <a:p>
                      <a:pPr marL="342900" marR="269875" lvl="0" indent="-342900" algn="r" rtl="1">
                        <a:lnSpc>
                          <a:spcPct val="150000"/>
                        </a:lnSpc>
                        <a:spcBef>
                          <a:spcPts val="0"/>
                        </a:spcBef>
                        <a:spcAft>
                          <a:spcPts val="0"/>
                        </a:spcAft>
                        <a:buFont typeface="+mj-cs"/>
                        <a:buAutoNum type="arabic1Minus"/>
                      </a:pPr>
                      <a:r>
                        <a:rPr lang="ar-JO" sz="2000" dirty="0">
                          <a:latin typeface="Calibri"/>
                          <a:ea typeface="Calibri"/>
                          <a:cs typeface="Traditional Arabic"/>
                        </a:rPr>
                        <a:t>أكبر الكواكب السيارة </a:t>
                      </a:r>
                      <a:r>
                        <a:rPr lang="ar-JO" sz="2000" dirty="0">
                          <a:solidFill>
                            <a:schemeClr val="tx1"/>
                          </a:solidFill>
                          <a:latin typeface="Calibri"/>
                          <a:ea typeface="Calibri"/>
                          <a:cs typeface="Traditional Arabic"/>
                        </a:rPr>
                        <a:t>هو </a:t>
                      </a:r>
                      <a:r>
                        <a:rPr lang="ar-SA" sz="2000" dirty="0" smtClean="0">
                          <a:solidFill>
                            <a:schemeClr val="tx1"/>
                          </a:solidFill>
                          <a:latin typeface="Calibri"/>
                          <a:ea typeface="Calibri"/>
                          <a:cs typeface="Traditional Arabic"/>
                        </a:rPr>
                        <a:t>الارض</a:t>
                      </a:r>
                    </a:p>
                    <a:p>
                      <a:pPr marL="342900" marR="269875" lvl="0" indent="-342900" algn="ctr" rtl="1">
                        <a:lnSpc>
                          <a:spcPct val="150000"/>
                        </a:lnSpc>
                        <a:spcBef>
                          <a:spcPts val="0"/>
                        </a:spcBef>
                        <a:spcAft>
                          <a:spcPts val="0"/>
                        </a:spcAft>
                        <a:buFont typeface="+mj-cs"/>
                        <a:buNone/>
                      </a:pPr>
                      <a:r>
                        <a:rPr lang="ar-SA" sz="2000" dirty="0" smtClean="0">
                          <a:solidFill>
                            <a:schemeClr val="tx1"/>
                          </a:solidFill>
                          <a:latin typeface="Calibri"/>
                          <a:ea typeface="Calibri"/>
                          <a:cs typeface="Traditional Arabic"/>
                        </a:rPr>
                        <a:t>صح / خطأ</a:t>
                      </a:r>
                      <a:endParaRPr lang="en-US" sz="1600" dirty="0">
                        <a:solidFill>
                          <a:schemeClr val="tx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6636">
                <a:tc>
                  <a:txBody>
                    <a:bodyPr/>
                    <a:lstStyle/>
                    <a:p>
                      <a:pPr marL="342900" marR="269875" lvl="0" indent="-342900" algn="r" rtl="1">
                        <a:lnSpc>
                          <a:spcPct val="150000"/>
                        </a:lnSpc>
                        <a:spcBef>
                          <a:spcPts val="0"/>
                        </a:spcBef>
                        <a:spcAft>
                          <a:spcPts val="0"/>
                        </a:spcAft>
                        <a:buFont typeface="+mj-cs"/>
                        <a:buAutoNum type="arabic1Minus"/>
                      </a:pPr>
                      <a:r>
                        <a:rPr lang="ar-SA" sz="2000" dirty="0">
                          <a:latin typeface="Calibri"/>
                          <a:ea typeface="Calibri"/>
                          <a:cs typeface="Traditional Arabic"/>
                        </a:rPr>
                        <a:t> </a:t>
                      </a:r>
                      <a:r>
                        <a:rPr lang="ar-JO" sz="2000" dirty="0">
                          <a:latin typeface="Calibri"/>
                          <a:ea typeface="Calibri"/>
                          <a:cs typeface="Traditional Arabic"/>
                        </a:rPr>
                        <a:t>المذنبات مكوّنة من الجليد </a:t>
                      </a:r>
                      <a:r>
                        <a:rPr lang="ar-JO" sz="2000" dirty="0" smtClean="0">
                          <a:latin typeface="Calibri"/>
                          <a:ea typeface="Calibri"/>
                          <a:cs typeface="Traditional Arabic"/>
                        </a:rPr>
                        <a:t>والغبار</a:t>
                      </a:r>
                      <a:endParaRPr lang="ar-SA" sz="2000" dirty="0" smtClean="0">
                        <a:latin typeface="Calibri"/>
                        <a:ea typeface="Calibri"/>
                        <a:cs typeface="Traditional Arabic"/>
                      </a:endParaRPr>
                    </a:p>
                    <a:p>
                      <a:pPr marL="342900" marR="269875" lvl="0" indent="-342900" algn="ctr" rtl="1">
                        <a:lnSpc>
                          <a:spcPct val="150000"/>
                        </a:lnSpc>
                        <a:spcBef>
                          <a:spcPts val="0"/>
                        </a:spcBef>
                        <a:spcAft>
                          <a:spcPts val="0"/>
                        </a:spcAft>
                        <a:buFont typeface="+mj-cs"/>
                        <a:buNone/>
                      </a:pPr>
                      <a:r>
                        <a:rPr lang="ar-SA" sz="2000" dirty="0" smtClean="0">
                          <a:latin typeface="Calibri"/>
                          <a:ea typeface="Calibri"/>
                          <a:cs typeface="Traditional Arabic"/>
                        </a:rPr>
                        <a:t>صح / خطأ</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52600" y="1295400"/>
          <a:ext cx="5572760" cy="2902527"/>
        </p:xfrm>
        <a:graphic>
          <a:graphicData uri="http://schemas.openxmlformats.org/drawingml/2006/table">
            <a:tbl>
              <a:tblPr rtl="1"/>
              <a:tblGrid>
                <a:gridCol w="5572760"/>
              </a:tblGrid>
              <a:tr h="1073727">
                <a:tc>
                  <a:txBody>
                    <a:bodyPr/>
                    <a:lstStyle/>
                    <a:p>
                      <a:pPr marL="342900" marR="269875" lvl="0" indent="-342900" algn="r" rtl="1">
                        <a:lnSpc>
                          <a:spcPct val="150000"/>
                        </a:lnSpc>
                        <a:spcBef>
                          <a:spcPts val="0"/>
                        </a:spcBef>
                        <a:spcAft>
                          <a:spcPts val="0"/>
                        </a:spcAft>
                        <a:buFont typeface="+mj-cs"/>
                        <a:buAutoNum type="arabic1Minus"/>
                      </a:pPr>
                      <a:r>
                        <a:rPr lang="ar-JO" sz="2000" dirty="0">
                          <a:latin typeface="Calibri"/>
                          <a:ea typeface="Calibri"/>
                          <a:cs typeface="Traditional Arabic"/>
                        </a:rPr>
                        <a:t>أقرب الكواكب السيارة إلى الشمس هو </a:t>
                      </a:r>
                      <a:r>
                        <a:rPr lang="ar-JO" sz="2000" dirty="0" smtClean="0">
                          <a:latin typeface="Calibri"/>
                          <a:ea typeface="Calibri"/>
                          <a:cs typeface="Traditional Arabic"/>
                        </a:rPr>
                        <a:t>الزهرة</a:t>
                      </a:r>
                      <a:endParaRPr lang="ar-SA" sz="2000" dirty="0" smtClean="0">
                        <a:latin typeface="Calibri"/>
                        <a:ea typeface="Calibri"/>
                        <a:cs typeface="Traditional Arabic"/>
                      </a:endParaRPr>
                    </a:p>
                    <a:p>
                      <a:pPr marL="342900" marR="269875" lvl="0" indent="-342900" algn="ctr" rtl="1">
                        <a:lnSpc>
                          <a:spcPct val="150000"/>
                        </a:lnSpc>
                        <a:spcBef>
                          <a:spcPts val="0"/>
                        </a:spcBef>
                        <a:spcAft>
                          <a:spcPts val="0"/>
                        </a:spcAft>
                        <a:buFont typeface="+mj-cs"/>
                        <a:buNone/>
                      </a:pPr>
                      <a:r>
                        <a:rPr lang="ar-SA" sz="2000" dirty="0" smtClean="0">
                          <a:latin typeface="Calibri"/>
                          <a:ea typeface="Calibri"/>
                          <a:cs typeface="Traditional Arabic"/>
                        </a:rPr>
                        <a:t>صح /</a:t>
                      </a:r>
                      <a:r>
                        <a:rPr lang="ar-SA" sz="2000" dirty="0" smtClean="0">
                          <a:solidFill>
                            <a:srgbClr val="00B050"/>
                          </a:solidFill>
                          <a:latin typeface="Calibri"/>
                          <a:ea typeface="Calibri"/>
                          <a:cs typeface="Traditional Arabic"/>
                        </a:rPr>
                        <a:t> خطأ</a:t>
                      </a:r>
                      <a:endParaRPr lang="en-US" sz="1600" dirty="0">
                        <a:solidFill>
                          <a:srgbClr val="00B05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6636">
                <a:tc>
                  <a:txBody>
                    <a:bodyPr/>
                    <a:lstStyle/>
                    <a:p>
                      <a:pPr marL="342900" marR="269875" lvl="0" indent="-342900" algn="r" rtl="1">
                        <a:lnSpc>
                          <a:spcPct val="150000"/>
                        </a:lnSpc>
                        <a:spcBef>
                          <a:spcPts val="0"/>
                        </a:spcBef>
                        <a:spcAft>
                          <a:spcPts val="0"/>
                        </a:spcAft>
                        <a:buFont typeface="+mj-cs"/>
                        <a:buAutoNum type="arabic1Minus"/>
                      </a:pPr>
                      <a:r>
                        <a:rPr lang="ar-JO" sz="2000" dirty="0">
                          <a:latin typeface="Calibri"/>
                          <a:ea typeface="Calibri"/>
                          <a:cs typeface="Traditional Arabic"/>
                        </a:rPr>
                        <a:t>أكبر الكواكب السيارة </a:t>
                      </a:r>
                      <a:r>
                        <a:rPr lang="ar-JO" sz="2000" dirty="0">
                          <a:solidFill>
                            <a:schemeClr val="tx1"/>
                          </a:solidFill>
                          <a:latin typeface="Calibri"/>
                          <a:ea typeface="Calibri"/>
                          <a:cs typeface="Traditional Arabic"/>
                        </a:rPr>
                        <a:t>هو </a:t>
                      </a:r>
                      <a:r>
                        <a:rPr lang="ar-SA" sz="2000" dirty="0" smtClean="0">
                          <a:solidFill>
                            <a:schemeClr val="tx1"/>
                          </a:solidFill>
                          <a:latin typeface="Calibri"/>
                          <a:ea typeface="Calibri"/>
                          <a:cs typeface="Traditional Arabic"/>
                        </a:rPr>
                        <a:t>الارض</a:t>
                      </a:r>
                    </a:p>
                    <a:p>
                      <a:pPr marL="342900" marR="269875" lvl="0" indent="-342900" algn="ctr" rtl="1">
                        <a:lnSpc>
                          <a:spcPct val="150000"/>
                        </a:lnSpc>
                        <a:spcBef>
                          <a:spcPts val="0"/>
                        </a:spcBef>
                        <a:spcAft>
                          <a:spcPts val="0"/>
                        </a:spcAft>
                        <a:buFont typeface="+mj-cs"/>
                        <a:buNone/>
                      </a:pPr>
                      <a:r>
                        <a:rPr lang="ar-SA" sz="2000" dirty="0" smtClean="0">
                          <a:solidFill>
                            <a:schemeClr val="tx1"/>
                          </a:solidFill>
                          <a:latin typeface="Calibri"/>
                          <a:ea typeface="Calibri"/>
                          <a:cs typeface="Traditional Arabic"/>
                        </a:rPr>
                        <a:t>صح /</a:t>
                      </a:r>
                      <a:r>
                        <a:rPr lang="ar-SA" sz="2000" dirty="0" smtClean="0">
                          <a:solidFill>
                            <a:srgbClr val="00B050"/>
                          </a:solidFill>
                          <a:latin typeface="Calibri"/>
                          <a:ea typeface="Calibri"/>
                          <a:cs typeface="Traditional Arabic"/>
                        </a:rPr>
                        <a:t> خطأ</a:t>
                      </a:r>
                      <a:endParaRPr lang="en-US" sz="1600" dirty="0">
                        <a:solidFill>
                          <a:srgbClr val="00B05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6636">
                <a:tc>
                  <a:txBody>
                    <a:bodyPr/>
                    <a:lstStyle/>
                    <a:p>
                      <a:pPr marL="342900" marR="269875" lvl="0" indent="-342900" algn="r" rtl="1">
                        <a:lnSpc>
                          <a:spcPct val="150000"/>
                        </a:lnSpc>
                        <a:spcBef>
                          <a:spcPts val="0"/>
                        </a:spcBef>
                        <a:spcAft>
                          <a:spcPts val="0"/>
                        </a:spcAft>
                        <a:buFont typeface="+mj-cs"/>
                        <a:buAutoNum type="arabic1Minus"/>
                      </a:pPr>
                      <a:r>
                        <a:rPr lang="ar-SA" sz="2000" dirty="0">
                          <a:latin typeface="Calibri"/>
                          <a:ea typeface="Calibri"/>
                          <a:cs typeface="Traditional Arabic"/>
                        </a:rPr>
                        <a:t> </a:t>
                      </a:r>
                      <a:r>
                        <a:rPr lang="ar-JO" sz="2000" dirty="0">
                          <a:latin typeface="Calibri"/>
                          <a:ea typeface="Calibri"/>
                          <a:cs typeface="Traditional Arabic"/>
                        </a:rPr>
                        <a:t>المذنبات مكوّنة من الجليد </a:t>
                      </a:r>
                      <a:r>
                        <a:rPr lang="ar-JO" sz="2000" dirty="0" smtClean="0">
                          <a:latin typeface="Calibri"/>
                          <a:ea typeface="Calibri"/>
                          <a:cs typeface="Traditional Arabic"/>
                        </a:rPr>
                        <a:t>والغبار</a:t>
                      </a:r>
                      <a:endParaRPr lang="ar-SA" sz="2000" dirty="0" smtClean="0">
                        <a:latin typeface="Calibri"/>
                        <a:ea typeface="Calibri"/>
                        <a:cs typeface="Traditional Arabic"/>
                      </a:endParaRPr>
                    </a:p>
                    <a:p>
                      <a:pPr marL="342900" marR="269875" lvl="0" indent="-342900" algn="ctr" rtl="1">
                        <a:lnSpc>
                          <a:spcPct val="150000"/>
                        </a:lnSpc>
                        <a:spcBef>
                          <a:spcPts val="0"/>
                        </a:spcBef>
                        <a:spcAft>
                          <a:spcPts val="0"/>
                        </a:spcAft>
                        <a:buFont typeface="+mj-cs"/>
                        <a:buNone/>
                      </a:pPr>
                      <a:r>
                        <a:rPr lang="ar-SA" sz="2000" dirty="0" smtClean="0">
                          <a:solidFill>
                            <a:srgbClr val="00B050"/>
                          </a:solidFill>
                          <a:latin typeface="Calibri"/>
                          <a:ea typeface="Calibri"/>
                          <a:cs typeface="Traditional Arabic"/>
                        </a:rPr>
                        <a:t>صح</a:t>
                      </a:r>
                      <a:r>
                        <a:rPr lang="ar-SA" sz="2000" dirty="0" smtClean="0">
                          <a:latin typeface="Calibri"/>
                          <a:ea typeface="Calibri"/>
                          <a:cs typeface="Traditional Arabic"/>
                        </a:rPr>
                        <a:t> / خطأ</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76400" y="1143000"/>
          <a:ext cx="5506720" cy="3291840"/>
        </p:xfrm>
        <a:graphic>
          <a:graphicData uri="http://schemas.openxmlformats.org/drawingml/2006/table">
            <a:tbl>
              <a:tblPr rtl="1"/>
              <a:tblGrid>
                <a:gridCol w="5506720"/>
              </a:tblGrid>
              <a:tr h="668020">
                <a:tc>
                  <a:txBody>
                    <a:bodyPr/>
                    <a:lstStyle/>
                    <a:p>
                      <a:pPr marL="342900" marR="269875" lvl="0" indent="-342900" algn="r" rtl="1">
                        <a:lnSpc>
                          <a:spcPct val="150000"/>
                        </a:lnSpc>
                        <a:spcBef>
                          <a:spcPts val="0"/>
                        </a:spcBef>
                        <a:spcAft>
                          <a:spcPts val="0"/>
                        </a:spcAft>
                        <a:buFont typeface="+mj-cs"/>
                        <a:buAutoNum type="arabic1Minus"/>
                      </a:pPr>
                      <a:r>
                        <a:rPr lang="ar-JO" sz="2400" dirty="0">
                          <a:latin typeface="Calibri"/>
                          <a:ea typeface="Calibri"/>
                          <a:cs typeface="Traditional Arabic"/>
                        </a:rPr>
                        <a:t>الكويكبات هي صخور تتطاير في الفضاء </a:t>
                      </a:r>
                      <a:endParaRPr lang="ar-SA" sz="2400" dirty="0" smtClean="0">
                        <a:latin typeface="Calibri"/>
                        <a:ea typeface="Calibri"/>
                        <a:cs typeface="Traditional Arabic"/>
                      </a:endParaRPr>
                    </a:p>
                    <a:p>
                      <a:pPr marL="342900" marR="269875" lvl="0" indent="-342900" algn="ctr" rtl="1">
                        <a:lnSpc>
                          <a:spcPct val="150000"/>
                        </a:lnSpc>
                        <a:spcBef>
                          <a:spcPts val="0"/>
                        </a:spcBef>
                        <a:spcAft>
                          <a:spcPts val="0"/>
                        </a:spcAft>
                        <a:buFont typeface="+mj-cs"/>
                        <a:buNone/>
                      </a:pPr>
                      <a:r>
                        <a:rPr lang="ar-SA" sz="2400" dirty="0" smtClean="0">
                          <a:latin typeface="Calibri"/>
                          <a:ea typeface="Calibri"/>
                          <a:cs typeface="Traditional Arabic"/>
                        </a:rPr>
                        <a:t>صح / خطأ</a:t>
                      </a:r>
                      <a:endParaRPr lang="en-US"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8020">
                <a:tc>
                  <a:txBody>
                    <a:bodyPr/>
                    <a:lstStyle/>
                    <a:p>
                      <a:pPr marL="342900" marR="269875" lvl="0" indent="-342900" algn="r" rtl="1">
                        <a:lnSpc>
                          <a:spcPct val="150000"/>
                        </a:lnSpc>
                        <a:spcBef>
                          <a:spcPts val="0"/>
                        </a:spcBef>
                        <a:spcAft>
                          <a:spcPts val="0"/>
                        </a:spcAft>
                        <a:buFont typeface="+mj-cs"/>
                        <a:buAutoNum type="arabic1Minus"/>
                      </a:pPr>
                      <a:r>
                        <a:rPr lang="ar-JO" sz="2400" dirty="0" smtClean="0">
                          <a:latin typeface="Calibri"/>
                          <a:ea typeface="Calibri"/>
                          <a:cs typeface="Traditional Arabic"/>
                        </a:rPr>
                        <a:t>تتحرك الكويكبات في الأساس بين مساري المريخ والمشتري </a:t>
                      </a:r>
                      <a:endParaRPr lang="ar-SA" sz="2400" dirty="0" smtClean="0">
                        <a:latin typeface="Calibri"/>
                        <a:ea typeface="Calibri"/>
                        <a:cs typeface="Traditional Arabic"/>
                      </a:endParaRPr>
                    </a:p>
                    <a:p>
                      <a:pPr marL="342900" marR="269875" lvl="0" indent="-342900" algn="ctr" rtl="1">
                        <a:lnSpc>
                          <a:spcPct val="150000"/>
                        </a:lnSpc>
                        <a:spcBef>
                          <a:spcPts val="0"/>
                        </a:spcBef>
                        <a:spcAft>
                          <a:spcPts val="0"/>
                        </a:spcAft>
                        <a:buFont typeface="+mj-cs"/>
                        <a:buNone/>
                      </a:pPr>
                      <a:r>
                        <a:rPr lang="ar-SA" sz="2400" dirty="0" smtClean="0">
                          <a:latin typeface="+mn-lt"/>
                          <a:ea typeface="Calibri"/>
                          <a:cs typeface="Traditional Arabic"/>
                        </a:rPr>
                        <a:t>صح / خطأ</a:t>
                      </a:r>
                      <a:endParaRPr lang="en-US" sz="2400" dirty="0" smtClean="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8020">
                <a:tc>
                  <a:txBody>
                    <a:bodyPr/>
                    <a:lstStyle/>
                    <a:p>
                      <a:pPr marL="342900" marR="269875" lvl="0" indent="-342900" algn="r" rtl="1">
                        <a:lnSpc>
                          <a:spcPct val="150000"/>
                        </a:lnSpc>
                        <a:spcBef>
                          <a:spcPts val="0"/>
                        </a:spcBef>
                        <a:spcAft>
                          <a:spcPts val="0"/>
                        </a:spcAft>
                        <a:buFont typeface="+mj-cs"/>
                        <a:buAutoNum type="arabic1Minus"/>
                      </a:pPr>
                      <a:r>
                        <a:rPr lang="ar-JO" sz="2400" dirty="0">
                          <a:latin typeface="Calibri"/>
                          <a:ea typeface="Calibri"/>
                          <a:cs typeface="Traditional Arabic"/>
                        </a:rPr>
                        <a:t>لكل كوكب سيار يوجد قمر </a:t>
                      </a:r>
                      <a:endParaRPr lang="ar-SA" sz="2400" dirty="0" smtClean="0">
                        <a:latin typeface="Calibri"/>
                        <a:ea typeface="Calibri"/>
                        <a:cs typeface="Traditional Arabic"/>
                      </a:endParaRPr>
                    </a:p>
                    <a:p>
                      <a:pPr marL="342900" marR="269875" lvl="0" indent="-342900" algn="ctr" defTabSz="914400" rtl="1" eaLnBrk="1" fontAlgn="auto" latinLnBrk="0" hangingPunct="1">
                        <a:lnSpc>
                          <a:spcPct val="150000"/>
                        </a:lnSpc>
                        <a:spcBef>
                          <a:spcPts val="0"/>
                        </a:spcBef>
                        <a:spcAft>
                          <a:spcPts val="0"/>
                        </a:spcAft>
                        <a:buClrTx/>
                        <a:buSzTx/>
                        <a:buFont typeface="+mj-cs"/>
                        <a:buNone/>
                        <a:tabLst/>
                        <a:defRPr/>
                      </a:pPr>
                      <a:r>
                        <a:rPr lang="ar-SA" sz="2400" dirty="0" smtClean="0">
                          <a:latin typeface="+mn-lt"/>
                          <a:ea typeface="Calibri"/>
                          <a:cs typeface="Traditional Arabic"/>
                        </a:rPr>
                        <a:t>صح / خطأ</a:t>
                      </a:r>
                      <a:endParaRPr lang="en-US" sz="2400" dirty="0" smtClean="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00200" y="1371600"/>
          <a:ext cx="5506720" cy="4480560"/>
        </p:xfrm>
        <a:graphic>
          <a:graphicData uri="http://schemas.openxmlformats.org/drawingml/2006/table">
            <a:tbl>
              <a:tblPr rtl="1"/>
              <a:tblGrid>
                <a:gridCol w="5506720"/>
              </a:tblGrid>
              <a:tr h="668020">
                <a:tc>
                  <a:txBody>
                    <a:bodyPr/>
                    <a:lstStyle/>
                    <a:p>
                      <a:pPr marL="342900" marR="269875" lvl="0" indent="-342900" algn="r" rtl="1">
                        <a:lnSpc>
                          <a:spcPct val="150000"/>
                        </a:lnSpc>
                        <a:spcBef>
                          <a:spcPts val="0"/>
                        </a:spcBef>
                        <a:spcAft>
                          <a:spcPts val="0"/>
                        </a:spcAft>
                        <a:buFont typeface="+mj-cs"/>
                        <a:buAutoNum type="arabic1Minus"/>
                      </a:pPr>
                      <a:r>
                        <a:rPr lang="ar-JO" sz="2800" dirty="0">
                          <a:latin typeface="Calibri"/>
                          <a:ea typeface="Calibri"/>
                          <a:cs typeface="Traditional Arabic"/>
                        </a:rPr>
                        <a:t>الكويكبات هي صخور تتطاير في الفضاء </a:t>
                      </a:r>
                      <a:endParaRPr lang="ar-SA" sz="2800" dirty="0" smtClean="0">
                        <a:latin typeface="Calibri"/>
                        <a:ea typeface="Calibri"/>
                        <a:cs typeface="Traditional Arabic"/>
                      </a:endParaRPr>
                    </a:p>
                    <a:p>
                      <a:pPr marL="342900" marR="269875" lvl="0" indent="-342900" algn="ctr" rtl="1">
                        <a:lnSpc>
                          <a:spcPct val="150000"/>
                        </a:lnSpc>
                        <a:spcBef>
                          <a:spcPts val="0"/>
                        </a:spcBef>
                        <a:spcAft>
                          <a:spcPts val="0"/>
                        </a:spcAft>
                        <a:buFont typeface="+mj-cs"/>
                        <a:buNone/>
                      </a:pPr>
                      <a:r>
                        <a:rPr lang="ar-SA" sz="2800" dirty="0" smtClean="0">
                          <a:solidFill>
                            <a:srgbClr val="00B050"/>
                          </a:solidFill>
                          <a:latin typeface="Calibri"/>
                          <a:ea typeface="Calibri"/>
                          <a:cs typeface="Traditional Arabic"/>
                        </a:rPr>
                        <a:t>صح </a:t>
                      </a:r>
                      <a:r>
                        <a:rPr lang="ar-SA" sz="2800" dirty="0" smtClean="0">
                          <a:latin typeface="Calibri"/>
                          <a:ea typeface="Calibri"/>
                          <a:cs typeface="Traditional Arabic"/>
                        </a:rPr>
                        <a:t>/ خطأ</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8020">
                <a:tc>
                  <a:txBody>
                    <a:bodyPr/>
                    <a:lstStyle/>
                    <a:p>
                      <a:pPr marL="342900" marR="269875" lvl="0" indent="-342900" algn="r" rtl="1">
                        <a:lnSpc>
                          <a:spcPct val="150000"/>
                        </a:lnSpc>
                        <a:spcBef>
                          <a:spcPts val="0"/>
                        </a:spcBef>
                        <a:spcAft>
                          <a:spcPts val="0"/>
                        </a:spcAft>
                        <a:buFont typeface="+mj-cs"/>
                        <a:buAutoNum type="arabic1Minus"/>
                      </a:pPr>
                      <a:r>
                        <a:rPr lang="ar-JO" sz="2800" dirty="0" smtClean="0">
                          <a:latin typeface="Calibri"/>
                          <a:ea typeface="Calibri"/>
                          <a:cs typeface="Traditional Arabic"/>
                        </a:rPr>
                        <a:t>تتحرك الكويكبات في الأساس بين مساري المريخ والمشتري </a:t>
                      </a:r>
                      <a:endParaRPr lang="ar-SA" sz="2800" dirty="0" smtClean="0">
                        <a:latin typeface="Calibri"/>
                        <a:ea typeface="Calibri"/>
                        <a:cs typeface="Traditional Arabic"/>
                      </a:endParaRPr>
                    </a:p>
                    <a:p>
                      <a:pPr marL="342900" marR="269875" lvl="0" indent="-342900" algn="ctr" rtl="1">
                        <a:lnSpc>
                          <a:spcPct val="150000"/>
                        </a:lnSpc>
                        <a:spcBef>
                          <a:spcPts val="0"/>
                        </a:spcBef>
                        <a:spcAft>
                          <a:spcPts val="0"/>
                        </a:spcAft>
                        <a:buFont typeface="+mj-cs"/>
                        <a:buNone/>
                      </a:pPr>
                      <a:r>
                        <a:rPr lang="ar-SA" sz="2800" dirty="0" smtClean="0">
                          <a:solidFill>
                            <a:srgbClr val="00B050"/>
                          </a:solidFill>
                          <a:latin typeface="+mn-lt"/>
                          <a:ea typeface="Calibri"/>
                          <a:cs typeface="Traditional Arabic"/>
                        </a:rPr>
                        <a:t>صح</a:t>
                      </a:r>
                      <a:r>
                        <a:rPr lang="ar-SA" sz="2800" dirty="0" smtClean="0">
                          <a:latin typeface="+mn-lt"/>
                          <a:ea typeface="Calibri"/>
                          <a:cs typeface="Traditional Arabic"/>
                        </a:rPr>
                        <a:t> / خطأ</a:t>
                      </a:r>
                      <a:endParaRPr lang="en-US" sz="2800" dirty="0" smtClean="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8020">
                <a:tc>
                  <a:txBody>
                    <a:bodyPr/>
                    <a:lstStyle/>
                    <a:p>
                      <a:pPr marL="342900" marR="269875" lvl="0" indent="-342900" algn="r" rtl="1">
                        <a:lnSpc>
                          <a:spcPct val="150000"/>
                        </a:lnSpc>
                        <a:spcBef>
                          <a:spcPts val="0"/>
                        </a:spcBef>
                        <a:spcAft>
                          <a:spcPts val="0"/>
                        </a:spcAft>
                        <a:buFont typeface="+mj-cs"/>
                        <a:buAutoNum type="arabic1Minus"/>
                      </a:pPr>
                      <a:r>
                        <a:rPr lang="ar-JO" sz="2800" dirty="0">
                          <a:latin typeface="Calibri"/>
                          <a:ea typeface="Calibri"/>
                          <a:cs typeface="Traditional Arabic"/>
                        </a:rPr>
                        <a:t>لكل كوكب سيار يوجد قمر </a:t>
                      </a:r>
                      <a:endParaRPr lang="ar-SA" sz="2800" dirty="0" smtClean="0">
                        <a:latin typeface="Calibri"/>
                        <a:ea typeface="Calibri"/>
                        <a:cs typeface="Traditional Arabic"/>
                      </a:endParaRPr>
                    </a:p>
                    <a:p>
                      <a:pPr marL="342900" marR="269875" lvl="0" indent="-342900" algn="ctr" defTabSz="914400" rtl="1" eaLnBrk="1" fontAlgn="auto" latinLnBrk="0" hangingPunct="1">
                        <a:lnSpc>
                          <a:spcPct val="150000"/>
                        </a:lnSpc>
                        <a:spcBef>
                          <a:spcPts val="0"/>
                        </a:spcBef>
                        <a:spcAft>
                          <a:spcPts val="0"/>
                        </a:spcAft>
                        <a:buClrTx/>
                        <a:buSzTx/>
                        <a:buFont typeface="+mj-cs"/>
                        <a:buNone/>
                        <a:tabLst/>
                        <a:defRPr/>
                      </a:pPr>
                      <a:r>
                        <a:rPr lang="ar-SA" sz="2800" dirty="0" smtClean="0">
                          <a:latin typeface="+mn-lt"/>
                          <a:ea typeface="Calibri"/>
                          <a:cs typeface="Traditional Arabic"/>
                        </a:rPr>
                        <a:t>صح /</a:t>
                      </a:r>
                      <a:r>
                        <a:rPr lang="ar-SA" sz="2800" dirty="0" smtClean="0">
                          <a:solidFill>
                            <a:srgbClr val="00B050"/>
                          </a:solidFill>
                          <a:latin typeface="+mn-lt"/>
                          <a:ea typeface="Calibri"/>
                          <a:cs typeface="Traditional Arabic"/>
                        </a:rPr>
                        <a:t> خطأ</a:t>
                      </a:r>
                      <a:endParaRPr lang="en-US" sz="2800" dirty="0" smtClean="0">
                        <a:solidFill>
                          <a:srgbClr val="00B05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447800" y="1371600"/>
          <a:ext cx="5125720" cy="4480560"/>
        </p:xfrm>
        <a:graphic>
          <a:graphicData uri="http://schemas.openxmlformats.org/drawingml/2006/table">
            <a:tbl>
              <a:tblPr rtl="1"/>
              <a:tblGrid>
                <a:gridCol w="5125720"/>
              </a:tblGrid>
              <a:tr h="795020">
                <a:tc>
                  <a:txBody>
                    <a:bodyPr/>
                    <a:lstStyle/>
                    <a:p>
                      <a:pPr marL="342900" marR="269875" lvl="0" indent="-342900" algn="r" rtl="1">
                        <a:lnSpc>
                          <a:spcPct val="150000"/>
                        </a:lnSpc>
                        <a:spcBef>
                          <a:spcPts val="0"/>
                        </a:spcBef>
                        <a:spcAft>
                          <a:spcPts val="0"/>
                        </a:spcAft>
                        <a:buFont typeface="+mj-cs"/>
                        <a:buAutoNum type="arabic1Minus"/>
                      </a:pPr>
                      <a:r>
                        <a:rPr lang="ar-JO" sz="2800" dirty="0" smtClean="0">
                          <a:latin typeface="Calibri"/>
                          <a:ea typeface="Calibri"/>
                          <a:cs typeface="Traditional Arabic"/>
                        </a:rPr>
                        <a:t>لكل </a:t>
                      </a:r>
                      <a:r>
                        <a:rPr lang="ar-JO" sz="2800" dirty="0">
                          <a:latin typeface="Calibri"/>
                          <a:ea typeface="Calibri"/>
                          <a:cs typeface="Traditional Arabic"/>
                        </a:rPr>
                        <a:t>الكواكب السيارة توجد نفس قوة الجاذبية </a:t>
                      </a:r>
                      <a:endParaRPr lang="ar-SA" sz="2800" dirty="0" smtClean="0">
                        <a:latin typeface="Calibri"/>
                        <a:ea typeface="Calibri"/>
                        <a:cs typeface="Traditional Arabic"/>
                      </a:endParaRPr>
                    </a:p>
                    <a:p>
                      <a:pPr marL="342900" marR="269875" lvl="0" indent="-342900" algn="r" rtl="1">
                        <a:lnSpc>
                          <a:spcPct val="150000"/>
                        </a:lnSpc>
                        <a:spcBef>
                          <a:spcPts val="0"/>
                        </a:spcBef>
                        <a:spcAft>
                          <a:spcPts val="0"/>
                        </a:spcAft>
                        <a:buFont typeface="+mj-cs"/>
                        <a:buNone/>
                      </a:pPr>
                      <a:r>
                        <a:rPr lang="ar-SA" sz="2800" dirty="0" smtClean="0">
                          <a:latin typeface="Calibri"/>
                          <a:ea typeface="Calibri"/>
                          <a:cs typeface="Traditional Arabic"/>
                        </a:rPr>
                        <a:t>صح /</a:t>
                      </a:r>
                      <a:r>
                        <a:rPr lang="ar-SA" sz="2800" baseline="0" dirty="0" smtClean="0">
                          <a:latin typeface="Calibri"/>
                          <a:ea typeface="Calibri"/>
                          <a:cs typeface="Traditional Arabic"/>
                        </a:rPr>
                        <a:t> خطأ</a:t>
                      </a: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5020">
                <a:tc>
                  <a:txBody>
                    <a:bodyPr/>
                    <a:lstStyle/>
                    <a:p>
                      <a:pPr marL="342900" marR="269875" lvl="0" indent="-342900" algn="r" rtl="1">
                        <a:lnSpc>
                          <a:spcPct val="150000"/>
                        </a:lnSpc>
                        <a:spcBef>
                          <a:spcPts val="0"/>
                        </a:spcBef>
                        <a:spcAft>
                          <a:spcPts val="0"/>
                        </a:spcAft>
                        <a:buFont typeface="+mj-cs"/>
                        <a:buAutoNum type="arabic1Minus"/>
                      </a:pPr>
                      <a:r>
                        <a:rPr lang="ar-SA" sz="2800" dirty="0">
                          <a:latin typeface="Calibri"/>
                          <a:ea typeface="Calibri"/>
                          <a:cs typeface="Traditional Arabic"/>
                        </a:rPr>
                        <a:t> </a:t>
                      </a:r>
                      <a:r>
                        <a:rPr lang="ar-JO" sz="2800" dirty="0">
                          <a:latin typeface="Calibri"/>
                          <a:ea typeface="Calibri"/>
                          <a:cs typeface="Traditional Arabic"/>
                        </a:rPr>
                        <a:t>للشمس لا توجد </a:t>
                      </a:r>
                      <a:r>
                        <a:rPr lang="ar-JO" sz="2800" dirty="0" smtClean="0">
                          <a:latin typeface="Calibri"/>
                          <a:ea typeface="Calibri"/>
                          <a:cs typeface="Traditional Arabic"/>
                        </a:rPr>
                        <a:t>جاذبية</a:t>
                      </a:r>
                      <a:endParaRPr lang="ar-SA" sz="2800" dirty="0" smtClean="0">
                        <a:latin typeface="Calibri"/>
                        <a:ea typeface="Calibri"/>
                        <a:cs typeface="Traditional Arabic"/>
                      </a:endParaRPr>
                    </a:p>
                    <a:p>
                      <a:pPr marL="342900" marR="269875" lvl="0" indent="-342900" algn="r" defTabSz="914400" rtl="1" eaLnBrk="1" fontAlgn="auto" latinLnBrk="0" hangingPunct="1">
                        <a:lnSpc>
                          <a:spcPct val="150000"/>
                        </a:lnSpc>
                        <a:spcBef>
                          <a:spcPts val="0"/>
                        </a:spcBef>
                        <a:spcAft>
                          <a:spcPts val="0"/>
                        </a:spcAft>
                        <a:buClrTx/>
                        <a:buSzTx/>
                        <a:buFont typeface="+mj-cs"/>
                        <a:buNone/>
                        <a:tabLst/>
                        <a:defRPr/>
                      </a:pPr>
                      <a:r>
                        <a:rPr lang="ar-SA" sz="2800" dirty="0" smtClean="0">
                          <a:latin typeface="+mn-lt"/>
                          <a:ea typeface="Calibri"/>
                          <a:cs typeface="Traditional Arabic"/>
                        </a:rPr>
                        <a:t>صح /</a:t>
                      </a:r>
                      <a:r>
                        <a:rPr lang="ar-SA" sz="2800" baseline="0" dirty="0" smtClean="0">
                          <a:latin typeface="+mn-lt"/>
                          <a:ea typeface="Calibri"/>
                          <a:cs typeface="Traditional Arabic"/>
                        </a:rPr>
                        <a:t> خطأ</a:t>
                      </a:r>
                      <a:endParaRPr lang="en-US" sz="2800" dirty="0" smtClean="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5020">
                <a:tc>
                  <a:txBody>
                    <a:bodyPr/>
                    <a:lstStyle/>
                    <a:p>
                      <a:pPr marL="342900" marR="269875" lvl="0" indent="-342900" algn="r" rtl="1">
                        <a:lnSpc>
                          <a:spcPct val="150000"/>
                        </a:lnSpc>
                        <a:spcBef>
                          <a:spcPts val="0"/>
                        </a:spcBef>
                        <a:spcAft>
                          <a:spcPts val="0"/>
                        </a:spcAft>
                        <a:buFont typeface="+mj-cs"/>
                        <a:buAutoNum type="arabic1Minus"/>
                      </a:pPr>
                      <a:r>
                        <a:rPr lang="ar-JO" sz="2800" dirty="0">
                          <a:latin typeface="Calibri"/>
                          <a:ea typeface="Calibri"/>
                          <a:cs typeface="Traditional Arabic"/>
                        </a:rPr>
                        <a:t>جميع الكواكب السيارة تدور أيضًا حول نفسها </a:t>
                      </a:r>
                      <a:endParaRPr lang="ar-SA" sz="2800" dirty="0" smtClean="0">
                        <a:latin typeface="Calibri"/>
                        <a:ea typeface="Calibri"/>
                        <a:cs typeface="Traditional Arabic"/>
                      </a:endParaRPr>
                    </a:p>
                    <a:p>
                      <a:pPr marL="342900" marR="269875" lvl="0" indent="-342900" algn="r" defTabSz="914400" rtl="1" eaLnBrk="1" fontAlgn="auto" latinLnBrk="0" hangingPunct="1">
                        <a:lnSpc>
                          <a:spcPct val="150000"/>
                        </a:lnSpc>
                        <a:spcBef>
                          <a:spcPts val="0"/>
                        </a:spcBef>
                        <a:spcAft>
                          <a:spcPts val="0"/>
                        </a:spcAft>
                        <a:buClrTx/>
                        <a:buSzTx/>
                        <a:buFont typeface="+mj-cs"/>
                        <a:buNone/>
                        <a:tabLst/>
                        <a:defRPr/>
                      </a:pPr>
                      <a:r>
                        <a:rPr lang="en-US" sz="2800" dirty="0" smtClean="0">
                          <a:latin typeface="+mn-lt"/>
                          <a:ea typeface="Calibri"/>
                          <a:cs typeface="Traditional Arabic"/>
                        </a:rPr>
                        <a:t> </a:t>
                      </a:r>
                      <a:r>
                        <a:rPr lang="ar-SA" sz="2800" dirty="0" smtClean="0">
                          <a:latin typeface="+mn-lt"/>
                          <a:ea typeface="Calibri"/>
                          <a:cs typeface="Traditional Arabic"/>
                        </a:rPr>
                        <a:t>صح /</a:t>
                      </a:r>
                      <a:r>
                        <a:rPr lang="ar-SA" sz="2800" baseline="0" dirty="0" smtClean="0">
                          <a:latin typeface="+mn-lt"/>
                          <a:ea typeface="Calibri"/>
                          <a:cs typeface="Traditional Arabic"/>
                        </a:rPr>
                        <a:t> خطأ</a:t>
                      </a:r>
                      <a:r>
                        <a:rPr lang="en-US" sz="2800" dirty="0" smtClean="0">
                          <a:latin typeface="Traditional Arabic"/>
                          <a:ea typeface="Calibri"/>
                          <a:cs typeface="Times New Roman"/>
                        </a:rPr>
                        <a:t> </a:t>
                      </a:r>
                      <a:endParaRPr lang="en-US" sz="2800" dirty="0" smtClean="0">
                        <a:latin typeface="+mn-lt"/>
                        <a:ea typeface="Calibri"/>
                        <a:cs typeface="Times New Roman"/>
                      </a:endParaRPr>
                    </a:p>
                    <a:p>
                      <a:pPr marL="342900" marR="269875" lvl="0" indent="-342900" algn="r" rtl="1">
                        <a:lnSpc>
                          <a:spcPct val="150000"/>
                        </a:lnSpc>
                        <a:spcBef>
                          <a:spcPts val="0"/>
                        </a:spcBef>
                        <a:spcAft>
                          <a:spcPts val="0"/>
                        </a:spcAft>
                        <a:buFont typeface="+mj-cs"/>
                        <a:buAutoNum type="arabic1Minus"/>
                      </a:pP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00200" y="1371600"/>
          <a:ext cx="5506720" cy="4480560"/>
        </p:xfrm>
        <a:graphic>
          <a:graphicData uri="http://schemas.openxmlformats.org/drawingml/2006/table">
            <a:tbl>
              <a:tblPr rtl="1"/>
              <a:tblGrid>
                <a:gridCol w="5506720"/>
              </a:tblGrid>
              <a:tr h="1150620">
                <a:tc>
                  <a:txBody>
                    <a:bodyPr/>
                    <a:lstStyle/>
                    <a:p>
                      <a:pPr marL="342900" marR="269875" lvl="0" indent="-342900" algn="r" rtl="1">
                        <a:lnSpc>
                          <a:spcPct val="150000"/>
                        </a:lnSpc>
                        <a:spcBef>
                          <a:spcPts val="0"/>
                        </a:spcBef>
                        <a:spcAft>
                          <a:spcPts val="0"/>
                        </a:spcAft>
                        <a:buFont typeface="+mj-cs"/>
                        <a:buAutoNum type="arabic1Minus"/>
                      </a:pPr>
                      <a:r>
                        <a:rPr lang="en-US" sz="2800" dirty="0">
                          <a:latin typeface="Traditional Arabic"/>
                          <a:ea typeface="Calibri"/>
                          <a:cs typeface="Times New Roman"/>
                        </a:rPr>
                        <a:t> </a:t>
                      </a:r>
                      <a:r>
                        <a:rPr lang="ar-JO" sz="2800" dirty="0">
                          <a:latin typeface="Calibri"/>
                          <a:ea typeface="Calibri"/>
                          <a:cs typeface="Traditional Arabic"/>
                        </a:rPr>
                        <a:t>لكل الكواكب السيارة توجد نفس قوة الجاذبية </a:t>
                      </a:r>
                      <a:endParaRPr lang="ar-SA" sz="2800" dirty="0" smtClean="0">
                        <a:latin typeface="Calibri"/>
                        <a:ea typeface="Calibri"/>
                        <a:cs typeface="Traditional Arabic"/>
                      </a:endParaRPr>
                    </a:p>
                    <a:p>
                      <a:pPr marL="342900" marR="269875" lvl="0" indent="-342900" algn="r" rtl="1">
                        <a:lnSpc>
                          <a:spcPct val="150000"/>
                        </a:lnSpc>
                        <a:spcBef>
                          <a:spcPts val="0"/>
                        </a:spcBef>
                        <a:spcAft>
                          <a:spcPts val="0"/>
                        </a:spcAft>
                        <a:buFont typeface="+mj-cs"/>
                        <a:buNone/>
                      </a:pPr>
                      <a:r>
                        <a:rPr lang="ar-SA" sz="2800" dirty="0" smtClean="0">
                          <a:latin typeface="Calibri"/>
                          <a:ea typeface="Calibri"/>
                          <a:cs typeface="Traditional Arabic"/>
                        </a:rPr>
                        <a:t>صح /</a:t>
                      </a:r>
                      <a:r>
                        <a:rPr lang="ar-SA" sz="2800" baseline="0" dirty="0" smtClean="0">
                          <a:latin typeface="Calibri"/>
                          <a:ea typeface="Calibri"/>
                          <a:cs typeface="Traditional Arabic"/>
                        </a:rPr>
                        <a:t> </a:t>
                      </a:r>
                      <a:r>
                        <a:rPr lang="ar-SA" sz="2800" baseline="0" dirty="0" smtClean="0">
                          <a:solidFill>
                            <a:srgbClr val="00B050"/>
                          </a:solidFill>
                          <a:latin typeface="Calibri"/>
                          <a:ea typeface="Calibri"/>
                          <a:cs typeface="Traditional Arabic"/>
                        </a:rPr>
                        <a:t>خطأ</a:t>
                      </a:r>
                      <a:endParaRPr lang="en-US" sz="2800" dirty="0">
                        <a:solidFill>
                          <a:srgbClr val="00B05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5020">
                <a:tc>
                  <a:txBody>
                    <a:bodyPr/>
                    <a:lstStyle/>
                    <a:p>
                      <a:pPr marL="342900" marR="269875" lvl="0" indent="-342900" algn="r" rtl="1">
                        <a:lnSpc>
                          <a:spcPct val="150000"/>
                        </a:lnSpc>
                        <a:spcBef>
                          <a:spcPts val="0"/>
                        </a:spcBef>
                        <a:spcAft>
                          <a:spcPts val="0"/>
                        </a:spcAft>
                        <a:buFont typeface="+mj-cs"/>
                        <a:buAutoNum type="arabic1Minus"/>
                      </a:pPr>
                      <a:r>
                        <a:rPr lang="ar-SA" sz="2800" dirty="0">
                          <a:latin typeface="Calibri"/>
                          <a:ea typeface="Calibri"/>
                          <a:cs typeface="Traditional Arabic"/>
                        </a:rPr>
                        <a:t> </a:t>
                      </a:r>
                      <a:r>
                        <a:rPr lang="ar-JO" sz="2800" dirty="0">
                          <a:latin typeface="Calibri"/>
                          <a:ea typeface="Calibri"/>
                          <a:cs typeface="Traditional Arabic"/>
                        </a:rPr>
                        <a:t>للشمس لا توجد </a:t>
                      </a:r>
                      <a:r>
                        <a:rPr lang="ar-JO" sz="2800" dirty="0" smtClean="0">
                          <a:latin typeface="Calibri"/>
                          <a:ea typeface="Calibri"/>
                          <a:cs typeface="Traditional Arabic"/>
                        </a:rPr>
                        <a:t>جاذبية</a:t>
                      </a:r>
                      <a:endParaRPr lang="ar-SA" sz="2800" dirty="0" smtClean="0">
                        <a:latin typeface="Calibri"/>
                        <a:ea typeface="Calibri"/>
                        <a:cs typeface="Traditional Arabic"/>
                      </a:endParaRPr>
                    </a:p>
                    <a:p>
                      <a:pPr marL="342900" marR="269875" lvl="0" indent="-342900" algn="r" defTabSz="914400" rtl="1" eaLnBrk="1" fontAlgn="auto" latinLnBrk="0" hangingPunct="1">
                        <a:lnSpc>
                          <a:spcPct val="150000"/>
                        </a:lnSpc>
                        <a:spcBef>
                          <a:spcPts val="0"/>
                        </a:spcBef>
                        <a:spcAft>
                          <a:spcPts val="0"/>
                        </a:spcAft>
                        <a:buClrTx/>
                        <a:buSzTx/>
                        <a:buFont typeface="+mj-cs"/>
                        <a:buNone/>
                        <a:tabLst/>
                        <a:defRPr/>
                      </a:pPr>
                      <a:r>
                        <a:rPr lang="ar-SA" sz="2800" dirty="0" smtClean="0">
                          <a:latin typeface="+mn-lt"/>
                          <a:ea typeface="Calibri"/>
                          <a:cs typeface="Traditional Arabic"/>
                        </a:rPr>
                        <a:t>صح /</a:t>
                      </a:r>
                      <a:r>
                        <a:rPr lang="ar-SA" sz="2800" baseline="0" dirty="0" smtClean="0">
                          <a:latin typeface="+mn-lt"/>
                          <a:ea typeface="Calibri"/>
                          <a:cs typeface="Traditional Arabic"/>
                        </a:rPr>
                        <a:t> </a:t>
                      </a:r>
                      <a:r>
                        <a:rPr lang="ar-SA" sz="2800" baseline="0" dirty="0" smtClean="0">
                          <a:solidFill>
                            <a:srgbClr val="00B050"/>
                          </a:solidFill>
                          <a:latin typeface="+mn-lt"/>
                          <a:ea typeface="Calibri"/>
                          <a:cs typeface="Traditional Arabic"/>
                        </a:rPr>
                        <a:t>خطأ</a:t>
                      </a:r>
                      <a:endParaRPr lang="en-US" sz="2800" dirty="0" smtClean="0">
                        <a:solidFill>
                          <a:srgbClr val="00B050"/>
                        </a:solidFill>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5020">
                <a:tc>
                  <a:txBody>
                    <a:bodyPr/>
                    <a:lstStyle/>
                    <a:p>
                      <a:pPr marL="342900" marR="269875" lvl="0" indent="-342900" algn="r" rtl="1">
                        <a:lnSpc>
                          <a:spcPct val="150000"/>
                        </a:lnSpc>
                        <a:spcBef>
                          <a:spcPts val="0"/>
                        </a:spcBef>
                        <a:spcAft>
                          <a:spcPts val="0"/>
                        </a:spcAft>
                        <a:buFont typeface="+mj-cs"/>
                        <a:buAutoNum type="arabic1Minus"/>
                      </a:pPr>
                      <a:r>
                        <a:rPr lang="ar-JO" sz="2800" dirty="0">
                          <a:latin typeface="Calibri"/>
                          <a:ea typeface="Calibri"/>
                          <a:cs typeface="Traditional Arabic"/>
                        </a:rPr>
                        <a:t>جميع الكواكب السيارة تدور أيضًا حول نفسها </a:t>
                      </a:r>
                      <a:endParaRPr lang="ar-SA" sz="2800" dirty="0" smtClean="0">
                        <a:latin typeface="Calibri"/>
                        <a:ea typeface="Calibri"/>
                        <a:cs typeface="Traditional Arabic"/>
                      </a:endParaRPr>
                    </a:p>
                    <a:p>
                      <a:pPr marL="342900" marR="269875" lvl="0" indent="-342900" algn="r" defTabSz="914400" rtl="1" eaLnBrk="1" fontAlgn="auto" latinLnBrk="0" hangingPunct="1">
                        <a:lnSpc>
                          <a:spcPct val="150000"/>
                        </a:lnSpc>
                        <a:spcBef>
                          <a:spcPts val="0"/>
                        </a:spcBef>
                        <a:spcAft>
                          <a:spcPts val="0"/>
                        </a:spcAft>
                        <a:buClrTx/>
                        <a:buSzTx/>
                        <a:buFont typeface="+mj-cs"/>
                        <a:buNone/>
                        <a:tabLst/>
                        <a:defRPr/>
                      </a:pPr>
                      <a:r>
                        <a:rPr lang="en-US" sz="2800" dirty="0" smtClean="0">
                          <a:solidFill>
                            <a:srgbClr val="00B050"/>
                          </a:solidFill>
                          <a:latin typeface="+mn-lt"/>
                          <a:ea typeface="Calibri"/>
                          <a:cs typeface="Traditional Arabic"/>
                        </a:rPr>
                        <a:t> </a:t>
                      </a:r>
                      <a:r>
                        <a:rPr lang="ar-SA" sz="2800" dirty="0" smtClean="0">
                          <a:solidFill>
                            <a:srgbClr val="00B050"/>
                          </a:solidFill>
                          <a:latin typeface="+mn-lt"/>
                          <a:ea typeface="Calibri"/>
                          <a:cs typeface="Traditional Arabic"/>
                        </a:rPr>
                        <a:t>صح</a:t>
                      </a:r>
                      <a:r>
                        <a:rPr lang="ar-SA" sz="2800" dirty="0" smtClean="0">
                          <a:latin typeface="+mn-lt"/>
                          <a:ea typeface="Calibri"/>
                          <a:cs typeface="Traditional Arabic"/>
                        </a:rPr>
                        <a:t> /</a:t>
                      </a:r>
                      <a:r>
                        <a:rPr lang="ar-SA" sz="2800" baseline="0" dirty="0" smtClean="0">
                          <a:latin typeface="+mn-lt"/>
                          <a:ea typeface="Calibri"/>
                          <a:cs typeface="Traditional Arabic"/>
                        </a:rPr>
                        <a:t> خطأ</a:t>
                      </a:r>
                      <a:endParaRPr lang="en-US" sz="2800" dirty="0" smtClean="0">
                        <a:latin typeface="+mn-lt"/>
                        <a:ea typeface="Calibri"/>
                        <a:cs typeface="Times New Roman"/>
                      </a:endParaRPr>
                    </a:p>
                    <a:p>
                      <a:pPr marL="342900" marR="269875" lvl="0" indent="-342900" algn="r" rtl="1">
                        <a:lnSpc>
                          <a:spcPct val="150000"/>
                        </a:lnSpc>
                        <a:spcBef>
                          <a:spcPts val="0"/>
                        </a:spcBef>
                        <a:spcAft>
                          <a:spcPts val="0"/>
                        </a:spcAft>
                        <a:buFont typeface="+mj-cs"/>
                        <a:buNone/>
                      </a:pPr>
                      <a:endParaRPr lang="en-US" sz="2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مستطيل 1">
            <a:hlinkClick r:id="rId2" action="ppaction://hlinksldjump"/>
          </p:cNvPr>
          <p:cNvSpPr/>
          <p:nvPr/>
        </p:nvSpPr>
        <p:spPr>
          <a:xfrm>
            <a:off x="0" y="0"/>
            <a:ext cx="3049200" cy="2286000"/>
          </a:xfrm>
          <a:prstGeom prst="rect">
            <a:avLst/>
          </a:prstGeom>
          <a:solidFill>
            <a:schemeClr val="bg1"/>
          </a:solid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rPr>
              <a:t>6</a:t>
            </a:r>
            <a:endParaRPr lang="he-IL"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8" name="مستطيل 7">
            <a:hlinkClick r:id="rId3" action="ppaction://hlinksldjump"/>
          </p:cNvPr>
          <p:cNvSpPr/>
          <p:nvPr/>
        </p:nvSpPr>
        <p:spPr>
          <a:xfrm>
            <a:off x="3048000" y="0"/>
            <a:ext cx="3049200" cy="2286000"/>
          </a:xfrm>
          <a:prstGeom prst="rect">
            <a:avLst/>
          </a:prstGeom>
          <a:solidFill>
            <a:schemeClr val="bg1"/>
          </a:solid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rPr>
              <a:t>4</a:t>
            </a:r>
            <a:endParaRPr lang="he-IL"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9" name="مستطيل 8">
            <a:hlinkClick r:id="rId4" action="ppaction://hlinksldjump"/>
          </p:cNvPr>
          <p:cNvSpPr/>
          <p:nvPr/>
        </p:nvSpPr>
        <p:spPr>
          <a:xfrm>
            <a:off x="6094800" y="0"/>
            <a:ext cx="3049200" cy="2286000"/>
          </a:xfrm>
          <a:prstGeom prst="rect">
            <a:avLst/>
          </a:prstGeom>
          <a:solidFill>
            <a:schemeClr val="bg1"/>
          </a:solidFill>
          <a:ln w="63500"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IQ"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rPr>
              <a:t>2</a:t>
            </a:r>
            <a:endParaRPr lang="he-IL" dirty="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endParaRPr>
          </a:p>
        </p:txBody>
      </p:sp>
      <p:sp>
        <p:nvSpPr>
          <p:cNvPr id="10" name="مستطيل 9">
            <a:hlinkClick r:id="rId5" action="ppaction://hlinksldjump"/>
          </p:cNvPr>
          <p:cNvSpPr/>
          <p:nvPr/>
        </p:nvSpPr>
        <p:spPr>
          <a:xfrm>
            <a:off x="6858000" y="2286000"/>
            <a:ext cx="2286000" cy="2286000"/>
          </a:xfrm>
          <a:prstGeom prst="rect">
            <a:avLst/>
          </a:prstGeom>
          <a:solidFill>
            <a:schemeClr val="bg1"/>
          </a:solid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rPr>
              <a:t>8</a:t>
            </a:r>
            <a:endParaRPr lang="he-IL"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3" name="مستطيل 12">
            <a:hlinkClick r:id="rId6" action="ppaction://hlinksldjump"/>
          </p:cNvPr>
          <p:cNvSpPr/>
          <p:nvPr/>
        </p:nvSpPr>
        <p:spPr>
          <a:xfrm>
            <a:off x="0" y="4572000"/>
            <a:ext cx="3049200" cy="2286000"/>
          </a:xfrm>
          <a:prstGeom prst="rect">
            <a:avLst/>
          </a:prstGeom>
          <a:solidFill>
            <a:schemeClr val="bg1"/>
          </a:solid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rPr>
              <a:t>20</a:t>
            </a:r>
            <a:endParaRPr lang="he-IL"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4" name="مستطيل 13">
            <a:hlinkClick r:id="rId7" action="ppaction://hlinksldjump"/>
          </p:cNvPr>
          <p:cNvSpPr/>
          <p:nvPr/>
        </p:nvSpPr>
        <p:spPr>
          <a:xfrm>
            <a:off x="3048000" y="4572000"/>
            <a:ext cx="3049200" cy="2286000"/>
          </a:xfrm>
          <a:prstGeom prst="rect">
            <a:avLst/>
          </a:prstGeom>
          <a:solidFill>
            <a:schemeClr val="bg1"/>
          </a:solid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rPr>
              <a:t>18</a:t>
            </a:r>
            <a:endParaRPr lang="he-IL"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5" name="مستطيل 14">
            <a:hlinkClick r:id="rId8" action="ppaction://hlinksldjump"/>
          </p:cNvPr>
          <p:cNvSpPr/>
          <p:nvPr/>
        </p:nvSpPr>
        <p:spPr>
          <a:xfrm>
            <a:off x="6094800" y="4572000"/>
            <a:ext cx="3049200" cy="2286000"/>
          </a:xfrm>
          <a:prstGeom prst="rect">
            <a:avLst/>
          </a:prstGeom>
          <a:solidFill>
            <a:schemeClr val="bg1"/>
          </a:solid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rPr>
              <a:t>16</a:t>
            </a:r>
            <a:endParaRPr lang="he-IL"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6" name="مستطيل 15">
            <a:hlinkClick r:id="rId9" action="ppaction://hlinksldjump"/>
          </p:cNvPr>
          <p:cNvSpPr/>
          <p:nvPr/>
        </p:nvSpPr>
        <p:spPr>
          <a:xfrm>
            <a:off x="4572000" y="2286000"/>
            <a:ext cx="2286000" cy="2286000"/>
          </a:xfrm>
          <a:prstGeom prst="rect">
            <a:avLst/>
          </a:prstGeom>
          <a:solidFill>
            <a:schemeClr val="bg1"/>
          </a:solid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rPr>
              <a:t>10</a:t>
            </a:r>
            <a:endParaRPr lang="he-IL"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7" name="مستطيل 16">
            <a:hlinkClick r:id="rId10" action="ppaction://hlinksldjump"/>
          </p:cNvPr>
          <p:cNvSpPr/>
          <p:nvPr/>
        </p:nvSpPr>
        <p:spPr>
          <a:xfrm>
            <a:off x="2286000" y="2286000"/>
            <a:ext cx="2286000" cy="2286000"/>
          </a:xfrm>
          <a:prstGeom prst="rect">
            <a:avLst/>
          </a:prstGeom>
          <a:solidFill>
            <a:schemeClr val="bg1"/>
          </a:solid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rPr>
              <a:t>12</a:t>
            </a:r>
            <a:endParaRPr lang="he-IL"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8" name="مستطيل 17">
            <a:hlinkClick r:id="rId11" action="ppaction://hlinksldjump"/>
          </p:cNvPr>
          <p:cNvSpPr/>
          <p:nvPr/>
        </p:nvSpPr>
        <p:spPr>
          <a:xfrm>
            <a:off x="0" y="2286000"/>
            <a:ext cx="2286000" cy="2286000"/>
          </a:xfrm>
          <a:prstGeom prst="rect">
            <a:avLst/>
          </a:prstGeom>
          <a:solidFill>
            <a:schemeClr val="bg1"/>
          </a:solid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rPr>
              <a:t>14</a:t>
            </a:r>
            <a:endParaRPr lang="he-IL" sz="9600" dirty="0" smtClean="0">
              <a:ln w="18415" cmpd="sng">
                <a:solidFill>
                  <a:srgbClr val="FFFFFF"/>
                </a:solidFill>
                <a:prstDash val="solid"/>
              </a:ln>
              <a:solidFill>
                <a:srgbClr val="00B050"/>
              </a:solidFill>
              <a:effectLst>
                <a:outerShdw blurRad="63500" dir="3600000" algn="tl" rotWithShape="0">
                  <a:srgbClr val="000000">
                    <a:alpha val="70000"/>
                  </a:srgbClr>
                </a:outerShdw>
              </a:effectLst>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pic>
        <p:nvPicPr>
          <p:cNvPr id="2049" name="תמונה 1"/>
          <p:cNvPicPr>
            <a:picLocks noChangeAspect="1" noChangeArrowheads="1"/>
          </p:cNvPicPr>
          <p:nvPr/>
        </p:nvPicPr>
        <p:blipFill>
          <a:blip r:embed="rId3" cstate="print"/>
          <a:srcRect/>
          <a:stretch>
            <a:fillRect/>
          </a:stretch>
        </p:blipFill>
        <p:spPr bwMode="auto">
          <a:xfrm>
            <a:off x="5379118" y="3641148"/>
            <a:ext cx="3460082" cy="298825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051" name="Rectangle 3"/>
          <p:cNvSpPr>
            <a:spLocks noChangeArrowheads="1"/>
          </p:cNvSpPr>
          <p:nvPr/>
        </p:nvSpPr>
        <p:spPr bwMode="auto">
          <a:xfrm>
            <a:off x="914400" y="1447800"/>
            <a:ext cx="71628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tabLst/>
            </a:pPr>
            <a:r>
              <a:rPr kumimoji="0" lang="en-US"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JO" sz="20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يقف 3 أشخاص على سطح الكرة الأرضية في 3 أماكن مختلفة ويمسك كل منهم بكرة. إذا انفلتت الكرة من أيديهم فستسقط بسبب الجاذبية.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50000"/>
              </a:lnSpc>
              <a:spcBef>
                <a:spcPct val="0"/>
              </a:spcBef>
              <a:spcAft>
                <a:spcPct val="0"/>
              </a:spcAft>
              <a:buClrTx/>
              <a:buSzTx/>
              <a:buFont typeface="Wingdings" pitchFamily="2" charset="2"/>
              <a:buChar char="q"/>
              <a:tabLst/>
            </a:pPr>
            <a:r>
              <a:rPr kumimoji="0" lang="ar-JO" sz="1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أي</a:t>
            </a:r>
            <a:r>
              <a:rPr kumimoji="0" lang="ar-JO" sz="1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JO"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الرسوم التوضيحية التالية يبين اتجاه سقوط الكرات بالشكل الأكثر دقّة؟  </a:t>
            </a:r>
            <a:endParaRPr kumimoji="0" lang="en-US"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a:p>
            <a:pPr marL="342900" marR="0" lvl="0" indent="-342900" algn="ctr" defTabSz="914400" rtl="1" eaLnBrk="0" fontAlgn="base" latinLnBrk="0" hangingPunct="0">
              <a:lnSpc>
                <a:spcPct val="150000"/>
              </a:lnSpc>
              <a:spcBef>
                <a:spcPct val="0"/>
              </a:spcBef>
              <a:spcAft>
                <a:spcPct val="0"/>
              </a:spcAft>
              <a:buClrTx/>
              <a:buSzTx/>
              <a:buFont typeface="Wingdings" pitchFamily="2" charset="2"/>
              <a:buChar char="q"/>
              <a:tabLst/>
            </a:pPr>
            <a:r>
              <a:rPr lang="ar-SA" b="1" dirty="0" smtClean="0">
                <a:latin typeface="Traditional Arabic" pitchFamily="18" charset="-78"/>
                <a:cs typeface="Traditional Arabic" pitchFamily="18" charset="-78"/>
              </a:rPr>
              <a:t>اشرح السبب</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زر إجراء: الصفحة الرئيسية 1">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pic>
        <p:nvPicPr>
          <p:cNvPr id="3" name="תמונה 1"/>
          <p:cNvPicPr>
            <a:picLocks noChangeAspect="1" noChangeArrowheads="1"/>
          </p:cNvPicPr>
          <p:nvPr/>
        </p:nvPicPr>
        <p:blipFill>
          <a:blip r:embed="rId4" cstate="print"/>
          <a:srcRect/>
          <a:stretch>
            <a:fillRect/>
          </a:stretch>
        </p:blipFill>
        <p:spPr bwMode="auto">
          <a:xfrm>
            <a:off x="2362200" y="1752600"/>
            <a:ext cx="2999874" cy="2590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אליפסה 3"/>
          <p:cNvSpPr/>
          <p:nvPr/>
        </p:nvSpPr>
        <p:spPr>
          <a:xfrm>
            <a:off x="3962400" y="3048000"/>
            <a:ext cx="1219200" cy="114300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1524000" y="1219200"/>
            <a:ext cx="52578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 typeface="Wingdings" pitchFamily="2" charset="2"/>
              <a:buChar char="v"/>
              <a:tabLst/>
            </a:pPr>
            <a:r>
              <a:rPr kumimoji="0" lang="ar-JO"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الشمس هي</a:t>
            </a: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r" defTabSz="914400" rtl="1" eaLnBrk="0" fontAlgn="base" latinLnBrk="0" hangingPunct="0">
              <a:lnSpc>
                <a:spcPct val="100000"/>
              </a:lnSpc>
              <a:spcBef>
                <a:spcPct val="0"/>
              </a:spcBef>
              <a:spcAft>
                <a:spcPct val="0"/>
              </a:spcAft>
              <a:buClrTx/>
              <a:buSzTx/>
              <a:buFont typeface="+mj-lt"/>
              <a:buAutoNum type="arabicPeriod"/>
              <a:tabLst/>
            </a:pPr>
            <a:r>
              <a:rPr kumimoji="0" lang="ar-JO"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مذنّب</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r" defTabSz="914400" rtl="1" eaLnBrk="0" fontAlgn="base" latinLnBrk="0" hangingPunct="0">
              <a:lnSpc>
                <a:spcPct val="100000"/>
              </a:lnSpc>
              <a:spcBef>
                <a:spcPct val="0"/>
              </a:spcBef>
              <a:spcAft>
                <a:spcPct val="0"/>
              </a:spcAft>
              <a:buClrTx/>
              <a:buSzTx/>
              <a:buFont typeface="+mj-lt"/>
              <a:buAutoNum type="arabicPeriod"/>
              <a:tabLst/>
            </a:pPr>
            <a:r>
              <a:rPr kumimoji="0" lang="ar-JO"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كوكب سيار</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r" defTabSz="914400" rtl="1"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JO"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مجرة</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r" defTabSz="914400" rtl="1"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JO"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نجم</a:t>
            </a:r>
            <a:endParaRPr kumimoji="0" lang="ar-J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6096000" y="4800600"/>
            <a:ext cx="1981200" cy="707886"/>
          </a:xfrm>
          <a:prstGeom prst="rect">
            <a:avLst/>
          </a:prstGeom>
          <a:solidFill>
            <a:schemeClr val="tx1"/>
          </a:solidFill>
        </p:spPr>
        <p:txBody>
          <a:bodyPr wrap="square">
            <a:spAutoFit/>
          </a:bodyPr>
          <a:lstStyle/>
          <a:p>
            <a:pPr algn="ctr"/>
            <a:r>
              <a:rPr lang="ar-JO" sz="4000" b="1" dirty="0" smtClean="0">
                <a:latin typeface="Traditional Arabic" pitchFamily="18" charset="-78"/>
                <a:ea typeface="Calibri" pitchFamily="34" charset="0"/>
                <a:cs typeface="Traditional Arabic" pitchFamily="18" charset="-78"/>
              </a:rPr>
              <a:t>نجم</a:t>
            </a:r>
            <a:endParaRPr lang="en-US" sz="4000"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1524000" y="1219200"/>
            <a:ext cx="52578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 typeface="Wingdings" pitchFamily="2" charset="2"/>
              <a:buChar char="v"/>
              <a:tabLst/>
            </a:pPr>
            <a:r>
              <a:rPr kumimoji="0" lang="ar-JO"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الشمس هي</a:t>
            </a: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r" defTabSz="914400" rtl="1" eaLnBrk="0" fontAlgn="base" latinLnBrk="0" hangingPunct="0">
              <a:lnSpc>
                <a:spcPct val="100000"/>
              </a:lnSpc>
              <a:spcBef>
                <a:spcPct val="0"/>
              </a:spcBef>
              <a:spcAft>
                <a:spcPct val="0"/>
              </a:spcAft>
              <a:buClrTx/>
              <a:buSzTx/>
              <a:buFont typeface="+mj-lt"/>
              <a:buAutoNum type="arabicPeriod"/>
              <a:tabLst/>
            </a:pPr>
            <a:r>
              <a:rPr kumimoji="0" lang="ar-JO"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مذنّب</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r" defTabSz="914400" rtl="1" eaLnBrk="0" fontAlgn="base" latinLnBrk="0" hangingPunct="0">
              <a:lnSpc>
                <a:spcPct val="100000"/>
              </a:lnSpc>
              <a:spcBef>
                <a:spcPct val="0"/>
              </a:spcBef>
              <a:spcAft>
                <a:spcPct val="0"/>
              </a:spcAft>
              <a:buClrTx/>
              <a:buSzTx/>
              <a:buFont typeface="+mj-lt"/>
              <a:buAutoNum type="arabicPeriod"/>
              <a:tabLst/>
            </a:pPr>
            <a:r>
              <a:rPr kumimoji="0" lang="ar-JO"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كوكب سيار</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r" defTabSz="914400" rtl="1"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JO"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مجرة</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r" defTabSz="914400" rtl="1" eaLnBrk="0" fontAlgn="base" latinLnBrk="0" hangingPunct="0">
              <a:lnSpc>
                <a:spcPct val="100000"/>
              </a:lnSpc>
              <a:spcBef>
                <a:spcPct val="0"/>
              </a:spcBef>
              <a:spcAft>
                <a:spcPct val="0"/>
              </a:spcAft>
              <a:buClrTx/>
              <a:buSzTx/>
              <a:buFont typeface="+mj-lt"/>
              <a:buAutoNum type="arabicPeriod"/>
              <a:tabLst/>
            </a:pPr>
            <a:r>
              <a:rPr kumimoji="0" lang="en-US"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JO" sz="32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نجم</a:t>
            </a:r>
            <a:endParaRPr kumimoji="0" lang="ar-J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6172200" y="4800600"/>
            <a:ext cx="1981200" cy="707886"/>
          </a:xfrm>
          <a:prstGeom prst="rect">
            <a:avLst/>
          </a:prstGeom>
        </p:spPr>
        <p:txBody>
          <a:bodyPr wrap="square">
            <a:spAutoFit/>
          </a:bodyPr>
          <a:lstStyle/>
          <a:p>
            <a:pPr algn="ctr"/>
            <a:r>
              <a:rPr lang="ar-JO" sz="4000" b="1" dirty="0" smtClean="0">
                <a:solidFill>
                  <a:srgbClr val="00B050"/>
                </a:solidFill>
                <a:latin typeface="Traditional Arabic" pitchFamily="18" charset="-78"/>
                <a:ea typeface="Calibri" pitchFamily="34" charset="0"/>
                <a:cs typeface="Traditional Arabic" pitchFamily="18" charset="-78"/>
              </a:rPr>
              <a:t>نجم</a:t>
            </a:r>
            <a:endParaRPr lang="en-US" sz="4000" b="1" dirty="0">
              <a:solidFill>
                <a:srgbClr val="00B050"/>
              </a:solidFill>
            </a:endParaRPr>
          </a:p>
        </p:txBody>
      </p:sp>
      <p:sp>
        <p:nvSpPr>
          <p:cNvPr id="4" name="زر إجراء: الصفحة الرئيسية 3">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48129" name="Rectangle 1"/>
          <p:cNvSpPr>
            <a:spLocks noChangeArrowheads="1"/>
          </p:cNvSpPr>
          <p:nvPr/>
        </p:nvSpPr>
        <p:spPr bwMode="auto">
          <a:xfrm rot="21208877">
            <a:off x="1797107" y="989318"/>
            <a:ext cx="55626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JO" sz="2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أي قول من الأقوال التالية يفسّر لماذا درجة حرارة سطح كوكب الزهرة أعلى من درجة حرارة سطح كوكب عطارد؟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JO"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كوكب عطارد يستوعب أشعة شمس أقلّ بسبب وجود غازات قليلة في غلافه الغازي.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JO"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النسبة العالية من ثاني أكسيد الكربون في الغلاف الغازي لكوكب الزهرة يتسبب في حدوث ظاهرة الدفيئة.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JO"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الوقت الطويل الذي تستغرقه دورة كوكب الزهرة حول الشمس يجعله يستوعب كميات أكبر من حرارة الشمس.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JO"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أشعة الشمس المباشرة أقلّ على كوكب عطارد بسبب كونه قريبًا من الشمس.</a:t>
            </a:r>
            <a:endParaRPr kumimoji="0" lang="ar-JO"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5410200" y="4648200"/>
            <a:ext cx="3352800" cy="923330"/>
          </a:xfrm>
          <a:prstGeom prst="rect">
            <a:avLst/>
          </a:prstGeom>
          <a:solidFill>
            <a:schemeClr val="tx1"/>
          </a:solidFill>
        </p:spPr>
        <p:txBody>
          <a:bodyPr wrap="square">
            <a:spAutoFit/>
          </a:bodyPr>
          <a:lstStyle/>
          <a:p>
            <a:pPr lvl="0" algn="r" rtl="1" eaLnBrk="0" fontAlgn="base" hangingPunct="0">
              <a:spcBef>
                <a:spcPct val="0"/>
              </a:spcBef>
              <a:spcAft>
                <a:spcPct val="0"/>
              </a:spcAft>
              <a:buFontTx/>
              <a:buChar char="•"/>
            </a:pPr>
            <a:r>
              <a:rPr lang="en-US" dirty="0" smtClean="0">
                <a:latin typeface="Traditional Arabic" pitchFamily="18" charset="-78"/>
                <a:ea typeface="Calibri" pitchFamily="34" charset="0"/>
                <a:cs typeface="Traditional Arabic" pitchFamily="18" charset="-78"/>
              </a:rPr>
              <a:t> </a:t>
            </a:r>
            <a:r>
              <a:rPr lang="ar-JO" dirty="0" smtClean="0">
                <a:latin typeface="Traditional Arabic" pitchFamily="18" charset="-78"/>
                <a:ea typeface="Calibri" pitchFamily="34" charset="0"/>
                <a:cs typeface="Traditional Arabic" pitchFamily="18" charset="-78"/>
              </a:rPr>
              <a:t>النسبة العالية من ثاني أكسيد الكربون في الغلاف الغازي لكوكب الزهرة يتسبب في حدوث ظاهرة الدفيئة. </a:t>
            </a:r>
            <a:endParaRPr lang="en-US" sz="105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5943600" y="4385608"/>
            <a:ext cx="2362200" cy="1938992"/>
          </a:xfrm>
          <a:prstGeom prst="rect">
            <a:avLst/>
          </a:prstGeom>
          <a:noFill/>
        </p:spPr>
        <p:txBody>
          <a:bodyPr wrap="square">
            <a:spAutoFit/>
          </a:bodyPr>
          <a:lstStyle/>
          <a:p>
            <a:pPr lvl="0" algn="ctr" rtl="1" eaLnBrk="0" fontAlgn="base" hangingPunct="0">
              <a:spcBef>
                <a:spcPct val="0"/>
              </a:spcBef>
              <a:spcAft>
                <a:spcPct val="0"/>
              </a:spcAft>
              <a:buFontTx/>
              <a:buChar char="•"/>
            </a:pPr>
            <a:r>
              <a:rPr lang="en-US" sz="2000" dirty="0" smtClean="0">
                <a:latin typeface="Traditional Arabic" pitchFamily="18" charset="-78"/>
                <a:ea typeface="Calibri" pitchFamily="34" charset="0"/>
                <a:cs typeface="Traditional Arabic" pitchFamily="18" charset="-78"/>
              </a:rPr>
              <a:t> </a:t>
            </a:r>
            <a:r>
              <a:rPr lang="ar-JO" sz="2400" b="1" dirty="0" smtClean="0">
                <a:solidFill>
                  <a:srgbClr val="00B050"/>
                </a:solidFill>
                <a:latin typeface="Traditional Arabic" pitchFamily="18" charset="-78"/>
                <a:ea typeface="Calibri" pitchFamily="34" charset="0"/>
                <a:cs typeface="Traditional Arabic" pitchFamily="18" charset="-78"/>
              </a:rPr>
              <a:t>النسبة العالية من ثاني أكسيد الكربون في الغلاف الغازي لكوكب الزهرة يتسبب في حدوث ظاهرة الدفيئة. </a:t>
            </a:r>
            <a:endParaRPr lang="en-US" sz="1100" b="1" dirty="0" smtClean="0">
              <a:solidFill>
                <a:srgbClr val="00B050"/>
              </a:solidFill>
              <a:latin typeface="Arial" pitchFamily="34" charset="0"/>
              <a:cs typeface="Arial" pitchFamily="34" charset="0"/>
            </a:endParaRPr>
          </a:p>
        </p:txBody>
      </p:sp>
      <p:sp>
        <p:nvSpPr>
          <p:cNvPr id="4" name="زر إجراء: الصفحة الرئيسية 3">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
        <p:nvSpPr>
          <p:cNvPr id="5" name="Rectangle 1"/>
          <p:cNvSpPr>
            <a:spLocks noChangeArrowheads="1"/>
          </p:cNvSpPr>
          <p:nvPr/>
        </p:nvSpPr>
        <p:spPr bwMode="auto">
          <a:xfrm rot="21208877">
            <a:off x="1797107" y="989318"/>
            <a:ext cx="55626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JO" sz="24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أي قول من الأقوال التالية يفسّر لماذا درجة حرارة سطح كوكب الزهرة أعلى من درجة حرارة سطح كوكب عطارد؟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JO"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كوكب عطارد يستوعب أشعة شمس أقلّ بسبب وجود غازات قليلة في غلافه الغازي.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JO"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النسبة العالية من ثاني أكسيد الكربون في الغلاف الغازي لكوكب الزهرة يتسبب في حدوث ظاهرة الدفيئة.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JO"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الوقت الطويل الذي تستغرقه دورة كوكب الزهرة حول الشمس يجعله يستوعب كميات أكبر من حرارة الشمس.</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JO" sz="24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أشعة الشمس المباشرة أقلّ على كوكب عطارد بسبب كونه قريبًا من الشمس.</a:t>
            </a:r>
            <a:endParaRPr kumimoji="0" lang="ar-JO"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143000" y="3048000"/>
          <a:ext cx="5654040" cy="2880360"/>
        </p:xfrm>
        <a:graphic>
          <a:graphicData uri="http://schemas.openxmlformats.org/drawingml/2006/table">
            <a:tbl>
              <a:tblPr rtl="1">
                <a:tableStyleId>{284E427A-3D55-4303-BF80-6455036E1DE7}</a:tableStyleId>
              </a:tblPr>
              <a:tblGrid>
                <a:gridCol w="1884680"/>
                <a:gridCol w="1884680"/>
                <a:gridCol w="1884680"/>
              </a:tblGrid>
              <a:tr h="320040">
                <a:tc>
                  <a:txBody>
                    <a:bodyPr/>
                    <a:lstStyle/>
                    <a:p>
                      <a:pPr marL="0" marR="0" algn="r" rtl="1">
                        <a:lnSpc>
                          <a:spcPct val="150000"/>
                        </a:lnSpc>
                        <a:spcBef>
                          <a:spcPts val="0"/>
                        </a:spcBef>
                        <a:spcAft>
                          <a:spcPts val="0"/>
                        </a:spcAft>
                      </a:pPr>
                      <a:endParaRPr lang="en-US" sz="1100" dirty="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JO" sz="1400"/>
                        <a:t>الكرة الأرضية </a:t>
                      </a:r>
                      <a:endParaRPr lang="en-US" sz="110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JO" sz="1400" dirty="0"/>
                        <a:t>الكوكب الوهمي</a:t>
                      </a:r>
                      <a:endParaRPr lang="en-US" sz="1100" dirty="0">
                        <a:latin typeface="Calibri"/>
                        <a:ea typeface="Calibri"/>
                        <a:cs typeface="Arial"/>
                      </a:endParaRPr>
                    </a:p>
                  </a:txBody>
                  <a:tcPr marL="68580" marR="68580" marT="0" marB="0"/>
                </a:tc>
              </a:tr>
              <a:tr h="0">
                <a:tc>
                  <a:txBody>
                    <a:bodyPr/>
                    <a:lstStyle/>
                    <a:p>
                      <a:pPr marL="0" marR="0" algn="r" rtl="1">
                        <a:lnSpc>
                          <a:spcPct val="150000"/>
                        </a:lnSpc>
                        <a:spcBef>
                          <a:spcPts val="0"/>
                        </a:spcBef>
                        <a:spcAft>
                          <a:spcPts val="0"/>
                        </a:spcAft>
                      </a:pPr>
                      <a:r>
                        <a:rPr lang="ar-JO" sz="1400"/>
                        <a:t>ظروف الغلاف الغازي</a:t>
                      </a:r>
                      <a:endParaRPr lang="en-US" sz="110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SA" sz="1400" dirty="0"/>
                        <a:t>21% </a:t>
                      </a:r>
                      <a:r>
                        <a:rPr lang="ar-JO" sz="1400" dirty="0"/>
                        <a:t>أكسجين </a:t>
                      </a:r>
                      <a:endParaRPr lang="en-US" sz="1100" dirty="0"/>
                    </a:p>
                    <a:p>
                      <a:pPr marL="0" marR="0" algn="r" rtl="1">
                        <a:lnSpc>
                          <a:spcPct val="150000"/>
                        </a:lnSpc>
                        <a:spcBef>
                          <a:spcPts val="0"/>
                        </a:spcBef>
                        <a:spcAft>
                          <a:spcPts val="0"/>
                        </a:spcAft>
                      </a:pPr>
                      <a:r>
                        <a:rPr lang="ar-SA" sz="1400" dirty="0"/>
                        <a:t>0.03% </a:t>
                      </a:r>
                      <a:r>
                        <a:rPr lang="ar-JO" sz="1400" dirty="0"/>
                        <a:t>ثاني أكسيد الكربون</a:t>
                      </a:r>
                      <a:endParaRPr lang="en-US" sz="1100" dirty="0"/>
                    </a:p>
                    <a:p>
                      <a:pPr marL="0" marR="0" algn="r" rtl="1">
                        <a:lnSpc>
                          <a:spcPct val="150000"/>
                        </a:lnSpc>
                        <a:spcBef>
                          <a:spcPts val="0"/>
                        </a:spcBef>
                        <a:spcAft>
                          <a:spcPts val="0"/>
                        </a:spcAft>
                      </a:pPr>
                      <a:r>
                        <a:rPr lang="ar-SA" sz="1400" dirty="0"/>
                        <a:t>78% </a:t>
                      </a:r>
                      <a:r>
                        <a:rPr lang="ar-JO" sz="1400" dirty="0"/>
                        <a:t>نتروجين</a:t>
                      </a:r>
                      <a:endParaRPr lang="en-US" sz="1100" dirty="0"/>
                    </a:p>
                    <a:p>
                      <a:pPr marL="0" marR="0" algn="r" rtl="1">
                        <a:lnSpc>
                          <a:spcPct val="150000"/>
                        </a:lnSpc>
                        <a:spcBef>
                          <a:spcPts val="0"/>
                        </a:spcBef>
                        <a:spcAft>
                          <a:spcPts val="0"/>
                        </a:spcAft>
                      </a:pPr>
                      <a:r>
                        <a:rPr lang="ar-JO" sz="1400" dirty="0"/>
                        <a:t>طبقة الأوزون </a:t>
                      </a:r>
                      <a:endParaRPr lang="en-US" sz="1100" dirty="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SA" sz="1400"/>
                        <a:t>10% </a:t>
                      </a:r>
                      <a:r>
                        <a:rPr lang="ar-JO" sz="1400"/>
                        <a:t>ميثان</a:t>
                      </a:r>
                      <a:endParaRPr lang="en-US" sz="1100"/>
                    </a:p>
                    <a:p>
                      <a:pPr marL="0" marR="0" algn="r" rtl="1">
                        <a:lnSpc>
                          <a:spcPct val="150000"/>
                        </a:lnSpc>
                        <a:spcBef>
                          <a:spcPts val="0"/>
                        </a:spcBef>
                        <a:spcAft>
                          <a:spcPts val="0"/>
                        </a:spcAft>
                      </a:pPr>
                      <a:r>
                        <a:rPr lang="ar-SA" sz="1400"/>
                        <a:t>80% </a:t>
                      </a:r>
                      <a:r>
                        <a:rPr lang="ar-JO" sz="1400"/>
                        <a:t>ثاني أكسيد الكربون</a:t>
                      </a:r>
                      <a:endParaRPr lang="en-US" sz="1100"/>
                    </a:p>
                    <a:p>
                      <a:pPr marL="0" marR="0" algn="r" rtl="1">
                        <a:lnSpc>
                          <a:spcPct val="150000"/>
                        </a:lnSpc>
                        <a:spcBef>
                          <a:spcPts val="0"/>
                        </a:spcBef>
                        <a:spcAft>
                          <a:spcPts val="0"/>
                        </a:spcAft>
                      </a:pPr>
                      <a:r>
                        <a:rPr lang="ar-SA" sz="1400"/>
                        <a:t>5% </a:t>
                      </a:r>
                      <a:r>
                        <a:rPr lang="ar-JO" sz="1400"/>
                        <a:t>نتروجين</a:t>
                      </a:r>
                      <a:endParaRPr lang="en-US" sz="1100"/>
                    </a:p>
                    <a:p>
                      <a:pPr marL="0" marR="0" algn="r" rtl="1">
                        <a:lnSpc>
                          <a:spcPct val="150000"/>
                        </a:lnSpc>
                        <a:spcBef>
                          <a:spcPts val="0"/>
                        </a:spcBef>
                        <a:spcAft>
                          <a:spcPts val="0"/>
                        </a:spcAft>
                      </a:pPr>
                      <a:r>
                        <a:rPr lang="ar-JO" sz="1400"/>
                        <a:t>بدون طبقة أوزون</a:t>
                      </a:r>
                      <a:endParaRPr lang="en-US" sz="1100">
                        <a:latin typeface="Calibri"/>
                        <a:ea typeface="Calibri"/>
                        <a:cs typeface="Arial"/>
                      </a:endParaRPr>
                    </a:p>
                  </a:txBody>
                  <a:tcPr marL="68580" marR="68580" marT="0" marB="0"/>
                </a:tc>
              </a:tr>
              <a:tr h="0">
                <a:tc>
                  <a:txBody>
                    <a:bodyPr/>
                    <a:lstStyle/>
                    <a:p>
                      <a:pPr marL="0" marR="0" algn="r" rtl="1">
                        <a:lnSpc>
                          <a:spcPct val="150000"/>
                        </a:lnSpc>
                        <a:spcBef>
                          <a:spcPts val="0"/>
                        </a:spcBef>
                        <a:spcAft>
                          <a:spcPts val="0"/>
                        </a:spcAft>
                      </a:pPr>
                      <a:r>
                        <a:rPr lang="ar-JO" sz="1400"/>
                        <a:t>البعد عن النجم (مثل الشمس)</a:t>
                      </a:r>
                      <a:endParaRPr lang="en-US" sz="110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SA" sz="1400"/>
                        <a:t>148,640,000 </a:t>
                      </a:r>
                      <a:r>
                        <a:rPr lang="ar-JO" sz="1400"/>
                        <a:t>كم</a:t>
                      </a:r>
                      <a:endParaRPr lang="en-US" sz="110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SA" sz="1400"/>
                        <a:t>103,600,000 </a:t>
                      </a:r>
                      <a:r>
                        <a:rPr lang="ar-JO" sz="1400"/>
                        <a:t>كم</a:t>
                      </a:r>
                      <a:endParaRPr lang="en-US" sz="1100">
                        <a:latin typeface="Calibri"/>
                        <a:ea typeface="Calibri"/>
                        <a:cs typeface="Arial"/>
                      </a:endParaRPr>
                    </a:p>
                  </a:txBody>
                  <a:tcPr marL="68580" marR="68580" marT="0" marB="0"/>
                </a:tc>
              </a:tr>
              <a:tr h="0">
                <a:tc>
                  <a:txBody>
                    <a:bodyPr/>
                    <a:lstStyle/>
                    <a:p>
                      <a:pPr marL="0" marR="0" algn="r" rtl="1">
                        <a:lnSpc>
                          <a:spcPct val="150000"/>
                        </a:lnSpc>
                        <a:spcBef>
                          <a:spcPts val="0"/>
                        </a:spcBef>
                        <a:spcAft>
                          <a:spcPts val="0"/>
                        </a:spcAft>
                      </a:pPr>
                      <a:r>
                        <a:rPr lang="ar-JO" sz="1400"/>
                        <a:t>زمن الدورة حول نفسه</a:t>
                      </a:r>
                      <a:endParaRPr lang="en-US" sz="110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JO" sz="1400"/>
                        <a:t>يوم (نهار+ ليل) واحد أرضي</a:t>
                      </a:r>
                      <a:endParaRPr lang="en-US" sz="110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SA" sz="1400"/>
                        <a:t>200 </a:t>
                      </a:r>
                      <a:r>
                        <a:rPr lang="ar-JO" sz="1400"/>
                        <a:t>يوم أرضي</a:t>
                      </a:r>
                      <a:endParaRPr lang="en-US" sz="1100">
                        <a:latin typeface="Calibri"/>
                        <a:ea typeface="Calibri"/>
                        <a:cs typeface="Arial"/>
                      </a:endParaRPr>
                    </a:p>
                  </a:txBody>
                  <a:tcPr marL="68580" marR="68580" marT="0" marB="0"/>
                </a:tc>
              </a:tr>
              <a:tr h="0">
                <a:tc>
                  <a:txBody>
                    <a:bodyPr/>
                    <a:lstStyle/>
                    <a:p>
                      <a:pPr marL="0" marR="0" algn="r" rtl="1">
                        <a:lnSpc>
                          <a:spcPct val="150000"/>
                        </a:lnSpc>
                        <a:spcBef>
                          <a:spcPts val="0"/>
                        </a:spcBef>
                        <a:spcAft>
                          <a:spcPts val="0"/>
                        </a:spcAft>
                      </a:pPr>
                      <a:r>
                        <a:rPr lang="ar-JO" sz="1400" dirty="0"/>
                        <a:t>زمن الدورة حول النجم (مثل الشمس)</a:t>
                      </a:r>
                      <a:endParaRPr lang="en-US" sz="1100" dirty="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SA" sz="1400"/>
                        <a:t>365.25 </a:t>
                      </a:r>
                      <a:r>
                        <a:rPr lang="ar-JO" sz="1400"/>
                        <a:t>يوما</a:t>
                      </a:r>
                      <a:r>
                        <a:rPr lang="ar-SA" sz="1400"/>
                        <a:t> أرضيا</a:t>
                      </a:r>
                      <a:endParaRPr lang="en-US" sz="110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SA" sz="1400" dirty="0"/>
                        <a:t>200 </a:t>
                      </a:r>
                      <a:r>
                        <a:rPr lang="ar-JO" sz="1400" dirty="0"/>
                        <a:t>يوم</a:t>
                      </a:r>
                      <a:r>
                        <a:rPr lang="ar-SA" sz="1400" dirty="0"/>
                        <a:t> أرضي</a:t>
                      </a:r>
                      <a:endParaRPr lang="en-US" sz="1100" dirty="0">
                        <a:latin typeface="Calibri"/>
                        <a:ea typeface="Calibri"/>
                        <a:cs typeface="Arial"/>
                      </a:endParaRPr>
                    </a:p>
                  </a:txBody>
                  <a:tcPr marL="68580" marR="68580" marT="0" marB="0"/>
                </a:tc>
              </a:tr>
            </a:tbl>
          </a:graphicData>
        </a:graphic>
      </p:graphicFrame>
      <p:sp>
        <p:nvSpPr>
          <p:cNvPr id="50177" name="Rectangle 1"/>
          <p:cNvSpPr>
            <a:spLocks noChangeArrowheads="1"/>
          </p:cNvSpPr>
          <p:nvPr/>
        </p:nvSpPr>
        <p:spPr bwMode="auto">
          <a:xfrm rot="21135055">
            <a:off x="1967731" y="906530"/>
            <a:ext cx="5700326" cy="24468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Tx/>
              <a:buChar char="•"/>
              <a:tabLst/>
            </a:pPr>
            <a:r>
              <a:rPr kumimoji="0" lang="ar-JO"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تساءَلَ أمين وأمينة حول إمكانية العيش على كوكب سيار غير كوكب الكرة الأرضية. زوّدتهما المعلمة بمعطيات عن الكرة الأرضية وعن كوكب سيار وهمي. الجدول التالي يركّز هذه المعطيات: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50000"/>
              </a:lnSpc>
              <a:spcBef>
                <a:spcPct val="0"/>
              </a:spcBef>
              <a:spcAft>
                <a:spcPct val="0"/>
              </a:spcAft>
              <a:buClrTx/>
              <a:buSzTx/>
              <a:buFontTx/>
              <a:buNone/>
              <a:tabLst/>
            </a:pPr>
            <a:r>
              <a:rPr kumimoji="0" lang="ar-JO"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اكتب سببًا مهمًّا واحدا لماذا سيكون من الصعب على الإنسان أن يعيش على هذا الكوكب الوهمي</a:t>
            </a:r>
            <a:r>
              <a:rPr kumimoji="0" lang="ar-JO"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7010400" y="5029200"/>
            <a:ext cx="1317990" cy="369332"/>
          </a:xfrm>
          <a:prstGeom prst="rect">
            <a:avLst/>
          </a:prstGeom>
          <a:solidFill>
            <a:schemeClr val="tx1"/>
          </a:solidFill>
        </p:spPr>
        <p:txBody>
          <a:bodyPr wrap="none">
            <a:spAutoFit/>
          </a:bodyPr>
          <a:lstStyle/>
          <a:p>
            <a:pPr lvl="0" rtl="1" eaLnBrk="0" fontAlgn="base" hangingPunct="0">
              <a:spcBef>
                <a:spcPct val="0"/>
              </a:spcBef>
              <a:spcAft>
                <a:spcPct val="0"/>
              </a:spcAft>
            </a:pPr>
            <a:r>
              <a:rPr lang="ar-JO" dirty="0" smtClean="0">
                <a:latin typeface="Traditional Arabic" pitchFamily="18" charset="-78"/>
                <a:ea typeface="Calibri" pitchFamily="34" charset="0"/>
                <a:cs typeface="Traditional Arabic" pitchFamily="18" charset="-78"/>
              </a:rPr>
              <a:t>لا يوجد أوكسجين.</a:t>
            </a:r>
            <a:endParaRPr lang="en-US" sz="105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6858000" y="4800600"/>
            <a:ext cx="1762021" cy="461665"/>
          </a:xfrm>
          <a:prstGeom prst="rect">
            <a:avLst/>
          </a:prstGeom>
          <a:solidFill>
            <a:schemeClr val="bg1"/>
          </a:solidFill>
        </p:spPr>
        <p:txBody>
          <a:bodyPr wrap="none">
            <a:spAutoFit/>
          </a:bodyPr>
          <a:lstStyle/>
          <a:p>
            <a:pPr lvl="0" rtl="1" eaLnBrk="0" fontAlgn="base" hangingPunct="0">
              <a:spcBef>
                <a:spcPct val="0"/>
              </a:spcBef>
              <a:spcAft>
                <a:spcPct val="0"/>
              </a:spcAft>
            </a:pPr>
            <a:r>
              <a:rPr lang="ar-JO" sz="2400" b="1" dirty="0" smtClean="0">
                <a:latin typeface="Traditional Arabic" pitchFamily="18" charset="-78"/>
                <a:ea typeface="Calibri" pitchFamily="34" charset="0"/>
                <a:cs typeface="Traditional Arabic" pitchFamily="18" charset="-78"/>
              </a:rPr>
              <a:t>لا يوجد أوكسجين.</a:t>
            </a:r>
            <a:endParaRPr lang="en-US" sz="1200" b="1" dirty="0" smtClean="0">
              <a:latin typeface="Arial" pitchFamily="34" charset="0"/>
              <a:cs typeface="Arial" pitchFamily="34" charset="0"/>
            </a:endParaRPr>
          </a:p>
        </p:txBody>
      </p:sp>
      <p:sp>
        <p:nvSpPr>
          <p:cNvPr id="5" name="زر إجراء: الصفحة الرئيسية 4">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graphicFrame>
        <p:nvGraphicFramePr>
          <p:cNvPr id="6" name="Table 1"/>
          <p:cNvGraphicFramePr>
            <a:graphicFrameLocks noGrp="1"/>
          </p:cNvGraphicFramePr>
          <p:nvPr/>
        </p:nvGraphicFramePr>
        <p:xfrm>
          <a:off x="1143000" y="3048000"/>
          <a:ext cx="5654040" cy="2880360"/>
        </p:xfrm>
        <a:graphic>
          <a:graphicData uri="http://schemas.openxmlformats.org/drawingml/2006/table">
            <a:tbl>
              <a:tblPr rtl="1">
                <a:tableStyleId>{284E427A-3D55-4303-BF80-6455036E1DE7}</a:tableStyleId>
              </a:tblPr>
              <a:tblGrid>
                <a:gridCol w="1884680"/>
                <a:gridCol w="1884680"/>
                <a:gridCol w="1884680"/>
              </a:tblGrid>
              <a:tr h="320040">
                <a:tc>
                  <a:txBody>
                    <a:bodyPr/>
                    <a:lstStyle/>
                    <a:p>
                      <a:pPr marL="0" marR="0" algn="r" rtl="1">
                        <a:lnSpc>
                          <a:spcPct val="150000"/>
                        </a:lnSpc>
                        <a:spcBef>
                          <a:spcPts val="0"/>
                        </a:spcBef>
                        <a:spcAft>
                          <a:spcPts val="0"/>
                        </a:spcAft>
                      </a:pPr>
                      <a:endParaRPr lang="en-US" sz="1100" dirty="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JO" sz="1400"/>
                        <a:t>الكرة الأرضية </a:t>
                      </a:r>
                      <a:endParaRPr lang="en-US" sz="110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JO" sz="1400" dirty="0"/>
                        <a:t>الكوكب الوهمي</a:t>
                      </a:r>
                      <a:endParaRPr lang="en-US" sz="1100" dirty="0">
                        <a:latin typeface="Calibri"/>
                        <a:ea typeface="Calibri"/>
                        <a:cs typeface="Arial"/>
                      </a:endParaRPr>
                    </a:p>
                  </a:txBody>
                  <a:tcPr marL="68580" marR="68580" marT="0" marB="0"/>
                </a:tc>
              </a:tr>
              <a:tr h="0">
                <a:tc>
                  <a:txBody>
                    <a:bodyPr/>
                    <a:lstStyle/>
                    <a:p>
                      <a:pPr marL="0" marR="0" algn="r" rtl="1">
                        <a:lnSpc>
                          <a:spcPct val="150000"/>
                        </a:lnSpc>
                        <a:spcBef>
                          <a:spcPts val="0"/>
                        </a:spcBef>
                        <a:spcAft>
                          <a:spcPts val="0"/>
                        </a:spcAft>
                      </a:pPr>
                      <a:r>
                        <a:rPr lang="ar-JO" sz="1400"/>
                        <a:t>ظروف الغلاف الغازي</a:t>
                      </a:r>
                      <a:endParaRPr lang="en-US" sz="110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SA" sz="1400" dirty="0"/>
                        <a:t>21% </a:t>
                      </a:r>
                      <a:r>
                        <a:rPr lang="ar-JO" sz="1400" dirty="0"/>
                        <a:t>أكسجين </a:t>
                      </a:r>
                      <a:endParaRPr lang="en-US" sz="1100" dirty="0"/>
                    </a:p>
                    <a:p>
                      <a:pPr marL="0" marR="0" algn="r" rtl="1">
                        <a:lnSpc>
                          <a:spcPct val="150000"/>
                        </a:lnSpc>
                        <a:spcBef>
                          <a:spcPts val="0"/>
                        </a:spcBef>
                        <a:spcAft>
                          <a:spcPts val="0"/>
                        </a:spcAft>
                      </a:pPr>
                      <a:r>
                        <a:rPr lang="ar-SA" sz="1400" dirty="0"/>
                        <a:t>0.03% </a:t>
                      </a:r>
                      <a:r>
                        <a:rPr lang="ar-JO" sz="1400" dirty="0"/>
                        <a:t>ثاني أكسيد الكربون</a:t>
                      </a:r>
                      <a:endParaRPr lang="en-US" sz="1100" dirty="0"/>
                    </a:p>
                    <a:p>
                      <a:pPr marL="0" marR="0" algn="r" rtl="1">
                        <a:lnSpc>
                          <a:spcPct val="150000"/>
                        </a:lnSpc>
                        <a:spcBef>
                          <a:spcPts val="0"/>
                        </a:spcBef>
                        <a:spcAft>
                          <a:spcPts val="0"/>
                        </a:spcAft>
                      </a:pPr>
                      <a:r>
                        <a:rPr lang="ar-SA" sz="1400" dirty="0"/>
                        <a:t>78% </a:t>
                      </a:r>
                      <a:r>
                        <a:rPr lang="ar-JO" sz="1400" dirty="0"/>
                        <a:t>نتروجين</a:t>
                      </a:r>
                      <a:endParaRPr lang="en-US" sz="1100" dirty="0"/>
                    </a:p>
                    <a:p>
                      <a:pPr marL="0" marR="0" algn="r" rtl="1">
                        <a:lnSpc>
                          <a:spcPct val="150000"/>
                        </a:lnSpc>
                        <a:spcBef>
                          <a:spcPts val="0"/>
                        </a:spcBef>
                        <a:spcAft>
                          <a:spcPts val="0"/>
                        </a:spcAft>
                      </a:pPr>
                      <a:r>
                        <a:rPr lang="ar-JO" sz="1400" dirty="0"/>
                        <a:t>طبقة الأوزون </a:t>
                      </a:r>
                      <a:endParaRPr lang="en-US" sz="1100" dirty="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SA" sz="1400"/>
                        <a:t>10% </a:t>
                      </a:r>
                      <a:r>
                        <a:rPr lang="ar-JO" sz="1400"/>
                        <a:t>ميثان</a:t>
                      </a:r>
                      <a:endParaRPr lang="en-US" sz="1100"/>
                    </a:p>
                    <a:p>
                      <a:pPr marL="0" marR="0" algn="r" rtl="1">
                        <a:lnSpc>
                          <a:spcPct val="150000"/>
                        </a:lnSpc>
                        <a:spcBef>
                          <a:spcPts val="0"/>
                        </a:spcBef>
                        <a:spcAft>
                          <a:spcPts val="0"/>
                        </a:spcAft>
                      </a:pPr>
                      <a:r>
                        <a:rPr lang="ar-SA" sz="1400"/>
                        <a:t>80% </a:t>
                      </a:r>
                      <a:r>
                        <a:rPr lang="ar-JO" sz="1400"/>
                        <a:t>ثاني أكسيد الكربون</a:t>
                      </a:r>
                      <a:endParaRPr lang="en-US" sz="1100"/>
                    </a:p>
                    <a:p>
                      <a:pPr marL="0" marR="0" algn="r" rtl="1">
                        <a:lnSpc>
                          <a:spcPct val="150000"/>
                        </a:lnSpc>
                        <a:spcBef>
                          <a:spcPts val="0"/>
                        </a:spcBef>
                        <a:spcAft>
                          <a:spcPts val="0"/>
                        </a:spcAft>
                      </a:pPr>
                      <a:r>
                        <a:rPr lang="ar-SA" sz="1400"/>
                        <a:t>5% </a:t>
                      </a:r>
                      <a:r>
                        <a:rPr lang="ar-JO" sz="1400"/>
                        <a:t>نتروجين</a:t>
                      </a:r>
                      <a:endParaRPr lang="en-US" sz="1100"/>
                    </a:p>
                    <a:p>
                      <a:pPr marL="0" marR="0" algn="r" rtl="1">
                        <a:lnSpc>
                          <a:spcPct val="150000"/>
                        </a:lnSpc>
                        <a:spcBef>
                          <a:spcPts val="0"/>
                        </a:spcBef>
                        <a:spcAft>
                          <a:spcPts val="0"/>
                        </a:spcAft>
                      </a:pPr>
                      <a:r>
                        <a:rPr lang="ar-JO" sz="1400"/>
                        <a:t>بدون طبقة أوزون</a:t>
                      </a:r>
                      <a:endParaRPr lang="en-US" sz="1100">
                        <a:latin typeface="Calibri"/>
                        <a:ea typeface="Calibri"/>
                        <a:cs typeface="Arial"/>
                      </a:endParaRPr>
                    </a:p>
                  </a:txBody>
                  <a:tcPr marL="68580" marR="68580" marT="0" marB="0"/>
                </a:tc>
              </a:tr>
              <a:tr h="0">
                <a:tc>
                  <a:txBody>
                    <a:bodyPr/>
                    <a:lstStyle/>
                    <a:p>
                      <a:pPr marL="0" marR="0" algn="r" rtl="1">
                        <a:lnSpc>
                          <a:spcPct val="150000"/>
                        </a:lnSpc>
                        <a:spcBef>
                          <a:spcPts val="0"/>
                        </a:spcBef>
                        <a:spcAft>
                          <a:spcPts val="0"/>
                        </a:spcAft>
                      </a:pPr>
                      <a:r>
                        <a:rPr lang="ar-JO" sz="1400"/>
                        <a:t>البعد عن النجم (مثل الشمس)</a:t>
                      </a:r>
                      <a:endParaRPr lang="en-US" sz="110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SA" sz="1400"/>
                        <a:t>148,640,000 </a:t>
                      </a:r>
                      <a:r>
                        <a:rPr lang="ar-JO" sz="1400"/>
                        <a:t>كم</a:t>
                      </a:r>
                      <a:endParaRPr lang="en-US" sz="110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SA" sz="1400"/>
                        <a:t>103,600,000 </a:t>
                      </a:r>
                      <a:r>
                        <a:rPr lang="ar-JO" sz="1400"/>
                        <a:t>كم</a:t>
                      </a:r>
                      <a:endParaRPr lang="en-US" sz="1100">
                        <a:latin typeface="Calibri"/>
                        <a:ea typeface="Calibri"/>
                        <a:cs typeface="Arial"/>
                      </a:endParaRPr>
                    </a:p>
                  </a:txBody>
                  <a:tcPr marL="68580" marR="68580" marT="0" marB="0"/>
                </a:tc>
              </a:tr>
              <a:tr h="0">
                <a:tc>
                  <a:txBody>
                    <a:bodyPr/>
                    <a:lstStyle/>
                    <a:p>
                      <a:pPr marL="0" marR="0" algn="r" rtl="1">
                        <a:lnSpc>
                          <a:spcPct val="150000"/>
                        </a:lnSpc>
                        <a:spcBef>
                          <a:spcPts val="0"/>
                        </a:spcBef>
                        <a:spcAft>
                          <a:spcPts val="0"/>
                        </a:spcAft>
                      </a:pPr>
                      <a:r>
                        <a:rPr lang="ar-JO" sz="1400"/>
                        <a:t>زمن الدورة حول نفسه</a:t>
                      </a:r>
                      <a:endParaRPr lang="en-US" sz="110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JO" sz="1400"/>
                        <a:t>يوم (نهار+ ليل) واحد أرضي</a:t>
                      </a:r>
                      <a:endParaRPr lang="en-US" sz="110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SA" sz="1400"/>
                        <a:t>200 </a:t>
                      </a:r>
                      <a:r>
                        <a:rPr lang="ar-JO" sz="1400"/>
                        <a:t>يوم أرضي</a:t>
                      </a:r>
                      <a:endParaRPr lang="en-US" sz="1100">
                        <a:latin typeface="Calibri"/>
                        <a:ea typeface="Calibri"/>
                        <a:cs typeface="Arial"/>
                      </a:endParaRPr>
                    </a:p>
                  </a:txBody>
                  <a:tcPr marL="68580" marR="68580" marT="0" marB="0"/>
                </a:tc>
              </a:tr>
              <a:tr h="0">
                <a:tc>
                  <a:txBody>
                    <a:bodyPr/>
                    <a:lstStyle/>
                    <a:p>
                      <a:pPr marL="0" marR="0" algn="r" rtl="1">
                        <a:lnSpc>
                          <a:spcPct val="150000"/>
                        </a:lnSpc>
                        <a:spcBef>
                          <a:spcPts val="0"/>
                        </a:spcBef>
                        <a:spcAft>
                          <a:spcPts val="0"/>
                        </a:spcAft>
                      </a:pPr>
                      <a:r>
                        <a:rPr lang="ar-JO" sz="1400" dirty="0"/>
                        <a:t>زمن الدورة حول النجم (مثل الشمس)</a:t>
                      </a:r>
                      <a:endParaRPr lang="en-US" sz="1100" dirty="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SA" sz="1400"/>
                        <a:t>365.25 </a:t>
                      </a:r>
                      <a:r>
                        <a:rPr lang="ar-JO" sz="1400"/>
                        <a:t>يوما</a:t>
                      </a:r>
                      <a:r>
                        <a:rPr lang="ar-SA" sz="1400"/>
                        <a:t> أرضيا</a:t>
                      </a:r>
                      <a:endParaRPr lang="en-US" sz="1100">
                        <a:latin typeface="Calibri"/>
                        <a:ea typeface="Calibri"/>
                        <a:cs typeface="Arial"/>
                      </a:endParaRPr>
                    </a:p>
                  </a:txBody>
                  <a:tcPr marL="68580" marR="68580" marT="0" marB="0"/>
                </a:tc>
                <a:tc>
                  <a:txBody>
                    <a:bodyPr/>
                    <a:lstStyle/>
                    <a:p>
                      <a:pPr marL="0" marR="0" algn="r" rtl="1">
                        <a:lnSpc>
                          <a:spcPct val="150000"/>
                        </a:lnSpc>
                        <a:spcBef>
                          <a:spcPts val="0"/>
                        </a:spcBef>
                        <a:spcAft>
                          <a:spcPts val="0"/>
                        </a:spcAft>
                      </a:pPr>
                      <a:r>
                        <a:rPr lang="ar-SA" sz="1400" dirty="0"/>
                        <a:t>200 </a:t>
                      </a:r>
                      <a:r>
                        <a:rPr lang="ar-JO" sz="1400" dirty="0"/>
                        <a:t>يوم</a:t>
                      </a:r>
                      <a:r>
                        <a:rPr lang="ar-SA" sz="1400" dirty="0"/>
                        <a:t> أرضي</a:t>
                      </a:r>
                      <a:endParaRPr lang="en-US" sz="1100" dirty="0">
                        <a:latin typeface="Calibri"/>
                        <a:ea typeface="Calibri"/>
                        <a:cs typeface="Arial"/>
                      </a:endParaRPr>
                    </a:p>
                  </a:txBody>
                  <a:tcPr marL="68580" marR="68580" marT="0" marB="0"/>
                </a:tc>
              </a:tr>
            </a:tbl>
          </a:graphicData>
        </a:graphic>
      </p:graphicFrame>
      <p:sp>
        <p:nvSpPr>
          <p:cNvPr id="7" name="Rectangle 1"/>
          <p:cNvSpPr>
            <a:spLocks noChangeArrowheads="1"/>
          </p:cNvSpPr>
          <p:nvPr/>
        </p:nvSpPr>
        <p:spPr bwMode="auto">
          <a:xfrm rot="21135055">
            <a:off x="1967731" y="906530"/>
            <a:ext cx="5700326" cy="24468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Tx/>
              <a:buChar char="•"/>
              <a:tabLst/>
            </a:pPr>
            <a:r>
              <a:rPr kumimoji="0" lang="ar-JO"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تساءَلَ أمين وأمينة حول إمكانية العيش على كوكب سيار غير كوكب الكرة الأرضية. زوّدتهما المعلمة بمعطيات عن الكرة الأرضية وعن كوكب سيار وهمي. الجدول التالي يركّز هذه المعطيات: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50000"/>
              </a:lnSpc>
              <a:spcBef>
                <a:spcPct val="0"/>
              </a:spcBef>
              <a:spcAft>
                <a:spcPct val="0"/>
              </a:spcAft>
              <a:buClrTx/>
              <a:buSzTx/>
              <a:buFontTx/>
              <a:buNone/>
              <a:tabLst/>
            </a:pPr>
            <a:r>
              <a:rPr kumimoji="0" lang="ar-JO"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اكتب سببًا مهمًّا واحدا لماذا سيكون من الصعب على الإنسان أن يعيش على هذا الكوكب الوهمي</a:t>
            </a:r>
            <a:r>
              <a:rPr kumimoji="0" lang="ar-JO"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 </a:t>
            </a: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52225" name="Rectangle 1"/>
          <p:cNvSpPr>
            <a:spLocks noChangeArrowheads="1"/>
          </p:cNvSpPr>
          <p:nvPr/>
        </p:nvSpPr>
        <p:spPr bwMode="auto">
          <a:xfrm rot="21225795">
            <a:off x="2796535" y="2119243"/>
            <a:ext cx="4009593"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tabLst/>
            </a:pPr>
            <a:r>
              <a:rPr kumimoji="0" lang="ar-SA" sz="3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ما هو الكوكب اللذي لا يحوي غلاف جوي؟</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6234800" y="4876800"/>
            <a:ext cx="1537600" cy="523220"/>
          </a:xfrm>
          <a:prstGeom prst="rect">
            <a:avLst/>
          </a:prstGeom>
          <a:solidFill>
            <a:schemeClr val="tx1"/>
          </a:solidFill>
        </p:spPr>
        <p:txBody>
          <a:bodyPr wrap="none">
            <a:spAutoFit/>
          </a:bodyPr>
          <a:lstStyle/>
          <a:p>
            <a:pPr lvl="0" algn="ctr" rtl="1" eaLnBrk="0" fontAlgn="base" hangingPunct="0">
              <a:spcBef>
                <a:spcPct val="0"/>
              </a:spcBef>
              <a:spcAft>
                <a:spcPct val="0"/>
              </a:spcAft>
            </a:pPr>
            <a:r>
              <a:rPr lang="ar-SA" sz="2800" dirty="0" smtClean="0">
                <a:latin typeface="Traditional Arabic" pitchFamily="18" charset="-78"/>
                <a:ea typeface="Calibri" pitchFamily="34" charset="0"/>
                <a:cs typeface="Traditional Arabic" pitchFamily="18" charset="-78"/>
              </a:rPr>
              <a:t>كوكب عطارد.</a:t>
            </a:r>
            <a:endParaRPr lang="ar-SA" sz="3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6324600" y="4876800"/>
            <a:ext cx="1537600" cy="523220"/>
          </a:xfrm>
          <a:prstGeom prst="rect">
            <a:avLst/>
          </a:prstGeom>
        </p:spPr>
        <p:txBody>
          <a:bodyPr wrap="none">
            <a:spAutoFit/>
          </a:bodyPr>
          <a:lstStyle/>
          <a:p>
            <a:pPr lvl="0" algn="ctr" rtl="1" eaLnBrk="0" fontAlgn="base" hangingPunct="0">
              <a:spcBef>
                <a:spcPct val="0"/>
              </a:spcBef>
              <a:spcAft>
                <a:spcPct val="0"/>
              </a:spcAft>
            </a:pPr>
            <a:r>
              <a:rPr lang="ar-SA" sz="2800" dirty="0" smtClean="0">
                <a:solidFill>
                  <a:srgbClr val="00B050"/>
                </a:solidFill>
                <a:latin typeface="Traditional Arabic" pitchFamily="18" charset="-78"/>
                <a:ea typeface="Calibri" pitchFamily="34" charset="0"/>
                <a:cs typeface="Traditional Arabic" pitchFamily="18" charset="-78"/>
              </a:rPr>
              <a:t>كوكب عطارد.</a:t>
            </a:r>
            <a:endParaRPr lang="ar-SA" sz="3600" dirty="0" smtClean="0">
              <a:solidFill>
                <a:srgbClr val="00B050"/>
              </a:solidFill>
              <a:latin typeface="Arial" pitchFamily="34" charset="0"/>
              <a:cs typeface="Arial" pitchFamily="34" charset="0"/>
            </a:endParaRPr>
          </a:p>
        </p:txBody>
      </p:sp>
      <p:sp>
        <p:nvSpPr>
          <p:cNvPr id="4" name="زر إجراء: الصفحة الرئيسية 3">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
        <p:nvSpPr>
          <p:cNvPr id="5" name="Rectangle 1"/>
          <p:cNvSpPr>
            <a:spLocks noChangeArrowheads="1"/>
          </p:cNvSpPr>
          <p:nvPr/>
        </p:nvSpPr>
        <p:spPr bwMode="auto">
          <a:xfrm rot="21225795">
            <a:off x="2796535" y="2119243"/>
            <a:ext cx="4009593"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tabLst/>
            </a:pPr>
            <a:r>
              <a:rPr kumimoji="0" lang="ar-SA" sz="36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ما هو الكوكب اللذي لا يحوي غلاف جوي؟</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مستطيل 1">
            <a:hlinkClick r:id="rId2" action="ppaction://hlinksldjump"/>
          </p:cNvPr>
          <p:cNvSpPr/>
          <p:nvPr/>
        </p:nvSpPr>
        <p:spPr>
          <a:xfrm>
            <a:off x="2286000" y="0"/>
            <a:ext cx="2286000" cy="2286000"/>
          </a:xfrm>
          <a:prstGeom prst="rect">
            <a:avLst/>
          </a:prstGeom>
          <a:solidFill>
            <a:schemeClr val="bg1"/>
          </a:solid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rPr>
              <a:t>5</a:t>
            </a:r>
            <a:endParaRPr lang="he-IL"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8" name="مستطيل 7">
            <a:hlinkClick r:id="rId3" action="ppaction://hlinksldjump"/>
          </p:cNvPr>
          <p:cNvSpPr/>
          <p:nvPr/>
        </p:nvSpPr>
        <p:spPr>
          <a:xfrm>
            <a:off x="4572000" y="0"/>
            <a:ext cx="2286000" cy="2286000"/>
          </a:xfrm>
          <a:prstGeom prst="rect">
            <a:avLst/>
          </a:prstGeom>
          <a:solidFill>
            <a:schemeClr val="bg1"/>
          </a:solid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rPr>
              <a:t>3</a:t>
            </a:r>
            <a:endParaRPr lang="he-IL"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9" name="مستطيل 8">
            <a:hlinkClick r:id="rId4" action="ppaction://hlinksldjump"/>
          </p:cNvPr>
          <p:cNvSpPr/>
          <p:nvPr/>
        </p:nvSpPr>
        <p:spPr>
          <a:xfrm>
            <a:off x="6858000" y="0"/>
            <a:ext cx="2286000" cy="2286000"/>
          </a:xfrm>
          <a:prstGeom prst="rect">
            <a:avLst/>
          </a:prstGeom>
          <a:solidFill>
            <a:schemeClr val="bg1"/>
          </a:solidFill>
          <a:ln w="6350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IQ"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rPr>
              <a:t>1</a:t>
            </a:r>
            <a:endParaRPr lang="he-IL" dirty="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endParaRPr>
          </a:p>
        </p:txBody>
      </p:sp>
      <p:sp>
        <p:nvSpPr>
          <p:cNvPr id="10" name="مستطيل 9">
            <a:hlinkClick r:id="rId5" action="ppaction://hlinksldjump"/>
          </p:cNvPr>
          <p:cNvSpPr/>
          <p:nvPr/>
        </p:nvSpPr>
        <p:spPr>
          <a:xfrm>
            <a:off x="0" y="0"/>
            <a:ext cx="2286000" cy="2286000"/>
          </a:xfrm>
          <a:prstGeom prst="rect">
            <a:avLst/>
          </a:prstGeom>
          <a:solidFill>
            <a:schemeClr val="bg1"/>
          </a:solid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rPr>
              <a:t>7</a:t>
            </a:r>
            <a:endParaRPr lang="he-IL"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3" name="مستطيل 12">
            <a:hlinkClick r:id="rId6" action="ppaction://hlinksldjump"/>
          </p:cNvPr>
          <p:cNvSpPr/>
          <p:nvPr/>
        </p:nvSpPr>
        <p:spPr>
          <a:xfrm>
            <a:off x="2286000" y="4572000"/>
            <a:ext cx="2286000" cy="2286000"/>
          </a:xfrm>
          <a:prstGeom prst="rect">
            <a:avLst/>
          </a:prstGeom>
          <a:solidFill>
            <a:schemeClr val="bg1"/>
          </a:solid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rPr>
              <a:t>19</a:t>
            </a:r>
            <a:endParaRPr lang="he-IL"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4" name="مستطيل 13">
            <a:hlinkClick r:id="rId7" action="ppaction://hlinksldjump"/>
          </p:cNvPr>
          <p:cNvSpPr/>
          <p:nvPr/>
        </p:nvSpPr>
        <p:spPr>
          <a:xfrm>
            <a:off x="4572000" y="4572000"/>
            <a:ext cx="2286000" cy="2286000"/>
          </a:xfrm>
          <a:prstGeom prst="rect">
            <a:avLst/>
          </a:prstGeom>
          <a:solidFill>
            <a:schemeClr val="bg1"/>
          </a:solid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rPr>
              <a:t>17</a:t>
            </a:r>
            <a:endParaRPr lang="he-IL"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5" name="مستطيل 14">
            <a:hlinkClick r:id="rId8" action="ppaction://hlinksldjump"/>
          </p:cNvPr>
          <p:cNvSpPr/>
          <p:nvPr/>
        </p:nvSpPr>
        <p:spPr>
          <a:xfrm>
            <a:off x="6858000" y="4572000"/>
            <a:ext cx="2286000" cy="2286000"/>
          </a:xfrm>
          <a:prstGeom prst="rect">
            <a:avLst/>
          </a:prstGeom>
          <a:solidFill>
            <a:schemeClr val="bg1"/>
          </a:solid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rPr>
              <a:t>15</a:t>
            </a:r>
            <a:endParaRPr lang="he-IL"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6" name="مستطيل 15">
            <a:hlinkClick r:id="rId9" action="ppaction://hlinksldjump"/>
          </p:cNvPr>
          <p:cNvSpPr/>
          <p:nvPr/>
        </p:nvSpPr>
        <p:spPr>
          <a:xfrm>
            <a:off x="6094800" y="2286000"/>
            <a:ext cx="3049200" cy="2286000"/>
          </a:xfrm>
          <a:prstGeom prst="rect">
            <a:avLst/>
          </a:prstGeom>
          <a:solidFill>
            <a:schemeClr val="bg1"/>
          </a:solid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rPr>
              <a:t>9</a:t>
            </a:r>
            <a:endParaRPr lang="he-IL"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7" name="مستطيل 16">
            <a:hlinkClick r:id="rId10" action="ppaction://hlinksldjump"/>
          </p:cNvPr>
          <p:cNvSpPr/>
          <p:nvPr/>
        </p:nvSpPr>
        <p:spPr>
          <a:xfrm>
            <a:off x="3048000" y="2286000"/>
            <a:ext cx="3049200" cy="2286000"/>
          </a:xfrm>
          <a:prstGeom prst="rect">
            <a:avLst/>
          </a:prstGeom>
          <a:solidFill>
            <a:schemeClr val="bg1"/>
          </a:solid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rPr>
              <a:t>11</a:t>
            </a:r>
            <a:endParaRPr lang="he-IL"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8" name="مستطيل 17">
            <a:hlinkClick r:id="rId11" action="ppaction://hlinksldjump"/>
          </p:cNvPr>
          <p:cNvSpPr/>
          <p:nvPr/>
        </p:nvSpPr>
        <p:spPr>
          <a:xfrm>
            <a:off x="0" y="2286000"/>
            <a:ext cx="3049200" cy="2286000"/>
          </a:xfrm>
          <a:prstGeom prst="rect">
            <a:avLst/>
          </a:prstGeom>
          <a:solidFill>
            <a:schemeClr val="bg1"/>
          </a:solid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rPr>
              <a:t>13</a:t>
            </a:r>
            <a:endParaRPr lang="he-IL"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2" name="مستطيل 11">
            <a:hlinkClick r:id="rId12" action="ppaction://hlinksldjump"/>
          </p:cNvPr>
          <p:cNvSpPr/>
          <p:nvPr/>
        </p:nvSpPr>
        <p:spPr>
          <a:xfrm>
            <a:off x="0" y="4572000"/>
            <a:ext cx="2286000" cy="2286000"/>
          </a:xfrm>
          <a:prstGeom prst="rect">
            <a:avLst/>
          </a:prstGeom>
          <a:solidFill>
            <a:schemeClr val="bg1"/>
          </a:solid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rPr>
              <a:t>21</a:t>
            </a:r>
            <a:endParaRPr lang="he-IL" sz="9600" dirty="0" smtClean="0">
              <a:ln w="18415" cmpd="sng">
                <a:solidFill>
                  <a:srgbClr val="FFFFFF"/>
                </a:solidFill>
                <a:prstDash val="solid"/>
              </a:ln>
              <a:solidFill>
                <a:srgbClr val="0070C0"/>
              </a:solidFill>
              <a:effectLst>
                <a:outerShdw blurRad="63500" dir="3600000" algn="tl" rotWithShape="0">
                  <a:srgbClr val="000000">
                    <a:alpha val="70000"/>
                  </a:srgbClr>
                </a:outerShdw>
              </a:effectLst>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600200" y="1676400"/>
            <a:ext cx="6019800" cy="3727944"/>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lnSpc>
                <a:spcPct val="150000"/>
              </a:lnSpc>
            </a:pPr>
            <a:r>
              <a:rPr lang="ar-IQ"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1</a:t>
            </a:r>
          </a:p>
          <a:p>
            <a:pPr algn="ctr" rtl="1">
              <a:lnSpc>
                <a:spcPct val="150000"/>
              </a:lnSpc>
            </a:pPr>
            <a:r>
              <a:rPr lang="ar-IQ"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أذكر حدث أزعجك في التطبيقات العملية.</a:t>
            </a:r>
            <a:endParaRPr lang="ar-IQ"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endParaRPr>
          </a:p>
        </p:txBody>
      </p:sp>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600200" y="1219200"/>
            <a:ext cx="6019800" cy="497443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lnSpc>
                <a:spcPct val="150000"/>
              </a:lnSpc>
            </a:pPr>
            <a:r>
              <a:rPr lang="ar-IQ"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2</a:t>
            </a:r>
          </a:p>
          <a:p>
            <a:pPr algn="ctr" rtl="1">
              <a:lnSpc>
                <a:spcPct val="150000"/>
              </a:lnSpc>
            </a:pPr>
            <a:r>
              <a:rPr lang="ar-IQ"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أشكر شخصا موجودا في الصف تود أن تشكره لسبب ما.</a:t>
            </a:r>
          </a:p>
        </p:txBody>
      </p:sp>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600200" y="1828800"/>
            <a:ext cx="6019800" cy="3831818"/>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lnSpc>
                <a:spcPct val="150000"/>
              </a:lnSpc>
            </a:pPr>
            <a:r>
              <a:rPr lang="ar-IQ"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3</a:t>
            </a:r>
          </a:p>
          <a:p>
            <a:pPr lvl="0" algn="ctr" rtl="1">
              <a:lnSpc>
                <a:spcPct val="150000"/>
              </a:lnSpc>
            </a:pPr>
            <a:r>
              <a:rPr lang="ar-IQ"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صِف هذا المساق بثلاث </a:t>
            </a:r>
            <a:r>
              <a:rPr lang="ar-IQ"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كلمات.</a:t>
            </a:r>
            <a:r>
              <a:rPr lang="ar-IQ"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 </a:t>
            </a:r>
            <a:r>
              <a:rPr lang="ar-IQ" sz="5400" dirty="0" smtClean="0"/>
              <a:t> </a:t>
            </a:r>
            <a:endParaRPr lang="en-US" sz="5400" dirty="0" smtClean="0"/>
          </a:p>
        </p:txBody>
      </p:sp>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524000" y="1066800"/>
            <a:ext cx="6019800" cy="5078313"/>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lnSpc>
                <a:spcPct val="150000"/>
              </a:lnSpc>
            </a:pPr>
            <a:r>
              <a:rPr lang="ar-IQ"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4</a:t>
            </a:r>
          </a:p>
          <a:p>
            <a:pPr lvl="0" algn="ctr" rtl="1">
              <a:lnSpc>
                <a:spcPct val="150000"/>
              </a:lnSpc>
            </a:pPr>
            <a:r>
              <a:rPr lang="ar-IQ"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أذكر معلومة واحدة جديدة حصلت عليها في </a:t>
            </a:r>
            <a:r>
              <a:rPr lang="ar-IQ"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اللعبة    </a:t>
            </a:r>
            <a:r>
              <a:rPr lang="ar-IQ"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(إذا وُجِد</a:t>
            </a:r>
            <a:r>
              <a:rPr lang="ar-IQ"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a:t>
            </a:r>
            <a:endParaRPr lang="ar-IQ"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endParaRPr>
          </a:p>
        </p:txBody>
      </p:sp>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600200" y="1828800"/>
            <a:ext cx="6019800" cy="3727944"/>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lnSpc>
                <a:spcPct val="150000"/>
              </a:lnSpc>
            </a:pPr>
            <a:r>
              <a:rPr lang="ar-IQ"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5</a:t>
            </a:r>
          </a:p>
          <a:p>
            <a:pPr lvl="0" algn="ctr" rtl="1">
              <a:lnSpc>
                <a:spcPct val="150000"/>
              </a:lnSpc>
            </a:pPr>
            <a:r>
              <a:rPr lang="ar-IQ"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عبّر عن شعورك الآن خلال </a:t>
            </a:r>
            <a:r>
              <a:rPr lang="ar-IQ"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اللعب.</a:t>
            </a:r>
            <a:r>
              <a:rPr lang="ar-IQ"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 </a:t>
            </a:r>
            <a:r>
              <a:rPr lang="ar-IQ" sz="5400" dirty="0" smtClean="0"/>
              <a:t> </a:t>
            </a:r>
            <a:endParaRPr lang="en-US" sz="5400" dirty="0" smtClean="0"/>
          </a:p>
        </p:txBody>
      </p:sp>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447800" y="1066800"/>
            <a:ext cx="6019800" cy="497443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lnSpc>
                <a:spcPct val="150000"/>
              </a:lnSpc>
            </a:pPr>
            <a:r>
              <a:rPr lang="ar-IQ"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6</a:t>
            </a:r>
          </a:p>
          <a:p>
            <a:pPr lvl="0" algn="ctr" rtl="1">
              <a:lnSpc>
                <a:spcPct val="150000"/>
              </a:lnSpc>
            </a:pPr>
            <a:r>
              <a:rPr lang="ar-IQ"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أذكر تساؤلا يراودك عن موضوع الفضاء وتود معرفة إجابته.</a:t>
            </a:r>
          </a:p>
        </p:txBody>
      </p:sp>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600200" y="1828800"/>
            <a:ext cx="6019800" cy="3727944"/>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lnSpc>
                <a:spcPct val="150000"/>
              </a:lnSpc>
            </a:pPr>
            <a:r>
              <a:rPr lang="ar-IQ"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7</a:t>
            </a:r>
          </a:p>
          <a:p>
            <a:pPr lvl="0" algn="ctr" rtl="1">
              <a:lnSpc>
                <a:spcPct val="150000"/>
              </a:lnSpc>
            </a:pPr>
            <a:r>
              <a:rPr lang="ar-IQ"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أذكر قضية صعبة واجهتها في </a:t>
            </a:r>
            <a:r>
              <a:rPr lang="ar-IQ"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حياتك.</a:t>
            </a:r>
            <a:r>
              <a:rPr lang="ar-IQ" sz="5400" dirty="0" smtClean="0"/>
              <a:t> </a:t>
            </a:r>
            <a:endParaRPr lang="en-US" sz="5400" dirty="0" smtClean="0"/>
          </a:p>
        </p:txBody>
      </p:sp>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600200" y="1828800"/>
            <a:ext cx="6019800" cy="3231654"/>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a:lnSpc>
                <a:spcPct val="150000"/>
              </a:lnSpc>
            </a:pPr>
            <a:r>
              <a:rPr lang="ar-IQ"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8</a:t>
            </a:r>
          </a:p>
          <a:p>
            <a:pPr algn="ctr" rtl="1">
              <a:lnSpc>
                <a:spcPct val="150000"/>
              </a:lnSpc>
            </a:pPr>
            <a:endParaRPr lang="ar-IQ"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endParaRPr>
          </a:p>
          <a:p>
            <a:pPr lvl="0" algn="ctr" rtl="1">
              <a:lnSpc>
                <a:spcPct val="150000"/>
              </a:lnSpc>
            </a:pPr>
            <a:r>
              <a:rPr lang="ar-IQ"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أذكر أجمل حدث في </a:t>
            </a:r>
            <a:r>
              <a:rPr lang="ar-IQ" sz="54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حياتك.</a:t>
            </a:r>
            <a:r>
              <a:rPr lang="ar-IQ"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raditional Arabic" pitchFamily="18" charset="-78"/>
                <a:cs typeface="Traditional Arabic" pitchFamily="18" charset="-78"/>
              </a:rPr>
              <a:t> </a:t>
            </a:r>
            <a:r>
              <a:rPr lang="ar-IQ" sz="5400" dirty="0" smtClean="0"/>
              <a:t> </a:t>
            </a:r>
            <a:endParaRPr lang="en-US" sz="5400" dirty="0" smtClean="0"/>
          </a:p>
        </p:txBody>
      </p:sp>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143000" y="1600200"/>
            <a:ext cx="6019800" cy="248144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lnSpc>
                <a:spcPct val="150000"/>
              </a:lnSpc>
            </a:pP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1</a:t>
            </a:r>
          </a:p>
          <a:p>
            <a:pPr lvl="0" algn="ctr" rtl="1">
              <a:lnSpc>
                <a:spcPct val="150000"/>
              </a:lnSpc>
            </a:pP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تقدم خطوة واحدة إلى </a:t>
            </a:r>
            <a:r>
              <a:rPr lang="ar-IQ" sz="54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الأمام.</a:t>
            </a: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endPar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143000" y="1600200"/>
            <a:ext cx="6019800" cy="248144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lnSpc>
                <a:spcPct val="150000"/>
              </a:lnSpc>
            </a:pP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2</a:t>
            </a:r>
          </a:p>
          <a:p>
            <a:pPr lvl="0" algn="ctr" rtl="1">
              <a:lnSpc>
                <a:spcPct val="150000"/>
              </a:lnSpc>
            </a:pPr>
            <a:r>
              <a:rPr lang="ar-IQ" sz="54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إلعب</a:t>
            </a: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 مرة أخرى </a:t>
            </a:r>
            <a:endPar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مستطيل 1">
            <a:hlinkClick r:id="rId2" action="ppaction://hlinksldjump"/>
          </p:cNvPr>
          <p:cNvSpPr/>
          <p:nvPr/>
        </p:nvSpPr>
        <p:spPr>
          <a:xfrm>
            <a:off x="0" y="0"/>
            <a:ext cx="3049200" cy="2286000"/>
          </a:xfrm>
          <a:prstGeom prst="rect">
            <a:avLst/>
          </a:prstGeom>
          <a:solidFill>
            <a:schemeClr val="bg1"/>
          </a:solid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latin typeface="Andalus" pitchFamily="18" charset="-78"/>
                <a:cs typeface="Andalus" pitchFamily="18" charset="-78"/>
              </a:rPr>
              <a:t>3</a:t>
            </a:r>
            <a:endParaRPr lang="he-IL"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8" name="مستطيل 7">
            <a:hlinkClick r:id="rId3" action="ppaction://hlinksldjump"/>
          </p:cNvPr>
          <p:cNvSpPr/>
          <p:nvPr/>
        </p:nvSpPr>
        <p:spPr>
          <a:xfrm>
            <a:off x="3048000" y="0"/>
            <a:ext cx="3049200" cy="2286000"/>
          </a:xfrm>
          <a:prstGeom prst="rect">
            <a:avLst/>
          </a:prstGeom>
          <a:solidFill>
            <a:schemeClr val="bg1"/>
          </a:solid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latin typeface="Andalus" pitchFamily="18" charset="-78"/>
                <a:cs typeface="Andalus" pitchFamily="18" charset="-78"/>
              </a:rPr>
              <a:t>2</a:t>
            </a:r>
            <a:endParaRPr lang="he-IL"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9" name="مستطيل 8">
            <a:hlinkClick r:id="rId4" action="ppaction://hlinksldjump"/>
          </p:cNvPr>
          <p:cNvSpPr/>
          <p:nvPr/>
        </p:nvSpPr>
        <p:spPr>
          <a:xfrm>
            <a:off x="6094800" y="0"/>
            <a:ext cx="3049200" cy="2286000"/>
          </a:xfrm>
          <a:prstGeom prst="rect">
            <a:avLst/>
          </a:prstGeom>
          <a:solidFill>
            <a:schemeClr val="bg1"/>
          </a:solidFill>
          <a:ln w="63500" cmpd="sng">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IQ"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latin typeface="Andalus" pitchFamily="18" charset="-78"/>
                <a:cs typeface="Andalus" pitchFamily="18" charset="-78"/>
              </a:rPr>
              <a:t>1</a:t>
            </a:r>
            <a:endParaRPr lang="he-IL" dirty="0">
              <a:ln w="18415" cmpd="sng">
                <a:solidFill>
                  <a:srgbClr val="FFFFFF"/>
                </a:solidFill>
                <a:prstDash val="solid"/>
              </a:ln>
              <a:solidFill>
                <a:srgbClr val="C00000"/>
              </a:solidFill>
              <a:effectLst>
                <a:outerShdw blurRad="63500" dir="3600000" algn="tl" rotWithShape="0">
                  <a:srgbClr val="000000">
                    <a:alpha val="70000"/>
                  </a:srgbClr>
                </a:outerShdw>
              </a:effectLst>
              <a:latin typeface="Andalus" pitchFamily="18" charset="-78"/>
            </a:endParaRPr>
          </a:p>
        </p:txBody>
      </p:sp>
      <p:sp>
        <p:nvSpPr>
          <p:cNvPr id="10" name="مستطيل 9">
            <a:hlinkClick r:id="rId5" action="ppaction://hlinksldjump"/>
          </p:cNvPr>
          <p:cNvSpPr/>
          <p:nvPr/>
        </p:nvSpPr>
        <p:spPr>
          <a:xfrm>
            <a:off x="4572000" y="2286000"/>
            <a:ext cx="4572000" cy="2286000"/>
          </a:xfrm>
          <a:prstGeom prst="rect">
            <a:avLst/>
          </a:prstGeom>
          <a:solidFill>
            <a:schemeClr val="bg1"/>
          </a:solid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latin typeface="Andalus" pitchFamily="18" charset="-78"/>
                <a:cs typeface="Andalus" pitchFamily="18" charset="-78"/>
              </a:rPr>
              <a:t>4</a:t>
            </a:r>
            <a:endParaRPr lang="he-IL"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3" name="مستطيل 12">
            <a:hlinkClick r:id="rId6" action="ppaction://hlinksldjump"/>
          </p:cNvPr>
          <p:cNvSpPr/>
          <p:nvPr/>
        </p:nvSpPr>
        <p:spPr>
          <a:xfrm>
            <a:off x="0" y="4572000"/>
            <a:ext cx="3049200" cy="2286000"/>
          </a:xfrm>
          <a:prstGeom prst="rect">
            <a:avLst/>
          </a:prstGeom>
          <a:solidFill>
            <a:schemeClr val="bg1"/>
          </a:solid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latin typeface="Andalus" pitchFamily="18" charset="-78"/>
                <a:cs typeface="Andalus" pitchFamily="18" charset="-78"/>
              </a:rPr>
              <a:t>8</a:t>
            </a:r>
            <a:endParaRPr lang="he-IL"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4" name="مستطيل 13">
            <a:hlinkClick r:id="rId7" action="ppaction://hlinksldjump"/>
          </p:cNvPr>
          <p:cNvSpPr/>
          <p:nvPr/>
        </p:nvSpPr>
        <p:spPr>
          <a:xfrm>
            <a:off x="3048000" y="4572000"/>
            <a:ext cx="3049200" cy="2286000"/>
          </a:xfrm>
          <a:prstGeom prst="rect">
            <a:avLst/>
          </a:prstGeom>
          <a:solidFill>
            <a:schemeClr val="bg1"/>
          </a:solid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latin typeface="Andalus" pitchFamily="18" charset="-78"/>
                <a:cs typeface="Andalus" pitchFamily="18" charset="-78"/>
              </a:rPr>
              <a:t>7</a:t>
            </a:r>
            <a:endParaRPr lang="he-IL"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5" name="مستطيل 14">
            <a:hlinkClick r:id="rId8" action="ppaction://hlinksldjump"/>
          </p:cNvPr>
          <p:cNvSpPr/>
          <p:nvPr/>
        </p:nvSpPr>
        <p:spPr>
          <a:xfrm>
            <a:off x="6094800" y="4572000"/>
            <a:ext cx="3049200" cy="2286000"/>
          </a:xfrm>
          <a:prstGeom prst="rect">
            <a:avLst/>
          </a:prstGeom>
          <a:solidFill>
            <a:schemeClr val="bg1"/>
          </a:solid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latin typeface="Andalus" pitchFamily="18" charset="-78"/>
                <a:cs typeface="Andalus" pitchFamily="18" charset="-78"/>
              </a:rPr>
              <a:t>6</a:t>
            </a:r>
            <a:endParaRPr lang="he-IL"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7" name="مستطيل 16">
            <a:hlinkClick r:id="rId9" action="ppaction://hlinksldjump"/>
          </p:cNvPr>
          <p:cNvSpPr/>
          <p:nvPr/>
        </p:nvSpPr>
        <p:spPr>
          <a:xfrm>
            <a:off x="0" y="2286000"/>
            <a:ext cx="4572000" cy="2286000"/>
          </a:xfrm>
          <a:prstGeom prst="rect">
            <a:avLst/>
          </a:prstGeom>
          <a:solidFill>
            <a:schemeClr val="bg1"/>
          </a:solid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latin typeface="Andalus" pitchFamily="18" charset="-78"/>
                <a:cs typeface="Andalus" pitchFamily="18" charset="-78"/>
              </a:rPr>
              <a:t>5</a:t>
            </a:r>
            <a:endParaRPr lang="he-IL" sz="9600" dirty="0" smtClean="0">
              <a:ln w="18415" cmpd="sng">
                <a:solidFill>
                  <a:srgbClr val="FFFFFF"/>
                </a:solidFill>
                <a:prstDash val="solid"/>
              </a:ln>
              <a:solidFill>
                <a:srgbClr val="C00000"/>
              </a:solidFill>
              <a:effectLst>
                <a:outerShdw blurRad="63500" dir="3600000" algn="tl" rotWithShape="0">
                  <a:srgbClr val="000000">
                    <a:alpha val="70000"/>
                  </a:srgbClr>
                </a:outerShdw>
              </a:effectLst>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143000" y="914400"/>
            <a:ext cx="6019800" cy="3831818"/>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lnSpc>
                <a:spcPct val="150000"/>
              </a:lnSpc>
            </a:pP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3</a:t>
            </a:r>
          </a:p>
          <a:p>
            <a:pPr lvl="0" algn="ctr" rtl="1">
              <a:lnSpc>
                <a:spcPct val="150000"/>
              </a:lnSpc>
            </a:pPr>
            <a:r>
              <a:rPr lang="ar-IQ" sz="54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مبروك..</a:t>
            </a: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 حصلتم على نقطة </a:t>
            </a:r>
            <a:r>
              <a:rPr lang="ar-IQ" sz="54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إضافية.</a:t>
            </a: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endPar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143000" y="1600200"/>
            <a:ext cx="6019800" cy="248144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lnSpc>
                <a:spcPct val="150000"/>
              </a:lnSpc>
            </a:pP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4</a:t>
            </a:r>
          </a:p>
          <a:p>
            <a:pPr lvl="0" algn="ctr" rtl="1">
              <a:lnSpc>
                <a:spcPct val="150000"/>
              </a:lnSpc>
            </a:pPr>
            <a:r>
              <a:rPr lang="ar-IQ" sz="54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إرجع</a:t>
            </a: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 خطوتين إلى الوراء</a:t>
            </a:r>
            <a:endPar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143000" y="1600200"/>
            <a:ext cx="6019800" cy="248144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lnSpc>
                <a:spcPct val="150000"/>
              </a:lnSpc>
            </a:pP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5</a:t>
            </a:r>
          </a:p>
          <a:p>
            <a:pPr lvl="0" algn="ctr" rtl="1">
              <a:lnSpc>
                <a:spcPct val="150000"/>
              </a:lnSpc>
            </a:pP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تقدم خطوتين إلى </a:t>
            </a:r>
            <a:r>
              <a:rPr lang="ar-IQ" sz="54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الأمام.</a:t>
            </a: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endPar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143000" y="1600200"/>
            <a:ext cx="6019800" cy="248144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lnSpc>
                <a:spcPct val="150000"/>
              </a:lnSpc>
            </a:pP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6</a:t>
            </a:r>
          </a:p>
          <a:p>
            <a:pPr lvl="0" algn="ctr" rtl="1">
              <a:lnSpc>
                <a:spcPct val="150000"/>
              </a:lnSpc>
            </a:pPr>
            <a:r>
              <a:rPr lang="ar-IQ" sz="54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إرجع</a:t>
            </a: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 خطوتين إلى </a:t>
            </a:r>
            <a:r>
              <a:rPr lang="ar-IQ" sz="5400"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الوراء.</a:t>
            </a: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endPar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143000" y="1600200"/>
            <a:ext cx="6019800" cy="248144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lnSpc>
                <a:spcPct val="150000"/>
              </a:lnSpc>
            </a:pP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7</a:t>
            </a:r>
          </a:p>
          <a:p>
            <a:pPr lvl="0" algn="ctr" rtl="1">
              <a:lnSpc>
                <a:spcPct val="150000"/>
              </a:lnSpc>
            </a:pP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لا تلعب في الدور التالي.</a:t>
            </a:r>
            <a:endPar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زر إجراء: الصفحة الرئيسية 2">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stretch>
            <a:fillRect/>
          </a:stretch>
        </a:blipFill>
        <a:effectLst/>
      </p:bgPr>
    </p:bg>
    <p:spTree>
      <p:nvGrpSpPr>
        <p:cNvPr id="1" name=""/>
        <p:cNvGrpSpPr/>
        <p:nvPr/>
      </p:nvGrpSpPr>
      <p:grpSpPr>
        <a:xfrm>
          <a:off x="0" y="0"/>
          <a:ext cx="0" cy="0"/>
          <a:chOff x="0" y="0"/>
          <a:chExt cx="0" cy="0"/>
        </a:xfrm>
      </p:grpSpPr>
      <p:sp>
        <p:nvSpPr>
          <p:cNvPr id="2" name="مستطيل 1"/>
          <p:cNvSpPr/>
          <p:nvPr/>
        </p:nvSpPr>
        <p:spPr>
          <a:xfrm>
            <a:off x="1143000" y="1600200"/>
            <a:ext cx="6019800" cy="248144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rtl="1">
              <a:lnSpc>
                <a:spcPct val="150000"/>
              </a:lnSpc>
            </a:pP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8</a:t>
            </a:r>
          </a:p>
          <a:p>
            <a:pPr lvl="0" algn="ctr" rtl="1">
              <a:lnSpc>
                <a:spcPct val="150000"/>
              </a:lnSpc>
            </a:pPr>
            <a:r>
              <a:rPr lang="ar-IQ"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aditional Arabic" pitchFamily="18" charset="-78"/>
                <a:cs typeface="Traditional Arabic" pitchFamily="18" charset="-78"/>
              </a:rPr>
              <a:t>عد مكانك السابق</a:t>
            </a:r>
            <a:endPar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3" name="زر إجراء: الصفحة الرئيسية 2">
            <a:hlinkClick r:id="rId4"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hlinkClick r:id="rId2" action="ppaction://hlinksldjump"/>
          </p:cNvPr>
          <p:cNvSpPr/>
          <p:nvPr/>
        </p:nvSpPr>
        <p:spPr>
          <a:xfrm>
            <a:off x="0" y="0"/>
            <a:ext cx="3049200" cy="2286000"/>
          </a:xfrm>
          <a:prstGeom prst="rect">
            <a:avLst/>
          </a:prstGeom>
          <a:solidFill>
            <a:schemeClr val="bg1"/>
          </a:solidFill>
          <a:ln w="63500">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FFFF66"/>
                </a:solidFill>
                <a:effectLst>
                  <a:outerShdw blurRad="63500" dir="3600000" algn="tl" rotWithShape="0">
                    <a:srgbClr val="000000">
                      <a:alpha val="70000"/>
                    </a:srgbClr>
                  </a:outerShdw>
                </a:effectLst>
                <a:latin typeface="Andalus" pitchFamily="18" charset="-78"/>
                <a:cs typeface="Andalus" pitchFamily="18" charset="-78"/>
              </a:rPr>
              <a:t>3</a:t>
            </a:r>
            <a:endParaRPr lang="he-IL" sz="9600" dirty="0" smtClean="0">
              <a:ln w="18415" cmpd="sng">
                <a:solidFill>
                  <a:srgbClr val="FFFFFF"/>
                </a:solidFill>
                <a:prstDash val="solid"/>
              </a:ln>
              <a:solidFill>
                <a:srgbClr val="FFFF66"/>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8" name="مستطيل 7">
            <a:hlinkClick r:id="rId3" action="ppaction://hlinksldjump"/>
          </p:cNvPr>
          <p:cNvSpPr/>
          <p:nvPr/>
        </p:nvSpPr>
        <p:spPr>
          <a:xfrm>
            <a:off x="3048000" y="0"/>
            <a:ext cx="3049200" cy="2286000"/>
          </a:xfrm>
          <a:prstGeom prst="rect">
            <a:avLst/>
          </a:prstGeom>
          <a:solidFill>
            <a:schemeClr val="bg1"/>
          </a:solidFill>
          <a:ln w="63500">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FFFF66"/>
                </a:solidFill>
                <a:effectLst>
                  <a:outerShdw blurRad="63500" dir="3600000" algn="tl" rotWithShape="0">
                    <a:srgbClr val="000000">
                      <a:alpha val="70000"/>
                    </a:srgbClr>
                  </a:outerShdw>
                </a:effectLst>
                <a:latin typeface="Andalus" pitchFamily="18" charset="-78"/>
                <a:cs typeface="Andalus" pitchFamily="18" charset="-78"/>
              </a:rPr>
              <a:t>2</a:t>
            </a:r>
            <a:endParaRPr lang="he-IL" sz="9600" dirty="0" smtClean="0">
              <a:ln w="18415" cmpd="sng">
                <a:solidFill>
                  <a:srgbClr val="FFFFFF"/>
                </a:solidFill>
                <a:prstDash val="solid"/>
              </a:ln>
              <a:solidFill>
                <a:srgbClr val="FFFF66"/>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9" name="مستطيل 8">
            <a:hlinkClick r:id="rId4" action="ppaction://hlinksldjump"/>
          </p:cNvPr>
          <p:cNvSpPr/>
          <p:nvPr/>
        </p:nvSpPr>
        <p:spPr>
          <a:xfrm>
            <a:off x="6094800" y="0"/>
            <a:ext cx="3049200" cy="2286000"/>
          </a:xfrm>
          <a:prstGeom prst="rect">
            <a:avLst/>
          </a:prstGeom>
          <a:solidFill>
            <a:schemeClr val="bg1"/>
          </a:solidFill>
          <a:ln w="63500" cmpd="sng">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IQ" sz="9600" dirty="0" smtClean="0">
                <a:ln w="18415" cmpd="sng">
                  <a:solidFill>
                    <a:srgbClr val="FFFFFF"/>
                  </a:solidFill>
                  <a:prstDash val="solid"/>
                </a:ln>
                <a:solidFill>
                  <a:srgbClr val="FFFF66"/>
                </a:solidFill>
                <a:effectLst>
                  <a:outerShdw blurRad="63500" dir="3600000" algn="tl" rotWithShape="0">
                    <a:srgbClr val="000000">
                      <a:alpha val="70000"/>
                    </a:srgbClr>
                  </a:outerShdw>
                </a:effectLst>
                <a:latin typeface="Andalus" pitchFamily="18" charset="-78"/>
                <a:cs typeface="Andalus" pitchFamily="18" charset="-78"/>
              </a:rPr>
              <a:t>1</a:t>
            </a:r>
            <a:endParaRPr lang="he-IL" dirty="0">
              <a:ln w="18415" cmpd="sng">
                <a:solidFill>
                  <a:srgbClr val="FFFFFF"/>
                </a:solidFill>
                <a:prstDash val="solid"/>
              </a:ln>
              <a:solidFill>
                <a:srgbClr val="FFFF66"/>
              </a:solidFill>
              <a:effectLst>
                <a:outerShdw blurRad="63500" dir="3600000" algn="tl" rotWithShape="0">
                  <a:srgbClr val="000000">
                    <a:alpha val="70000"/>
                  </a:srgbClr>
                </a:outerShdw>
              </a:effectLst>
              <a:latin typeface="Andalus" pitchFamily="18" charset="-78"/>
            </a:endParaRPr>
          </a:p>
        </p:txBody>
      </p:sp>
      <p:sp>
        <p:nvSpPr>
          <p:cNvPr id="10" name="مستطيل 9">
            <a:hlinkClick r:id="rId5" action="ppaction://hlinksldjump"/>
          </p:cNvPr>
          <p:cNvSpPr/>
          <p:nvPr/>
        </p:nvSpPr>
        <p:spPr>
          <a:xfrm>
            <a:off x="4572000" y="2286000"/>
            <a:ext cx="4572000" cy="2286000"/>
          </a:xfrm>
          <a:prstGeom prst="rect">
            <a:avLst/>
          </a:prstGeom>
          <a:solidFill>
            <a:schemeClr val="bg1"/>
          </a:solidFill>
          <a:ln w="63500">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FFFF66"/>
                </a:solidFill>
                <a:effectLst>
                  <a:outerShdw blurRad="63500" dir="3600000" algn="tl" rotWithShape="0">
                    <a:srgbClr val="000000">
                      <a:alpha val="70000"/>
                    </a:srgbClr>
                  </a:outerShdw>
                </a:effectLst>
                <a:latin typeface="Andalus" pitchFamily="18" charset="-78"/>
                <a:cs typeface="Andalus" pitchFamily="18" charset="-78"/>
              </a:rPr>
              <a:t>4</a:t>
            </a:r>
            <a:endParaRPr lang="he-IL" sz="9600" dirty="0" smtClean="0">
              <a:ln w="18415" cmpd="sng">
                <a:solidFill>
                  <a:srgbClr val="FFFFFF"/>
                </a:solidFill>
                <a:prstDash val="solid"/>
              </a:ln>
              <a:solidFill>
                <a:srgbClr val="FFFF66"/>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3" name="مستطيل 12">
            <a:hlinkClick r:id="rId6" action="ppaction://hlinksldjump"/>
          </p:cNvPr>
          <p:cNvSpPr/>
          <p:nvPr/>
        </p:nvSpPr>
        <p:spPr>
          <a:xfrm>
            <a:off x="0" y="4572000"/>
            <a:ext cx="3049200" cy="2286000"/>
          </a:xfrm>
          <a:prstGeom prst="rect">
            <a:avLst/>
          </a:prstGeom>
          <a:solidFill>
            <a:schemeClr val="bg1"/>
          </a:solidFill>
          <a:ln w="63500">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FFFF66"/>
                </a:solidFill>
                <a:effectLst>
                  <a:outerShdw blurRad="63500" dir="3600000" algn="tl" rotWithShape="0">
                    <a:srgbClr val="000000">
                      <a:alpha val="70000"/>
                    </a:srgbClr>
                  </a:outerShdw>
                </a:effectLst>
                <a:latin typeface="Andalus" pitchFamily="18" charset="-78"/>
                <a:cs typeface="Andalus" pitchFamily="18" charset="-78"/>
              </a:rPr>
              <a:t>8</a:t>
            </a:r>
            <a:endParaRPr lang="he-IL" sz="9600" dirty="0" smtClean="0">
              <a:ln w="18415" cmpd="sng">
                <a:solidFill>
                  <a:srgbClr val="FFFFFF"/>
                </a:solidFill>
                <a:prstDash val="solid"/>
              </a:ln>
              <a:solidFill>
                <a:srgbClr val="FFFF66"/>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4" name="مستطيل 13">
            <a:hlinkClick r:id="rId7" action="ppaction://hlinksldjump"/>
          </p:cNvPr>
          <p:cNvSpPr/>
          <p:nvPr/>
        </p:nvSpPr>
        <p:spPr>
          <a:xfrm>
            <a:off x="3048000" y="4572000"/>
            <a:ext cx="3049200" cy="2286000"/>
          </a:xfrm>
          <a:prstGeom prst="rect">
            <a:avLst/>
          </a:prstGeom>
          <a:solidFill>
            <a:schemeClr val="bg1"/>
          </a:solidFill>
          <a:ln w="63500">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FFFF66"/>
                </a:solidFill>
                <a:effectLst>
                  <a:outerShdw blurRad="63500" dir="3600000" algn="tl" rotWithShape="0">
                    <a:srgbClr val="000000">
                      <a:alpha val="70000"/>
                    </a:srgbClr>
                  </a:outerShdw>
                </a:effectLst>
                <a:latin typeface="Andalus" pitchFamily="18" charset="-78"/>
                <a:cs typeface="Andalus" pitchFamily="18" charset="-78"/>
              </a:rPr>
              <a:t>7</a:t>
            </a:r>
            <a:endParaRPr lang="he-IL" sz="9600" dirty="0" smtClean="0">
              <a:ln w="18415" cmpd="sng">
                <a:solidFill>
                  <a:srgbClr val="FFFFFF"/>
                </a:solidFill>
                <a:prstDash val="solid"/>
              </a:ln>
              <a:solidFill>
                <a:srgbClr val="FFFF66"/>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5" name="مستطيل 14">
            <a:hlinkClick r:id="rId8" action="ppaction://hlinksldjump"/>
          </p:cNvPr>
          <p:cNvSpPr/>
          <p:nvPr/>
        </p:nvSpPr>
        <p:spPr>
          <a:xfrm>
            <a:off x="6094800" y="4572000"/>
            <a:ext cx="3049200" cy="2286000"/>
          </a:xfrm>
          <a:prstGeom prst="rect">
            <a:avLst/>
          </a:prstGeom>
          <a:solidFill>
            <a:schemeClr val="bg1"/>
          </a:solidFill>
          <a:ln w="63500">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FFFF66"/>
                </a:solidFill>
                <a:effectLst>
                  <a:outerShdw blurRad="63500" dir="3600000" algn="tl" rotWithShape="0">
                    <a:srgbClr val="000000">
                      <a:alpha val="70000"/>
                    </a:srgbClr>
                  </a:outerShdw>
                </a:effectLst>
                <a:latin typeface="Andalus" pitchFamily="18" charset="-78"/>
                <a:cs typeface="Andalus" pitchFamily="18" charset="-78"/>
              </a:rPr>
              <a:t>6</a:t>
            </a:r>
            <a:endParaRPr lang="he-IL" sz="9600" dirty="0" smtClean="0">
              <a:ln w="18415" cmpd="sng">
                <a:solidFill>
                  <a:srgbClr val="FFFFFF"/>
                </a:solidFill>
                <a:prstDash val="solid"/>
              </a:ln>
              <a:solidFill>
                <a:srgbClr val="FFFF66"/>
              </a:solidFill>
              <a:effectLst>
                <a:outerShdw blurRad="63500" dir="3600000" algn="tl" rotWithShape="0">
                  <a:srgbClr val="000000">
                    <a:alpha val="70000"/>
                  </a:srgbClr>
                </a:outerShdw>
              </a:effectLst>
              <a:latin typeface="Andalus" pitchFamily="18" charset="-78"/>
              <a:cs typeface="Andalus" pitchFamily="18" charset="-78"/>
            </a:endParaRPr>
          </a:p>
        </p:txBody>
      </p:sp>
      <p:sp>
        <p:nvSpPr>
          <p:cNvPr id="17" name="مستطيل 16">
            <a:hlinkClick r:id="rId9" action="ppaction://hlinksldjump"/>
          </p:cNvPr>
          <p:cNvSpPr/>
          <p:nvPr/>
        </p:nvSpPr>
        <p:spPr>
          <a:xfrm>
            <a:off x="0" y="2286000"/>
            <a:ext cx="4572000" cy="2286000"/>
          </a:xfrm>
          <a:prstGeom prst="rect">
            <a:avLst/>
          </a:prstGeom>
          <a:solidFill>
            <a:schemeClr val="bg1"/>
          </a:solidFill>
          <a:ln w="63500">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9600" dirty="0" smtClean="0">
                <a:ln w="18415" cmpd="sng">
                  <a:solidFill>
                    <a:srgbClr val="FFFFFF"/>
                  </a:solidFill>
                  <a:prstDash val="solid"/>
                </a:ln>
                <a:solidFill>
                  <a:srgbClr val="FFFF66"/>
                </a:solidFill>
                <a:effectLst>
                  <a:outerShdw blurRad="63500" dir="3600000" algn="tl" rotWithShape="0">
                    <a:srgbClr val="000000">
                      <a:alpha val="70000"/>
                    </a:srgbClr>
                  </a:outerShdw>
                </a:effectLst>
                <a:latin typeface="Andalus" pitchFamily="18" charset="-78"/>
                <a:cs typeface="Andalus" pitchFamily="18" charset="-78"/>
              </a:rPr>
              <a:t>5</a:t>
            </a:r>
            <a:endParaRPr lang="he-IL" sz="9600" dirty="0" smtClean="0">
              <a:ln w="18415" cmpd="sng">
                <a:solidFill>
                  <a:srgbClr val="FFFFFF"/>
                </a:solidFill>
                <a:prstDash val="solid"/>
              </a:ln>
              <a:solidFill>
                <a:srgbClr val="FFFF66"/>
              </a:solidFill>
              <a:effectLst>
                <a:outerShdw blurRad="63500" dir="3600000" algn="tl" rotWithShape="0">
                  <a:srgbClr val="000000">
                    <a:alpha val="70000"/>
                  </a:srgbClr>
                </a:outerShdw>
              </a:effectLst>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rot="20868952">
            <a:off x="1642491" y="2066466"/>
            <a:ext cx="6781800" cy="18466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gn="ctr" rtl="1" fontAlgn="base">
              <a:lnSpc>
                <a:spcPct val="150000"/>
              </a:lnSpc>
              <a:spcBef>
                <a:spcPct val="0"/>
              </a:spcBef>
              <a:spcAft>
                <a:spcPct val="0"/>
              </a:spcAf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أكتب ترتيب الكواكب التسعة في ترتيبها الصحيح </a:t>
            </a:r>
            <a:endParaRPr kumimoji="0" lang="ar-IQ"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a:p>
            <a:pPr lvl="1" algn="ctr" rtl="1" fontAlgn="base">
              <a:lnSpc>
                <a:spcPct val="150000"/>
              </a:lnSpc>
              <a:spcBef>
                <a:spcPct val="0"/>
              </a:spcBef>
              <a:spcAft>
                <a:spcPct val="0"/>
              </a:spcAf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حسب درجة حرارتها من البارد الى الحار: </a:t>
            </a:r>
            <a:endParaRPr kumimoji="0" lang="en-US" sz="3200" b="0" i="0" u="none" strike="noStrike" cap="none" normalizeH="0" baseline="0" dirty="0" smtClean="0">
              <a:ln>
                <a:noFill/>
              </a:ln>
              <a:solidFill>
                <a:schemeClr val="tx1"/>
              </a:solidFill>
              <a:effectLst/>
              <a:latin typeface="Traditional Arabic" pitchFamily="18" charset="-78"/>
              <a:cs typeface="Traditional Arabic" pitchFamily="18" charset="-7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5867400" y="4495800"/>
            <a:ext cx="2590800" cy="1384995"/>
          </a:xfrm>
          <a:prstGeom prst="rect">
            <a:avLst/>
          </a:prstGeom>
          <a:solidFill>
            <a:schemeClr val="tx1"/>
          </a:solidFill>
        </p:spPr>
        <p:txBody>
          <a:bodyPr wrap="square">
            <a:spAutoFit/>
          </a:bodyPr>
          <a:lstStyle/>
          <a:p>
            <a:pPr lvl="0" algn="ctr" rtl="1" eaLnBrk="0" fontAlgn="base" hangingPunct="0">
              <a:spcBef>
                <a:spcPct val="0"/>
              </a:spcBef>
              <a:spcAft>
                <a:spcPct val="0"/>
              </a:spcAft>
            </a:pPr>
            <a:r>
              <a:rPr kumimoji="0" lang="ar-IQ" sz="2800" b="1" i="0" u="none" strike="noStrike" cap="none" normalizeH="0" baseline="0" dirty="0" smtClean="0">
                <a:ln>
                  <a:noFill/>
                </a:ln>
                <a:effectLst/>
                <a:latin typeface="Traditional Arabic" pitchFamily="18" charset="-78"/>
                <a:ea typeface="Calibri" pitchFamily="34" charset="0"/>
                <a:cs typeface="Traditional Arabic" pitchFamily="18" charset="-78"/>
              </a:rPr>
              <a:t>بلوتو، اورانوس، نبتون، زحل، المشتري، الأرض، المريخ، زهرة، عطارد</a:t>
            </a:r>
            <a:r>
              <a:rPr kumimoji="0" lang="ar-IQ" sz="20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مربع نص 3"/>
          <p:cNvSpPr txBox="1"/>
          <p:nvPr/>
        </p:nvSpPr>
        <p:spPr>
          <a:xfrm rot="402539">
            <a:off x="914400" y="5105400"/>
            <a:ext cx="4114800" cy="646331"/>
          </a:xfrm>
          <a:prstGeom prst="rect">
            <a:avLst/>
          </a:prstGeom>
          <a:noFill/>
        </p:spPr>
        <p:txBody>
          <a:bodyPr wrap="square" rtlCol="1">
            <a:spAutoFit/>
          </a:bodyPr>
          <a:lstStyle/>
          <a:p>
            <a:pPr algn="r" rtl="1"/>
            <a:r>
              <a:rPr lang="ar-IQ" sz="3600" dirty="0" smtClean="0">
                <a:latin typeface="Traditional Arabic" pitchFamily="18" charset="-78"/>
                <a:cs typeface="Traditional Arabic" pitchFamily="18" charset="-78"/>
              </a:rPr>
              <a:t>يمكن الاستعانة بالكتاب التدريسي</a:t>
            </a:r>
            <a:endParaRPr lang="he-IL" sz="3600" dirty="0">
              <a:latin typeface="Traditional Arabic" pitchFamily="18"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5791200" y="4495800"/>
            <a:ext cx="2590800" cy="1384995"/>
          </a:xfrm>
          <a:prstGeom prst="rect">
            <a:avLst/>
          </a:prstGeom>
        </p:spPr>
        <p:txBody>
          <a:bodyPr wrap="square">
            <a:spAutoFit/>
          </a:bodyPr>
          <a:lstStyle/>
          <a:p>
            <a:pPr lvl="0" algn="ctr" rtl="1" eaLnBrk="0" fontAlgn="base" hangingPunct="0">
              <a:spcBef>
                <a:spcPct val="0"/>
              </a:spcBef>
              <a:spcAft>
                <a:spcPct val="0"/>
              </a:spcAft>
            </a:pPr>
            <a:r>
              <a:rPr kumimoji="0" lang="ar-IQ" sz="2800" b="1" i="0" u="none" strike="noStrike" cap="none" normalizeH="0" baseline="0" dirty="0" smtClean="0">
                <a:ln>
                  <a:noFill/>
                </a:ln>
                <a:solidFill>
                  <a:srgbClr val="00B050"/>
                </a:solidFill>
                <a:effectLst/>
                <a:latin typeface="Traditional Arabic" pitchFamily="18" charset="-78"/>
                <a:ea typeface="Calibri" pitchFamily="34" charset="0"/>
                <a:cs typeface="Traditional Arabic" pitchFamily="18" charset="-78"/>
              </a:rPr>
              <a:t>بلوتو، اورانوس، نبتون، زحل، المشتري، الأرض، المريخ، زهرة، عطارد</a:t>
            </a:r>
            <a:r>
              <a:rPr kumimoji="0" lang="ar-IQ" sz="2000" b="0"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rot="20868952">
            <a:off x="1642491" y="2066466"/>
            <a:ext cx="6781800" cy="18466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gn="ctr" rtl="1" fontAlgn="base">
              <a:lnSpc>
                <a:spcPct val="150000"/>
              </a:lnSpc>
              <a:spcBef>
                <a:spcPct val="0"/>
              </a:spcBef>
              <a:spcAft>
                <a:spcPct val="0"/>
              </a:spcAf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أكتب ترتيب الكواكب التسعة في ترتيبها الصحيح </a:t>
            </a:r>
            <a:endParaRPr kumimoji="0" lang="ar-IQ"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endParaRPr>
          </a:p>
          <a:p>
            <a:pPr lvl="1" algn="ctr" rtl="1" fontAlgn="base">
              <a:lnSpc>
                <a:spcPct val="150000"/>
              </a:lnSpc>
              <a:spcBef>
                <a:spcPct val="0"/>
              </a:spcBef>
              <a:spcAft>
                <a:spcPct val="0"/>
              </a:spcAft>
            </a:pPr>
            <a:r>
              <a:rPr kumimoji="0" lang="ar-SA" sz="3200" b="1" i="0" u="none" strike="noStrike" cap="none" normalizeH="0" baseline="0" dirty="0" smtClean="0">
                <a:ln>
                  <a:noFill/>
                </a:ln>
                <a:solidFill>
                  <a:schemeClr val="tx1"/>
                </a:solidFill>
                <a:effectLst/>
                <a:latin typeface="Traditional Arabic" pitchFamily="18" charset="-78"/>
                <a:ea typeface="Calibri" pitchFamily="34" charset="0"/>
                <a:cs typeface="Traditional Arabic" pitchFamily="18" charset="-78"/>
              </a:rPr>
              <a:t>حسب درجة حرارتها من البارد الى الحار: </a:t>
            </a:r>
            <a:endParaRPr kumimoji="0" lang="en-US" sz="3200" b="0" i="0" u="none" strike="noStrike" cap="none" normalizeH="0" baseline="0" dirty="0" smtClean="0">
              <a:ln>
                <a:noFill/>
              </a:ln>
              <a:solidFill>
                <a:schemeClr val="tx1"/>
              </a:solidFill>
              <a:effectLst/>
              <a:latin typeface="Traditional Arabic" pitchFamily="18" charset="-78"/>
              <a:cs typeface="Traditional Arabic" pitchFamily="18" charset="-7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مربع نص 4"/>
          <p:cNvSpPr txBox="1"/>
          <p:nvPr/>
        </p:nvSpPr>
        <p:spPr>
          <a:xfrm rot="402539">
            <a:off x="914400" y="5105400"/>
            <a:ext cx="4114800" cy="646331"/>
          </a:xfrm>
          <a:prstGeom prst="rect">
            <a:avLst/>
          </a:prstGeom>
          <a:noFill/>
        </p:spPr>
        <p:txBody>
          <a:bodyPr wrap="square" rtlCol="1">
            <a:spAutoFit/>
          </a:bodyPr>
          <a:lstStyle/>
          <a:p>
            <a:pPr algn="r" rtl="1"/>
            <a:r>
              <a:rPr lang="ar-IQ" sz="3600" dirty="0" smtClean="0">
                <a:latin typeface="Traditional Arabic" pitchFamily="18" charset="-78"/>
                <a:cs typeface="Traditional Arabic" pitchFamily="18" charset="-78"/>
              </a:rPr>
              <a:t>يمكن الاستعانة بالكتاب التدريسي</a:t>
            </a:r>
            <a:endParaRPr lang="he-IL" sz="3600" dirty="0">
              <a:latin typeface="Traditional Arabic" pitchFamily="18" charset="-78"/>
            </a:endParaRPr>
          </a:p>
        </p:txBody>
      </p:sp>
      <p:sp>
        <p:nvSpPr>
          <p:cNvPr id="6" name="زر إجراء: الصفحة الرئيسية 5">
            <a:hlinkClick r:id="rId3" action="ppaction://hlinksldjump" highlightClick="1"/>
          </p:cNvPr>
          <p:cNvSpPr/>
          <p:nvPr/>
        </p:nvSpPr>
        <p:spPr>
          <a:xfrm>
            <a:off x="0" y="5486400"/>
            <a:ext cx="1676400" cy="1371600"/>
          </a:xfrm>
          <a:prstGeom prst="actionButtonHome">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1905</Words>
  <Application>Microsoft Office PowerPoint</Application>
  <PresentationFormat>‫הצגה על המסך (4:3)</PresentationFormat>
  <Paragraphs>307</Paragraphs>
  <Slides>65</Slides>
  <Notes>1</Notes>
  <HiddenSlides>0</HiddenSlides>
  <MMClips>0</MMClips>
  <ScaleCrop>false</ScaleCrop>
  <HeadingPairs>
    <vt:vector size="4" baseType="variant">
      <vt:variant>
        <vt:lpstr>ערכת נושא</vt:lpstr>
      </vt:variant>
      <vt:variant>
        <vt:i4>1</vt:i4>
      </vt:variant>
      <vt:variant>
        <vt:lpstr>כותרות שקופיות</vt:lpstr>
      </vt:variant>
      <vt:variant>
        <vt:i4>65</vt:i4>
      </vt:variant>
    </vt:vector>
  </HeadingPairs>
  <TitlesOfParts>
    <vt:vector size="66" baseType="lpstr">
      <vt:lpstr>Office Theme</vt:lpstr>
      <vt:lpstr>שקופית 1</vt:lpstr>
      <vt:lpstr>الموضوع : المجموعة الشمسية  جمهور الهدف :الصف الخامس الابتدائي  مدة اللعبة : 30 دقيقة  التسلسل الملائم لعرض اللعبة : سيكون في الاجمال وذالك لكي يكون مراجعة وتلخيص للمادة </vt:lpstr>
      <vt:lpstr>שקופית 3</vt:lpstr>
      <vt:lpstr>שקופית 4</vt:lpstr>
      <vt:lpstr>שקופית 5</vt:lpstr>
      <vt:lpstr>שקופית 6</vt:lpstr>
      <vt:lpstr>שקופית 7</vt:lpstr>
      <vt:lpstr>שקופית 8</vt:lpstr>
      <vt:lpstr>שקופית 9</vt:lpstr>
      <vt:lpstr>שקופית 10</vt:lpstr>
      <vt:lpstr>שקופית 11</vt:lpstr>
      <vt:lpstr>שקופית 12</vt:lpstr>
      <vt:lpstr>שקופית 13</vt:lpstr>
      <vt:lpstr>שקופית 14</vt:lpstr>
      <vt:lpstr>שקופית 15</vt:lpstr>
      <vt:lpstr>שקופית 16</vt:lpstr>
      <vt:lpstr>שקופית 17</vt:lpstr>
      <vt:lpstr>שקופית 18</vt:lpstr>
      <vt:lpstr>שקופית 19</vt:lpstr>
      <vt:lpstr>שקופית 20</vt:lpstr>
      <vt:lpstr>שקופית 21</vt:lpstr>
      <vt:lpstr>שקופית 22</vt:lpstr>
      <vt:lpstr>שקופית 23</vt:lpstr>
      <vt:lpstr>שקופית 24</vt:lpstr>
      <vt:lpstr>שקופית 25</vt:lpstr>
      <vt:lpstr>שקופית 26</vt:lpstr>
      <vt:lpstr>שקופית 27</vt:lpstr>
      <vt:lpstr>שקופית 28</vt:lpstr>
      <vt:lpstr>שקופית 29</vt:lpstr>
      <vt:lpstr>שקופית 30</vt:lpstr>
      <vt:lpstr>שקופית 31</vt:lpstr>
      <vt:lpstr>שקופית 32</vt:lpstr>
      <vt:lpstr>שקופית 33</vt:lpstr>
      <vt:lpstr>שקופית 34</vt:lpstr>
      <vt:lpstr>שקופית 35</vt:lpstr>
      <vt:lpstr>שקופית 36</vt:lpstr>
      <vt:lpstr>שקופית 37</vt:lpstr>
      <vt:lpstr>שקופית 38</vt:lpstr>
      <vt:lpstr>שקופית 39</vt:lpstr>
      <vt:lpstr>שקופית 40</vt:lpstr>
      <vt:lpstr>שקופית 41</vt:lpstr>
      <vt:lpstr>שקופית 42</vt:lpstr>
      <vt:lpstr>שקופית 43</vt:lpstr>
      <vt:lpstr>שקופית 44</vt:lpstr>
      <vt:lpstr>שקופית 45</vt:lpstr>
      <vt:lpstr>שקופית 46</vt:lpstr>
      <vt:lpstr>שקופית 47</vt:lpstr>
      <vt:lpstr>שקופית 48</vt:lpstr>
      <vt:lpstr>שקופית 49</vt:lpstr>
      <vt:lpstr>שקופית 50</vt:lpstr>
      <vt:lpstr>שקופית 51</vt:lpstr>
      <vt:lpstr>שקופית 52</vt:lpstr>
      <vt:lpstr>שקופית 53</vt:lpstr>
      <vt:lpstr>שקופית 54</vt:lpstr>
      <vt:lpstr>שקופית 55</vt:lpstr>
      <vt:lpstr>שקופית 56</vt:lpstr>
      <vt:lpstr>שקופית 57</vt:lpstr>
      <vt:lpstr>שקופית 58</vt:lpstr>
      <vt:lpstr>שקופית 59</vt:lpstr>
      <vt:lpstr>שקופית 60</vt:lpstr>
      <vt:lpstr>שקופית 61</vt:lpstr>
      <vt:lpstr>שקופית 62</vt:lpstr>
      <vt:lpstr>שקופית 63</vt:lpstr>
      <vt:lpstr>שקופית 64</vt:lpstr>
      <vt:lpstr>שקופית 65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SHOWROOM</dc:creator>
  <cp:lastModifiedBy>Abir</cp:lastModifiedBy>
  <cp:revision>29</cp:revision>
  <dcterms:created xsi:type="dcterms:W3CDTF">2012-12-30T11:11:02Z</dcterms:created>
  <dcterms:modified xsi:type="dcterms:W3CDTF">2013-03-18T11:17:18Z</dcterms:modified>
</cp:coreProperties>
</file>