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69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86" r:id="rId32"/>
    <p:sldId id="287" r:id="rId3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66" d="100"/>
          <a:sy n="66" d="100"/>
        </p:scale>
        <p:origin x="-1930" y="-46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9DC4F-0741-415E-B689-3990D778C35B}" type="datetimeFigureOut">
              <a:rPr lang="ar-SA" smtClean="0"/>
              <a:pPr/>
              <a:t>08/05/1434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EE4C2-A0AC-446B-B03A-2A579D8309F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5.xml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8.xml"/><Relationship Id="rId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8.gif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7.xml"/><Relationship Id="rId7" Type="http://schemas.openxmlformats.org/officeDocument/2006/relationships/slide" Target="slide8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10.xml"/><Relationship Id="rId9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1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.jpeg"/><Relationship Id="rId7" Type="http://schemas.openxmlformats.org/officeDocument/2006/relationships/slide" Target="slide5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slide" Target="slide9.xml"/><Relationship Id="rId4" Type="http://schemas.openxmlformats.org/officeDocument/2006/relationships/slide" Target="slide4.xml"/><Relationship Id="rId9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نجمة مكونة من 12 نقطة 4"/>
          <p:cNvSpPr/>
          <p:nvPr/>
        </p:nvSpPr>
        <p:spPr>
          <a:xfrm rot="20019844">
            <a:off x="58190" y="960331"/>
            <a:ext cx="7394419" cy="2503635"/>
          </a:xfrm>
          <a:prstGeom prst="star1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 smtClean="0"/>
              <a:t>الكنز </a:t>
            </a:r>
            <a:r>
              <a:rPr lang="ar-SA" sz="5400" b="1" dirty="0" err="1" smtClean="0"/>
              <a:t>المختفي ؟؟؟؟؟؟؟؟</a:t>
            </a:r>
            <a:endParaRPr lang="ar-SA" sz="5400" b="1" dirty="0"/>
          </a:p>
        </p:txBody>
      </p:sp>
      <p:sp>
        <p:nvSpPr>
          <p:cNvPr id="12" name="زر إجراء: صوت 11">
            <a:hlinkClick r:id="" action="ppaction://noaction" highlightClick="1">
              <a:snd r:embed="rId3" name="دقه ونغمات 4.wav"/>
            </a:hlinkClick>
          </p:cNvPr>
          <p:cNvSpPr/>
          <p:nvPr/>
        </p:nvSpPr>
        <p:spPr>
          <a:xfrm>
            <a:off x="0" y="6021288"/>
            <a:ext cx="1043608" cy="836712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088"/>
            <a:ext cx="9144000" cy="6899088"/>
          </a:xfrm>
          <a:prstGeom prst="rect">
            <a:avLst/>
          </a:prstGeom>
          <a:noFill/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JO" sz="36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مسئولة عن تحويل طاقة الضوء الكهرَبائية التي يتمّ نقلها عن طريق الألياف العصبية إلى الدماغ من أجل معالجة المعلومات</a:t>
            </a:r>
            <a:r>
              <a:rPr lang="ar-SA" sz="3600" b="1" dirty="0" err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:</a:t>
            </a:r>
            <a:r>
              <a:rPr lang="ar-SA" sz="36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5" name="نجمة مكونة من 12 نقطة 4"/>
          <p:cNvSpPr/>
          <p:nvPr/>
        </p:nvSpPr>
        <p:spPr>
          <a:xfrm>
            <a:off x="6156176" y="0"/>
            <a:ext cx="1584176" cy="1340768"/>
          </a:xfrm>
          <a:prstGeom prst="star12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7</a:t>
            </a:r>
            <a:endParaRPr lang="ar-SA" sz="6000" b="1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6" name="نجمة مكونة من 12 نقطة 5"/>
          <p:cNvSpPr/>
          <p:nvPr/>
        </p:nvSpPr>
        <p:spPr>
          <a:xfrm rot="20943388">
            <a:off x="77367" y="3176450"/>
            <a:ext cx="35186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3" action="ppaction://hlinksldjump"/>
              </a:rPr>
              <a:t>القرنية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7" name="نجمة مكونة من 12 نقطة 6"/>
          <p:cNvSpPr/>
          <p:nvPr/>
        </p:nvSpPr>
        <p:spPr>
          <a:xfrm rot="20943388">
            <a:off x="74814" y="5166030"/>
            <a:ext cx="3799323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3600" b="1" dirty="0" smtClean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  <a:hlinkClick r:id="rId4" action="ppaction://hlinksldjump"/>
              </a:rPr>
              <a:t>الشبكية</a:t>
            </a:r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8" name="نجمة مكونة من 12 نقطة 7"/>
          <p:cNvSpPr/>
          <p:nvPr/>
        </p:nvSpPr>
        <p:spPr>
          <a:xfrm rot="20943388">
            <a:off x="2129088" y="3896531"/>
            <a:ext cx="35186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3" action="ppaction://hlinksldjump"/>
              </a:rPr>
              <a:t>العدسة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088"/>
            <a:ext cx="9144000" cy="6899088"/>
          </a:xfrm>
          <a:prstGeom prst="rect">
            <a:avLst/>
          </a:prstGeom>
          <a:noFill/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JO" sz="36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مكوّن من حزمة من الألياف العصبية التي تقوم بنقل المعلومات التي تصل من الشبكية إلى الدماغ</a:t>
            </a:r>
            <a:r>
              <a:rPr lang="ar-SA" sz="3600" b="1" dirty="0" err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: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5" name="نجمة مكونة من 12 نقطة 4"/>
          <p:cNvSpPr/>
          <p:nvPr/>
        </p:nvSpPr>
        <p:spPr>
          <a:xfrm>
            <a:off x="6156176" y="0"/>
            <a:ext cx="1584176" cy="1340768"/>
          </a:xfrm>
          <a:prstGeom prst="star12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8</a:t>
            </a:r>
            <a:endParaRPr lang="ar-SA" sz="6000" b="1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6" name="نجمة مكونة من 12 نقطة 5"/>
          <p:cNvSpPr/>
          <p:nvPr/>
        </p:nvSpPr>
        <p:spPr>
          <a:xfrm rot="20943388">
            <a:off x="77367" y="3176450"/>
            <a:ext cx="35186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3" action="ppaction://hlinksldjump"/>
              </a:rPr>
              <a:t>البياض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7" name="نجمة مكونة من 12 نقطة 6"/>
          <p:cNvSpPr/>
          <p:nvPr/>
        </p:nvSpPr>
        <p:spPr>
          <a:xfrm rot="20943388">
            <a:off x="77367" y="5192674"/>
            <a:ext cx="35186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3" action="ppaction://hlinksldjump"/>
              </a:rPr>
              <a:t>مشيمة العين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8" name="نجمة مكونة من 12 نقطة 7"/>
          <p:cNvSpPr/>
          <p:nvPr/>
        </p:nvSpPr>
        <p:spPr>
          <a:xfrm rot="20943388">
            <a:off x="2129088" y="3896531"/>
            <a:ext cx="35186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hlinkClick r:id="rId4" action="ppaction://hlinksldjump"/>
              </a:rPr>
              <a:t>عصب الرؤية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088"/>
            <a:ext cx="9144000" cy="6899088"/>
          </a:xfrm>
          <a:prstGeom prst="rect">
            <a:avLst/>
          </a:prstGeom>
          <a:noFill/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sz="4000" b="1" dirty="0" err="1" smtClean="0">
                <a:solidFill>
                  <a:schemeClr val="bg1"/>
                </a:solidFill>
              </a:rPr>
              <a:t>الزجاجية :</a:t>
            </a:r>
            <a:endParaRPr lang="ar-SA" sz="4000" b="1" dirty="0">
              <a:solidFill>
                <a:schemeClr val="bg1"/>
              </a:solidFill>
            </a:endParaRPr>
          </a:p>
        </p:txBody>
      </p:sp>
      <p:sp>
        <p:nvSpPr>
          <p:cNvPr id="5" name="نجمة مكونة من 12 نقطة 4"/>
          <p:cNvSpPr/>
          <p:nvPr/>
        </p:nvSpPr>
        <p:spPr>
          <a:xfrm>
            <a:off x="6156176" y="0"/>
            <a:ext cx="1584176" cy="1340768"/>
          </a:xfrm>
          <a:prstGeom prst="star12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9</a:t>
            </a:r>
            <a:endParaRPr lang="ar-SA" sz="6000" b="1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6" name="نجمة مكونة من 12 نقطة 5"/>
          <p:cNvSpPr/>
          <p:nvPr/>
        </p:nvSpPr>
        <p:spPr>
          <a:xfrm rot="20943388">
            <a:off x="82952" y="2622173"/>
            <a:ext cx="3755963" cy="1233703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2800" b="1" dirty="0" smtClean="0">
                <a:latin typeface="Traditional Arabic" pitchFamily="18" charset="-78"/>
                <a:cs typeface="Traditional Arabic" pitchFamily="18" charset="-78"/>
                <a:hlinkClick r:id="rId3" action="ppaction://hlinksldjump"/>
              </a:rPr>
              <a:t>سائل لزج يملأ العين من الداخل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7" name="نجمة مكونة من 12 نقطة 6"/>
          <p:cNvSpPr/>
          <p:nvPr/>
        </p:nvSpPr>
        <p:spPr>
          <a:xfrm rot="20943388">
            <a:off x="-314674" y="4920099"/>
            <a:ext cx="4115615" cy="1806030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2800" b="1" dirty="0" smtClean="0">
                <a:latin typeface="Traditional Arabic" pitchFamily="18" charset="-78"/>
                <a:cs typeface="Traditional Arabic" pitchFamily="18" charset="-78"/>
                <a:hlinkClick r:id="rId4" action="ppaction://hlinksldjump"/>
              </a:rPr>
              <a:t>ليّنة وفي إمكانها تغيير درجة تحدّبها</a:t>
            </a:r>
            <a:endParaRPr lang="ar-SA" sz="2800" b="1" dirty="0"/>
          </a:p>
        </p:txBody>
      </p:sp>
      <p:sp>
        <p:nvSpPr>
          <p:cNvPr id="8" name="نجمة مكونة من 12 نقطة 7"/>
          <p:cNvSpPr/>
          <p:nvPr/>
        </p:nvSpPr>
        <p:spPr>
          <a:xfrm rot="20943388">
            <a:off x="1320899" y="3295509"/>
            <a:ext cx="4841466" cy="1867851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 b="1" dirty="0" smtClean="0">
              <a:latin typeface="Traditional Arabic" pitchFamily="18" charset="-78"/>
              <a:cs typeface="Traditional Arabic" pitchFamily="18" charset="-78"/>
              <a:hlinkClick r:id="rId4" action="ppaction://hlinksldjump"/>
            </a:endParaRPr>
          </a:p>
          <a:p>
            <a:pPr algn="ctr"/>
            <a:r>
              <a:rPr lang="ar-JO" sz="2800" b="1" dirty="0" smtClean="0">
                <a:latin typeface="Traditional Arabic" pitchFamily="18" charset="-78"/>
                <a:cs typeface="Traditional Arabic" pitchFamily="18" charset="-78"/>
                <a:hlinkClick r:id="rId4" action="ppaction://hlinksldjump"/>
              </a:rPr>
              <a:t>الطبقة التي تقع بين صُلبة العين</a:t>
            </a:r>
            <a:r>
              <a:rPr lang="en-US" sz="2800" b="1" dirty="0" smtClean="0">
                <a:latin typeface="Traditional Arabic" pitchFamily="18" charset="-78"/>
                <a:cs typeface="Traditional Arabic" pitchFamily="18" charset="-78"/>
                <a:hlinkClick r:id="rId4" action="ppaction://hlinksldjump"/>
              </a:rPr>
              <a:t> </a:t>
            </a:r>
            <a:r>
              <a:rPr lang="ar-JO" sz="2800" b="1" dirty="0" smtClean="0">
                <a:latin typeface="Traditional Arabic" pitchFamily="18" charset="-78"/>
                <a:cs typeface="Traditional Arabic" pitchFamily="18" charset="-78"/>
                <a:hlinkClick r:id="rId4" action="ppaction://hlinksldjump"/>
              </a:rPr>
              <a:t>وشبكية العين 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80-310974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528392" cy="36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 rot="19882178">
            <a:off x="2883189" y="566731"/>
            <a:ext cx="2657206" cy="1143000"/>
          </a:xfrm>
        </p:spPr>
        <p:txBody>
          <a:bodyPr>
            <a:normAutofit/>
          </a:bodyPr>
          <a:lstStyle/>
          <a:p>
            <a:r>
              <a:rPr lang="ar-S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أحسنت </a:t>
            </a:r>
            <a:endParaRPr lang="ar-SA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عنوان 4"/>
          <p:cNvSpPr txBox="1">
            <a:spLocks/>
          </p:cNvSpPr>
          <p:nvPr/>
        </p:nvSpPr>
        <p:spPr>
          <a:xfrm rot="19882178">
            <a:off x="4212452" y="3140019"/>
            <a:ext cx="329332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إجابتك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صحيحة</a:t>
            </a:r>
            <a:endParaRPr kumimoji="0" lang="ar-SA" sz="6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10" descr="ATT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2276475"/>
            <a:ext cx="1209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9309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613" y="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365104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/>
          <p:nvPr/>
        </p:nvSpPr>
        <p:spPr>
          <a:xfrm>
            <a:off x="827584" y="6093296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hlinkClick r:id="rId5" action="ppaction://hlinksldjump"/>
              </a:rPr>
              <a:t>الى السؤال التالي </a:t>
            </a:r>
            <a:endParaRPr lang="ar-SA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80-310974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528392" cy="36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 rot="19882178">
            <a:off x="2883189" y="566731"/>
            <a:ext cx="2657206" cy="1143000"/>
          </a:xfrm>
        </p:spPr>
        <p:txBody>
          <a:bodyPr>
            <a:normAutofit/>
          </a:bodyPr>
          <a:lstStyle/>
          <a:p>
            <a:r>
              <a:rPr lang="ar-S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احسنت </a:t>
            </a:r>
            <a:endParaRPr lang="ar-SA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عنوان 4"/>
          <p:cNvSpPr txBox="1">
            <a:spLocks/>
          </p:cNvSpPr>
          <p:nvPr/>
        </p:nvSpPr>
        <p:spPr>
          <a:xfrm rot="19882178">
            <a:off x="4212452" y="3140019"/>
            <a:ext cx="329332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اجابتك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صحيحة</a:t>
            </a:r>
            <a:endParaRPr kumimoji="0" lang="ar-SA" sz="6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0" descr="ATT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2276475"/>
            <a:ext cx="1209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9309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613" y="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365104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179512" y="6093296"/>
            <a:ext cx="36724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hlinkClick r:id="rId5" action="ppaction://hlinksldjump"/>
              </a:rPr>
              <a:t>الى السؤال التالي</a:t>
            </a:r>
            <a:endParaRPr lang="ar-SA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80-310974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528392" cy="36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 rot="19882178">
            <a:off x="2883189" y="566731"/>
            <a:ext cx="2657206" cy="1143000"/>
          </a:xfrm>
        </p:spPr>
        <p:txBody>
          <a:bodyPr>
            <a:normAutofit/>
          </a:bodyPr>
          <a:lstStyle/>
          <a:p>
            <a:r>
              <a:rPr lang="ar-S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أحسنت </a:t>
            </a:r>
            <a:endParaRPr lang="ar-SA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عنوان 4"/>
          <p:cNvSpPr txBox="1">
            <a:spLocks/>
          </p:cNvSpPr>
          <p:nvPr/>
        </p:nvSpPr>
        <p:spPr>
          <a:xfrm rot="19882178">
            <a:off x="4212452" y="3140019"/>
            <a:ext cx="329332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إجابتك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صحيحة</a:t>
            </a:r>
            <a:endParaRPr kumimoji="0" lang="ar-SA" sz="6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0" descr="ATT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2276475"/>
            <a:ext cx="1209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9309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613" y="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365104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0" y="6093296"/>
            <a:ext cx="32403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hlinkClick r:id="rId5" action="ppaction://hlinksldjump"/>
              </a:rPr>
              <a:t>الى السؤال التالي</a:t>
            </a:r>
            <a:endParaRPr lang="ar-SA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80-310974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528392" cy="36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 rot="19882178">
            <a:off x="2883189" y="566731"/>
            <a:ext cx="2657206" cy="1143000"/>
          </a:xfrm>
        </p:spPr>
        <p:txBody>
          <a:bodyPr>
            <a:normAutofit/>
          </a:bodyPr>
          <a:lstStyle/>
          <a:p>
            <a:r>
              <a:rPr lang="ar-S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أحسنت </a:t>
            </a:r>
            <a:endParaRPr lang="ar-SA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عنوان 4"/>
          <p:cNvSpPr txBox="1">
            <a:spLocks/>
          </p:cNvSpPr>
          <p:nvPr/>
        </p:nvSpPr>
        <p:spPr>
          <a:xfrm rot="19882178">
            <a:off x="4212452" y="3140019"/>
            <a:ext cx="329332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إجابتك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صحيحة</a:t>
            </a:r>
            <a:endParaRPr kumimoji="0" lang="ar-SA" sz="6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0" descr="ATT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2276475"/>
            <a:ext cx="1209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9309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613" y="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365104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251520" y="6165304"/>
            <a:ext cx="30963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hlinkClick r:id="rId5" action="ppaction://hlinksldjump"/>
              </a:rPr>
              <a:t>الى السؤال التالي</a:t>
            </a:r>
            <a:endParaRPr lang="ar-SA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80-310974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528392" cy="36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 rot="19882178">
            <a:off x="2883189" y="566731"/>
            <a:ext cx="2657206" cy="1143000"/>
          </a:xfrm>
        </p:spPr>
        <p:txBody>
          <a:bodyPr>
            <a:normAutofit/>
          </a:bodyPr>
          <a:lstStyle/>
          <a:p>
            <a:r>
              <a:rPr lang="ar-S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أحسنت </a:t>
            </a:r>
            <a:endParaRPr lang="ar-SA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عنوان 4"/>
          <p:cNvSpPr txBox="1">
            <a:spLocks/>
          </p:cNvSpPr>
          <p:nvPr/>
        </p:nvSpPr>
        <p:spPr>
          <a:xfrm rot="19882178">
            <a:off x="4212452" y="3140019"/>
            <a:ext cx="329332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إجابتك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صحيحة</a:t>
            </a:r>
            <a:endParaRPr kumimoji="0" lang="ar-SA" sz="6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0" descr="ATT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2276475"/>
            <a:ext cx="1209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9309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613" y="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365104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323528" y="6093296"/>
            <a:ext cx="30243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hlinkClick r:id="rId5" action="ppaction://hlinksldjump"/>
              </a:rPr>
              <a:t>الى السؤال التالي</a:t>
            </a:r>
            <a:endParaRPr lang="ar-SA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80-310974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528392" cy="36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 rot="19882178">
            <a:off x="2883189" y="566731"/>
            <a:ext cx="2657206" cy="1143000"/>
          </a:xfrm>
        </p:spPr>
        <p:txBody>
          <a:bodyPr>
            <a:normAutofit/>
          </a:bodyPr>
          <a:lstStyle/>
          <a:p>
            <a:r>
              <a:rPr lang="ar-S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أحسنت </a:t>
            </a:r>
            <a:endParaRPr lang="ar-SA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عنوان 4"/>
          <p:cNvSpPr txBox="1">
            <a:spLocks/>
          </p:cNvSpPr>
          <p:nvPr/>
        </p:nvSpPr>
        <p:spPr>
          <a:xfrm rot="19882178">
            <a:off x="4212452" y="3140019"/>
            <a:ext cx="329332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إجابتك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صحيحة</a:t>
            </a:r>
            <a:endParaRPr kumimoji="0" lang="ar-SA" sz="6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0" descr="ATT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2276475"/>
            <a:ext cx="1209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9309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613" y="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365104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395536" y="6165304"/>
            <a:ext cx="28803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hlinkClick r:id="rId5" action="ppaction://hlinksldjump"/>
              </a:rPr>
              <a:t>الى السؤال التالي </a:t>
            </a:r>
            <a:endParaRPr lang="ar-SA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80-310974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528392" cy="36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 rot="19882178">
            <a:off x="2883189" y="566731"/>
            <a:ext cx="2657206" cy="1143000"/>
          </a:xfrm>
        </p:spPr>
        <p:txBody>
          <a:bodyPr>
            <a:normAutofit/>
          </a:bodyPr>
          <a:lstStyle/>
          <a:p>
            <a:r>
              <a:rPr lang="ar-S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أحسنت </a:t>
            </a:r>
            <a:endParaRPr lang="ar-SA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عنوان 4"/>
          <p:cNvSpPr txBox="1">
            <a:spLocks/>
          </p:cNvSpPr>
          <p:nvPr/>
        </p:nvSpPr>
        <p:spPr>
          <a:xfrm rot="19882178">
            <a:off x="4212452" y="3140019"/>
            <a:ext cx="329332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إجابتك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صحيحة</a:t>
            </a:r>
            <a:endParaRPr kumimoji="0" lang="ar-SA" sz="6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0" descr="ATT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2276475"/>
            <a:ext cx="1209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9309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613" y="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365104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0" y="6021288"/>
            <a:ext cx="32758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hlinkClick r:id="rId5" action="ppaction://hlinksldjump"/>
              </a:rPr>
              <a:t>الى السؤال التالي</a:t>
            </a:r>
            <a:endParaRPr lang="ar-SA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088"/>
            <a:ext cx="9144000" cy="6899088"/>
          </a:xfrm>
          <a:prstGeom prst="rect">
            <a:avLst/>
          </a:prstGeom>
          <a:noFill/>
        </p:spPr>
      </p:pic>
      <p:sp>
        <p:nvSpPr>
          <p:cNvPr id="5" name="عنوان 4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/>
          <a:lstStyle/>
          <a:p>
            <a:r>
              <a:rPr lang="ar-SA" dirty="0" smtClean="0">
                <a:solidFill>
                  <a:schemeClr val="bg1"/>
                </a:solidFill>
              </a:rPr>
              <a:t>تعليمات اللعبة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6" name="عنوان فرعي 5"/>
          <p:cNvSpPr>
            <a:spLocks noGrp="1"/>
          </p:cNvSpPr>
          <p:nvPr>
            <p:ph type="subTitle" idx="1"/>
          </p:nvPr>
        </p:nvSpPr>
        <p:spPr>
          <a:xfrm>
            <a:off x="827584" y="1844824"/>
            <a:ext cx="7776864" cy="4104456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ar-SA" b="1" dirty="0" smtClean="0">
                <a:solidFill>
                  <a:schemeClr val="bg1"/>
                </a:solidFill>
              </a:rPr>
              <a:t>أمامك  شريحة مقسمة </a:t>
            </a:r>
            <a:r>
              <a:rPr lang="ar-SA" b="1" dirty="0" smtClean="0">
                <a:solidFill>
                  <a:schemeClr val="bg1"/>
                </a:solidFill>
              </a:rPr>
              <a:t>إ</a:t>
            </a:r>
            <a:r>
              <a:rPr lang="ar-SA" b="1" dirty="0" smtClean="0">
                <a:solidFill>
                  <a:schemeClr val="bg1"/>
                </a:solidFill>
              </a:rPr>
              <a:t>لى </a:t>
            </a:r>
            <a:r>
              <a:rPr lang="ar-SA" b="1" dirty="0" smtClean="0">
                <a:solidFill>
                  <a:schemeClr val="bg1"/>
                </a:solidFill>
              </a:rPr>
              <a:t>12 </a:t>
            </a:r>
            <a:r>
              <a:rPr lang="ar-SA" b="1" dirty="0" smtClean="0">
                <a:solidFill>
                  <a:schemeClr val="bg1"/>
                </a:solidFill>
              </a:rPr>
              <a:t>مربع. </a:t>
            </a:r>
            <a:r>
              <a:rPr lang="ar-SA" b="1" dirty="0" smtClean="0">
                <a:solidFill>
                  <a:schemeClr val="bg1"/>
                </a:solidFill>
              </a:rPr>
              <a:t>كل مربع يطرح عليك سؤال  .</a:t>
            </a:r>
          </a:p>
          <a:p>
            <a:pPr>
              <a:spcBef>
                <a:spcPct val="50000"/>
              </a:spcBef>
            </a:pPr>
            <a:r>
              <a:rPr lang="ar-SA" b="1" dirty="0" smtClean="0">
                <a:solidFill>
                  <a:schemeClr val="bg1"/>
                </a:solidFill>
              </a:rPr>
              <a:t>عليك أن تجيب أجابه صحيحة على كل سؤال حتى تكشف جزء من الصورة  وبانتهاء الأسئلة تكون  قد كشفت </a:t>
            </a:r>
            <a:r>
              <a:rPr lang="ar-SA" b="1" dirty="0" err="1" smtClean="0">
                <a:solidFill>
                  <a:schemeClr val="bg1"/>
                </a:solidFill>
              </a:rPr>
              <a:t>الصوره</a:t>
            </a:r>
            <a:r>
              <a:rPr lang="ar-SA" b="1" dirty="0" smtClean="0">
                <a:solidFill>
                  <a:schemeClr val="bg1"/>
                </a:solidFill>
              </a:rPr>
              <a:t> </a:t>
            </a:r>
            <a:r>
              <a:rPr lang="ar-SA" b="1" dirty="0" smtClean="0">
                <a:solidFill>
                  <a:schemeClr val="bg1"/>
                </a:solidFill>
              </a:rPr>
              <a:t>المخفية. </a:t>
            </a:r>
            <a:endParaRPr lang="ar-SA" b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ar-SA" b="1" dirty="0" smtClean="0">
                <a:solidFill>
                  <a:schemeClr val="bg1"/>
                </a:solidFill>
              </a:rPr>
              <a:t>تذكر أن تختار الأسئلة بالترتيب حتى </a:t>
            </a:r>
            <a:r>
              <a:rPr lang="ar-SA" b="1" dirty="0" smtClean="0">
                <a:solidFill>
                  <a:schemeClr val="bg1"/>
                </a:solidFill>
              </a:rPr>
              <a:t>تستمر </a:t>
            </a:r>
            <a:r>
              <a:rPr lang="ar-SA" b="1" dirty="0" smtClean="0">
                <a:solidFill>
                  <a:schemeClr val="bg1"/>
                </a:solidFill>
              </a:rPr>
              <a:t>في اللعبة بشكل جيد وتتمكن من </a:t>
            </a:r>
            <a:r>
              <a:rPr lang="ar-SA" b="1" dirty="0" smtClean="0">
                <a:solidFill>
                  <a:schemeClr val="bg1"/>
                </a:solidFill>
              </a:rPr>
              <a:t>كشف الصورة.</a:t>
            </a:r>
            <a:endParaRPr lang="ar-SA" b="1" dirty="0" smtClean="0">
              <a:solidFill>
                <a:schemeClr val="bg1"/>
              </a:solidFill>
            </a:endParaRPr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80-310974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528392" cy="36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 rot="19882178">
            <a:off x="2883189" y="566731"/>
            <a:ext cx="2657206" cy="1143000"/>
          </a:xfrm>
        </p:spPr>
        <p:txBody>
          <a:bodyPr>
            <a:normAutofit/>
          </a:bodyPr>
          <a:lstStyle/>
          <a:p>
            <a:r>
              <a:rPr lang="ar-S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أحسنت </a:t>
            </a:r>
            <a:endParaRPr lang="ar-SA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عنوان 4"/>
          <p:cNvSpPr txBox="1">
            <a:spLocks/>
          </p:cNvSpPr>
          <p:nvPr/>
        </p:nvSpPr>
        <p:spPr>
          <a:xfrm rot="19882178">
            <a:off x="4212452" y="3140019"/>
            <a:ext cx="329332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إ</a:t>
            </a:r>
            <a:r>
              <a:rPr kumimoji="0" lang="ar-SA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جابتك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صحيحة</a:t>
            </a:r>
            <a:endParaRPr kumimoji="0" lang="ar-SA" sz="6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0" descr="ATT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2276475"/>
            <a:ext cx="1209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9309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613" y="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365104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0" y="6093296"/>
            <a:ext cx="34198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hlinkClick r:id="rId5" action="ppaction://hlinksldjump"/>
              </a:rPr>
              <a:t>الى السؤال التالي</a:t>
            </a:r>
            <a:endParaRPr lang="ar-SA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80-310974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528392" cy="36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 rot="19882178">
            <a:off x="2883189" y="566731"/>
            <a:ext cx="2657206" cy="1143000"/>
          </a:xfrm>
        </p:spPr>
        <p:txBody>
          <a:bodyPr>
            <a:normAutofit/>
          </a:bodyPr>
          <a:lstStyle/>
          <a:p>
            <a:r>
              <a:rPr lang="ar-SA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أحسنت </a:t>
            </a:r>
            <a:endParaRPr lang="ar-SA" sz="6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عنوان 4"/>
          <p:cNvSpPr txBox="1">
            <a:spLocks/>
          </p:cNvSpPr>
          <p:nvPr/>
        </p:nvSpPr>
        <p:spPr>
          <a:xfrm rot="19882178">
            <a:off x="4212452" y="3140019"/>
            <a:ext cx="329332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إجابتك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6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صحيحة</a:t>
            </a:r>
            <a:endParaRPr kumimoji="0" lang="ar-SA" sz="6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0" descr="ATT6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2276475"/>
            <a:ext cx="1209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9309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613" y="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365104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395536" y="6093296"/>
            <a:ext cx="27363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hlinkClick r:id="rId5" action="ppaction://hlinksldjump"/>
              </a:rPr>
              <a:t>الى السؤال التالي</a:t>
            </a:r>
            <a:endParaRPr lang="ar-SA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Win XP\Desktop\يو اس بي\يواس بي\الصور بانواعها\صور بلفون\رسوم متحركة 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19396482">
            <a:off x="2547911" y="3813635"/>
            <a:ext cx="5948424" cy="984815"/>
          </a:xfrm>
        </p:spPr>
        <p:txBody>
          <a:bodyPr>
            <a:normAutofit fontScale="90000"/>
          </a:bodyPr>
          <a:lstStyle/>
          <a:p>
            <a:r>
              <a:rPr lang="ar-SA" b="1" dirty="0" err="1" smtClean="0"/>
              <a:t>أخطات</a:t>
            </a: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> ولكن حاول ثانية</a:t>
            </a:r>
            <a:endParaRPr lang="ar-SA" b="1" dirty="0"/>
          </a:p>
        </p:txBody>
      </p:sp>
      <p:pic>
        <p:nvPicPr>
          <p:cNvPr id="4" name="Picture 5" descr="e13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8641" y="0"/>
            <a:ext cx="3005359" cy="20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>
            <a:hlinkClick r:id="rId4" action="ppaction://hlinksldjump"/>
          </p:cNvPr>
          <p:cNvSpPr/>
          <p:nvPr/>
        </p:nvSpPr>
        <p:spPr>
          <a:xfrm>
            <a:off x="0" y="1772816"/>
            <a:ext cx="16916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عودة لسؤال 1</a:t>
            </a:r>
            <a:endParaRPr lang="ar-SA" sz="2400" b="1" dirty="0"/>
          </a:p>
        </p:txBody>
      </p:sp>
      <p:sp>
        <p:nvSpPr>
          <p:cNvPr id="7" name="مستطيل 6">
            <a:hlinkClick r:id="rId5" action="ppaction://hlinksldjump"/>
          </p:cNvPr>
          <p:cNvSpPr/>
          <p:nvPr/>
        </p:nvSpPr>
        <p:spPr>
          <a:xfrm>
            <a:off x="0" y="2348880"/>
            <a:ext cx="16916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عودة لسؤال 2</a:t>
            </a:r>
            <a:endParaRPr lang="ar-SA" sz="2400" b="1" dirty="0"/>
          </a:p>
        </p:txBody>
      </p:sp>
      <p:sp>
        <p:nvSpPr>
          <p:cNvPr id="8" name="مستطيل 7">
            <a:hlinkClick r:id="rId6" action="ppaction://hlinksldjump"/>
          </p:cNvPr>
          <p:cNvSpPr/>
          <p:nvPr/>
        </p:nvSpPr>
        <p:spPr>
          <a:xfrm>
            <a:off x="0" y="2924944"/>
            <a:ext cx="16916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عودة </a:t>
            </a:r>
            <a:r>
              <a:rPr lang="ar-SA" sz="2400" b="1" dirty="0" err="1" smtClean="0"/>
              <a:t>لسؤال3</a:t>
            </a:r>
            <a:endParaRPr lang="ar-SA" sz="2400" b="1" dirty="0"/>
          </a:p>
        </p:txBody>
      </p:sp>
      <p:sp>
        <p:nvSpPr>
          <p:cNvPr id="9" name="مستطيل 8">
            <a:hlinkClick r:id="rId7" action="ppaction://hlinksldjump"/>
          </p:cNvPr>
          <p:cNvSpPr/>
          <p:nvPr/>
        </p:nvSpPr>
        <p:spPr>
          <a:xfrm>
            <a:off x="0" y="3501008"/>
            <a:ext cx="16916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عودة لسؤال 4</a:t>
            </a:r>
            <a:endParaRPr lang="ar-SA" sz="2400" b="1" dirty="0"/>
          </a:p>
        </p:txBody>
      </p:sp>
      <p:sp>
        <p:nvSpPr>
          <p:cNvPr id="10" name="مستطيل 9">
            <a:hlinkClick r:id="rId8" action="ppaction://hlinksldjump"/>
          </p:cNvPr>
          <p:cNvSpPr/>
          <p:nvPr/>
        </p:nvSpPr>
        <p:spPr>
          <a:xfrm>
            <a:off x="0" y="4077072"/>
            <a:ext cx="16916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عودة لسؤال 5</a:t>
            </a:r>
            <a:endParaRPr lang="ar-SA" sz="2400" b="1" dirty="0"/>
          </a:p>
        </p:txBody>
      </p:sp>
      <p:sp>
        <p:nvSpPr>
          <p:cNvPr id="11" name="مستطيل 10">
            <a:hlinkClick r:id="rId9" action="ppaction://hlinksldjump"/>
          </p:cNvPr>
          <p:cNvSpPr/>
          <p:nvPr/>
        </p:nvSpPr>
        <p:spPr>
          <a:xfrm>
            <a:off x="0" y="4653136"/>
            <a:ext cx="16916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عودة لسؤال 6</a:t>
            </a:r>
            <a:endParaRPr lang="ar-SA" sz="2400" b="1" dirty="0"/>
          </a:p>
        </p:txBody>
      </p:sp>
      <p:sp>
        <p:nvSpPr>
          <p:cNvPr id="12" name="مستطيل 11">
            <a:hlinkClick r:id="rId10" action="ppaction://hlinksldjump"/>
          </p:cNvPr>
          <p:cNvSpPr/>
          <p:nvPr/>
        </p:nvSpPr>
        <p:spPr>
          <a:xfrm>
            <a:off x="0" y="5229200"/>
            <a:ext cx="16916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عودة لسؤال 7</a:t>
            </a:r>
            <a:endParaRPr lang="ar-SA" sz="2400" b="1" dirty="0"/>
          </a:p>
        </p:txBody>
      </p:sp>
      <p:sp>
        <p:nvSpPr>
          <p:cNvPr id="13" name="مستطيل 12">
            <a:hlinkClick r:id="rId11" action="ppaction://hlinksldjump"/>
          </p:cNvPr>
          <p:cNvSpPr/>
          <p:nvPr/>
        </p:nvSpPr>
        <p:spPr>
          <a:xfrm>
            <a:off x="0" y="5805264"/>
            <a:ext cx="16916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عودة لسؤال 8</a:t>
            </a:r>
            <a:endParaRPr lang="ar-SA" sz="2400" b="1" dirty="0"/>
          </a:p>
        </p:txBody>
      </p:sp>
      <p:sp>
        <p:nvSpPr>
          <p:cNvPr id="14" name="مستطيل 13">
            <a:hlinkClick r:id="rId12" action="ppaction://hlinksldjump"/>
          </p:cNvPr>
          <p:cNvSpPr/>
          <p:nvPr/>
        </p:nvSpPr>
        <p:spPr>
          <a:xfrm>
            <a:off x="0" y="6281936"/>
            <a:ext cx="16916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عودة لسؤال 9</a:t>
            </a:r>
            <a:endParaRPr lang="ar-S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1.gstatic.com/images?q=tbn:ANd9GcQlkFSw91U6kETyMP3Af05KnRf3l2diAxIXO8OK84rA2ECdlM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" name="مستطيل 14"/>
          <p:cNvSpPr/>
          <p:nvPr/>
        </p:nvSpPr>
        <p:spPr>
          <a:xfrm>
            <a:off x="6228184" y="2132856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3" action="ppaction://hlinksldjump"/>
              </a:rPr>
              <a:t>4</a:t>
            </a:r>
            <a:endParaRPr lang="ar-SA" sz="7200" dirty="0"/>
          </a:p>
        </p:txBody>
      </p:sp>
      <p:sp>
        <p:nvSpPr>
          <p:cNvPr id="16" name="مستطيل 15"/>
          <p:cNvSpPr/>
          <p:nvPr/>
        </p:nvSpPr>
        <p:spPr>
          <a:xfrm>
            <a:off x="6228184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4" action="ppaction://hlinksldjump"/>
              </a:rPr>
              <a:t>7</a:t>
            </a:r>
            <a:endParaRPr lang="ar-SA" sz="7200" dirty="0"/>
          </a:p>
        </p:txBody>
      </p:sp>
      <p:sp>
        <p:nvSpPr>
          <p:cNvPr id="17" name="مستطيل 16"/>
          <p:cNvSpPr/>
          <p:nvPr/>
        </p:nvSpPr>
        <p:spPr>
          <a:xfrm>
            <a:off x="3275856" y="0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5" action="ppaction://hlinksldjump"/>
              </a:rPr>
              <a:t>2</a:t>
            </a:r>
            <a:endParaRPr lang="ar-SA" sz="7200" dirty="0"/>
          </a:p>
        </p:txBody>
      </p:sp>
      <p:sp>
        <p:nvSpPr>
          <p:cNvPr id="18" name="مستطيل 17"/>
          <p:cNvSpPr/>
          <p:nvPr/>
        </p:nvSpPr>
        <p:spPr>
          <a:xfrm>
            <a:off x="0" y="0"/>
            <a:ext cx="327585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6" action="ppaction://hlinksldjump"/>
              </a:rPr>
              <a:t>3</a:t>
            </a:r>
            <a:endParaRPr lang="ar-SA" sz="7200" dirty="0"/>
          </a:p>
        </p:txBody>
      </p:sp>
      <p:sp>
        <p:nvSpPr>
          <p:cNvPr id="19" name="مستطيل 18"/>
          <p:cNvSpPr/>
          <p:nvPr/>
        </p:nvSpPr>
        <p:spPr>
          <a:xfrm>
            <a:off x="3275856" y="2132856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7" action="ppaction://hlinksldjump"/>
              </a:rPr>
              <a:t>5</a:t>
            </a:r>
            <a:endParaRPr lang="ar-SA" sz="7200" dirty="0"/>
          </a:p>
        </p:txBody>
      </p:sp>
      <p:sp>
        <p:nvSpPr>
          <p:cNvPr id="20" name="مستطيل 19"/>
          <p:cNvSpPr/>
          <p:nvPr/>
        </p:nvSpPr>
        <p:spPr>
          <a:xfrm>
            <a:off x="0" y="2132856"/>
            <a:ext cx="327585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8" action="ppaction://hlinksldjump"/>
              </a:rPr>
              <a:t>6</a:t>
            </a:r>
            <a:endParaRPr lang="ar-SA" sz="7200" dirty="0"/>
          </a:p>
        </p:txBody>
      </p:sp>
      <p:sp>
        <p:nvSpPr>
          <p:cNvPr id="21" name="مستطيل 20"/>
          <p:cNvSpPr/>
          <p:nvPr/>
        </p:nvSpPr>
        <p:spPr>
          <a:xfrm>
            <a:off x="3275856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4" action="ppaction://hlinksldjump"/>
              </a:rPr>
              <a:t>8</a:t>
            </a:r>
            <a:endParaRPr lang="ar-SA" sz="7200" dirty="0"/>
          </a:p>
        </p:txBody>
      </p:sp>
      <p:sp>
        <p:nvSpPr>
          <p:cNvPr id="22" name="مستطيل 21"/>
          <p:cNvSpPr/>
          <p:nvPr/>
        </p:nvSpPr>
        <p:spPr>
          <a:xfrm>
            <a:off x="0" y="4221088"/>
            <a:ext cx="327585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9" action="ppaction://hlinksldjump"/>
              </a:rPr>
              <a:t>9</a:t>
            </a:r>
            <a:endParaRPr lang="ar-SA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QlkFSw91U6kETyMP3Af05KnRf3l2diAxIXO8OK84rA2ECdlM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6228184" y="2132856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3" action="ppaction://hlinksldjump"/>
              </a:rPr>
              <a:t>4</a:t>
            </a:r>
            <a:endParaRPr lang="ar-SA" sz="7200" dirty="0"/>
          </a:p>
        </p:txBody>
      </p:sp>
      <p:sp>
        <p:nvSpPr>
          <p:cNvPr id="6" name="مستطيل 5"/>
          <p:cNvSpPr/>
          <p:nvPr/>
        </p:nvSpPr>
        <p:spPr>
          <a:xfrm>
            <a:off x="6228184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4" action="ppaction://hlinksldjump"/>
              </a:rPr>
              <a:t>7</a:t>
            </a:r>
            <a:endParaRPr lang="ar-SA" sz="7200" dirty="0"/>
          </a:p>
        </p:txBody>
      </p:sp>
      <p:sp>
        <p:nvSpPr>
          <p:cNvPr id="8" name="مستطيل 7"/>
          <p:cNvSpPr/>
          <p:nvPr/>
        </p:nvSpPr>
        <p:spPr>
          <a:xfrm>
            <a:off x="0" y="0"/>
            <a:ext cx="327585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5" action="ppaction://hlinksldjump"/>
              </a:rPr>
              <a:t>3</a:t>
            </a:r>
            <a:endParaRPr lang="ar-SA" sz="7200" dirty="0"/>
          </a:p>
        </p:txBody>
      </p:sp>
      <p:sp>
        <p:nvSpPr>
          <p:cNvPr id="9" name="مستطيل 8"/>
          <p:cNvSpPr/>
          <p:nvPr/>
        </p:nvSpPr>
        <p:spPr>
          <a:xfrm>
            <a:off x="3275856" y="2132856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6" action="ppaction://hlinksldjump"/>
              </a:rPr>
              <a:t>5</a:t>
            </a:r>
            <a:endParaRPr lang="ar-SA" sz="7200" dirty="0"/>
          </a:p>
        </p:txBody>
      </p:sp>
      <p:sp>
        <p:nvSpPr>
          <p:cNvPr id="10" name="مستطيل 9"/>
          <p:cNvSpPr/>
          <p:nvPr/>
        </p:nvSpPr>
        <p:spPr>
          <a:xfrm>
            <a:off x="0" y="2132856"/>
            <a:ext cx="327585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7" action="ppaction://hlinksldjump"/>
              </a:rPr>
              <a:t>6</a:t>
            </a:r>
            <a:endParaRPr lang="ar-SA" sz="7200" dirty="0"/>
          </a:p>
        </p:txBody>
      </p:sp>
      <p:sp>
        <p:nvSpPr>
          <p:cNvPr id="11" name="مستطيل 10"/>
          <p:cNvSpPr/>
          <p:nvPr/>
        </p:nvSpPr>
        <p:spPr>
          <a:xfrm>
            <a:off x="3275856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4" action="ppaction://hlinksldjump"/>
              </a:rPr>
              <a:t>8</a:t>
            </a:r>
            <a:endParaRPr lang="ar-SA" sz="7200" dirty="0"/>
          </a:p>
        </p:txBody>
      </p:sp>
      <p:sp>
        <p:nvSpPr>
          <p:cNvPr id="12" name="مستطيل 11"/>
          <p:cNvSpPr/>
          <p:nvPr/>
        </p:nvSpPr>
        <p:spPr>
          <a:xfrm>
            <a:off x="0" y="4221088"/>
            <a:ext cx="327585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8" action="ppaction://hlinksldjump"/>
              </a:rPr>
              <a:t>9</a:t>
            </a:r>
            <a:endParaRPr lang="ar-SA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QlkFSw91U6kETyMP3Af05KnRf3l2diAxIXO8OK84rA2ECdlM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6228184" y="2132856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3" action="ppaction://hlinksldjump"/>
              </a:rPr>
              <a:t>4</a:t>
            </a:r>
            <a:endParaRPr lang="ar-SA" sz="7200" dirty="0"/>
          </a:p>
        </p:txBody>
      </p:sp>
      <p:sp>
        <p:nvSpPr>
          <p:cNvPr id="6" name="مستطيل 5"/>
          <p:cNvSpPr/>
          <p:nvPr/>
        </p:nvSpPr>
        <p:spPr>
          <a:xfrm>
            <a:off x="6228184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4" action="ppaction://hlinksldjump"/>
              </a:rPr>
              <a:t>7</a:t>
            </a:r>
            <a:endParaRPr lang="ar-SA" sz="7200" dirty="0"/>
          </a:p>
        </p:txBody>
      </p:sp>
      <p:sp>
        <p:nvSpPr>
          <p:cNvPr id="8" name="مستطيل 7"/>
          <p:cNvSpPr/>
          <p:nvPr/>
        </p:nvSpPr>
        <p:spPr>
          <a:xfrm>
            <a:off x="3275856" y="2132856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5" action="ppaction://hlinksldjump"/>
              </a:rPr>
              <a:t>5</a:t>
            </a:r>
            <a:endParaRPr lang="ar-SA" sz="7200" dirty="0"/>
          </a:p>
        </p:txBody>
      </p:sp>
      <p:sp>
        <p:nvSpPr>
          <p:cNvPr id="9" name="مستطيل 8"/>
          <p:cNvSpPr/>
          <p:nvPr/>
        </p:nvSpPr>
        <p:spPr>
          <a:xfrm>
            <a:off x="0" y="2132856"/>
            <a:ext cx="327585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6" action="ppaction://hlinksldjump"/>
              </a:rPr>
              <a:t>6</a:t>
            </a:r>
            <a:endParaRPr lang="ar-SA" sz="7200" dirty="0"/>
          </a:p>
        </p:txBody>
      </p:sp>
      <p:sp>
        <p:nvSpPr>
          <p:cNvPr id="10" name="مستطيل 9"/>
          <p:cNvSpPr/>
          <p:nvPr/>
        </p:nvSpPr>
        <p:spPr>
          <a:xfrm>
            <a:off x="3275856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4" action="ppaction://hlinksldjump"/>
              </a:rPr>
              <a:t>8</a:t>
            </a:r>
            <a:endParaRPr lang="ar-SA" sz="7200" dirty="0"/>
          </a:p>
        </p:txBody>
      </p:sp>
      <p:sp>
        <p:nvSpPr>
          <p:cNvPr id="11" name="مستطيل 10"/>
          <p:cNvSpPr/>
          <p:nvPr/>
        </p:nvSpPr>
        <p:spPr>
          <a:xfrm>
            <a:off x="0" y="4221088"/>
            <a:ext cx="327585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7" action="ppaction://hlinksldjump"/>
              </a:rPr>
              <a:t>9</a:t>
            </a:r>
            <a:endParaRPr lang="ar-SA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QlkFSw91U6kETyMP3Af05KnRf3l2diAxIXO8OK84rA2ECdlM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6228184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3" action="ppaction://hlinksldjump"/>
              </a:rPr>
              <a:t>7</a:t>
            </a:r>
            <a:endParaRPr lang="ar-SA" sz="7200" dirty="0"/>
          </a:p>
        </p:txBody>
      </p:sp>
      <p:sp>
        <p:nvSpPr>
          <p:cNvPr id="7" name="مستطيل 6"/>
          <p:cNvSpPr/>
          <p:nvPr/>
        </p:nvSpPr>
        <p:spPr>
          <a:xfrm>
            <a:off x="3275856" y="2132856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4" action="ppaction://hlinksldjump"/>
              </a:rPr>
              <a:t>5</a:t>
            </a:r>
            <a:endParaRPr lang="ar-SA" sz="7200" dirty="0"/>
          </a:p>
        </p:txBody>
      </p:sp>
      <p:sp>
        <p:nvSpPr>
          <p:cNvPr id="8" name="مستطيل 7"/>
          <p:cNvSpPr/>
          <p:nvPr/>
        </p:nvSpPr>
        <p:spPr>
          <a:xfrm>
            <a:off x="0" y="2132856"/>
            <a:ext cx="327585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5" action="ppaction://hlinksldjump"/>
              </a:rPr>
              <a:t>6</a:t>
            </a:r>
            <a:endParaRPr lang="ar-SA" sz="7200" dirty="0"/>
          </a:p>
        </p:txBody>
      </p:sp>
      <p:sp>
        <p:nvSpPr>
          <p:cNvPr id="9" name="مستطيل 8"/>
          <p:cNvSpPr/>
          <p:nvPr/>
        </p:nvSpPr>
        <p:spPr>
          <a:xfrm>
            <a:off x="3275856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3" action="ppaction://hlinksldjump"/>
              </a:rPr>
              <a:t>8</a:t>
            </a:r>
            <a:endParaRPr lang="ar-SA" sz="7200" dirty="0"/>
          </a:p>
        </p:txBody>
      </p:sp>
      <p:sp>
        <p:nvSpPr>
          <p:cNvPr id="10" name="مستطيل 9"/>
          <p:cNvSpPr/>
          <p:nvPr/>
        </p:nvSpPr>
        <p:spPr>
          <a:xfrm>
            <a:off x="0" y="4221088"/>
            <a:ext cx="327585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6" action="ppaction://hlinksldjump"/>
              </a:rPr>
              <a:t>9</a:t>
            </a:r>
            <a:endParaRPr lang="ar-SA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QlkFSw91U6kETyMP3Af05KnRf3l2diAxIXO8OK84rA2ECdlM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6228184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3" action="ppaction://hlinksldjump"/>
              </a:rPr>
              <a:t>7</a:t>
            </a:r>
            <a:endParaRPr lang="ar-SA" sz="7200" dirty="0"/>
          </a:p>
        </p:txBody>
      </p:sp>
      <p:sp>
        <p:nvSpPr>
          <p:cNvPr id="7" name="مستطيل 6"/>
          <p:cNvSpPr/>
          <p:nvPr/>
        </p:nvSpPr>
        <p:spPr>
          <a:xfrm>
            <a:off x="0" y="2132856"/>
            <a:ext cx="327585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4" action="ppaction://hlinksldjump"/>
              </a:rPr>
              <a:t>6</a:t>
            </a:r>
            <a:endParaRPr lang="ar-SA" sz="7200" dirty="0"/>
          </a:p>
        </p:txBody>
      </p:sp>
      <p:sp>
        <p:nvSpPr>
          <p:cNvPr id="8" name="مستطيل 7"/>
          <p:cNvSpPr/>
          <p:nvPr/>
        </p:nvSpPr>
        <p:spPr>
          <a:xfrm>
            <a:off x="3275856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3" action="ppaction://hlinksldjump"/>
              </a:rPr>
              <a:t>8</a:t>
            </a:r>
            <a:endParaRPr lang="ar-SA" sz="7200" dirty="0"/>
          </a:p>
        </p:txBody>
      </p:sp>
      <p:sp>
        <p:nvSpPr>
          <p:cNvPr id="9" name="مستطيل 8"/>
          <p:cNvSpPr/>
          <p:nvPr/>
        </p:nvSpPr>
        <p:spPr>
          <a:xfrm>
            <a:off x="0" y="4221088"/>
            <a:ext cx="327585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5" action="ppaction://hlinksldjump"/>
              </a:rPr>
              <a:t>9</a:t>
            </a:r>
            <a:endParaRPr lang="ar-SA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QlkFSw91U6kETyMP3Af05KnRf3l2diAxIXO8OK84rA2ECdlM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6228184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3" action="ppaction://hlinksldjump"/>
              </a:rPr>
              <a:t>7</a:t>
            </a:r>
            <a:endParaRPr lang="ar-SA" sz="7200" dirty="0"/>
          </a:p>
        </p:txBody>
      </p:sp>
      <p:sp>
        <p:nvSpPr>
          <p:cNvPr id="7" name="مستطيل 6"/>
          <p:cNvSpPr/>
          <p:nvPr/>
        </p:nvSpPr>
        <p:spPr>
          <a:xfrm>
            <a:off x="3275856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3" action="ppaction://hlinksldjump"/>
              </a:rPr>
              <a:t>8</a:t>
            </a:r>
            <a:endParaRPr lang="ar-SA" sz="7200" dirty="0"/>
          </a:p>
        </p:txBody>
      </p:sp>
      <p:sp>
        <p:nvSpPr>
          <p:cNvPr id="8" name="مستطيل 7"/>
          <p:cNvSpPr/>
          <p:nvPr/>
        </p:nvSpPr>
        <p:spPr>
          <a:xfrm>
            <a:off x="0" y="4221088"/>
            <a:ext cx="327585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4" action="ppaction://hlinksldjump"/>
              </a:rPr>
              <a:t>9</a:t>
            </a:r>
            <a:endParaRPr lang="ar-SA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QlkFSw91U6kETyMP3Af05KnRf3l2diAxIXO8OK84rA2ECdlM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3275856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3" action="ppaction://hlinksldjump"/>
              </a:rPr>
              <a:t>8</a:t>
            </a:r>
            <a:endParaRPr lang="ar-SA" sz="7200" dirty="0"/>
          </a:p>
        </p:txBody>
      </p:sp>
      <p:sp>
        <p:nvSpPr>
          <p:cNvPr id="7" name="مستطيل 6"/>
          <p:cNvSpPr/>
          <p:nvPr/>
        </p:nvSpPr>
        <p:spPr>
          <a:xfrm>
            <a:off x="0" y="4221088"/>
            <a:ext cx="327585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4" action="ppaction://hlinksldjump"/>
              </a:rPr>
              <a:t>9</a:t>
            </a:r>
            <a:endParaRPr lang="ar-SA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5364" name="Picture 4" descr="http://t3.gstatic.com/images?q=tbn:ANd9GcTEtXDxhKJX436sEGZ-qlhit-KCrxmL4Edc6XlffXrbRr0p3Nx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49177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6228184" y="0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4" action="ppaction://hlinksldjump"/>
              </a:rPr>
              <a:t>1</a:t>
            </a:r>
            <a:endParaRPr lang="ar-SA" sz="6600" dirty="0"/>
          </a:p>
        </p:txBody>
      </p:sp>
      <p:sp>
        <p:nvSpPr>
          <p:cNvPr id="7" name="مستطيل 6"/>
          <p:cNvSpPr/>
          <p:nvPr/>
        </p:nvSpPr>
        <p:spPr>
          <a:xfrm>
            <a:off x="6228184" y="2132856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5" action="ppaction://hlinksldjump"/>
              </a:rPr>
              <a:t>4</a:t>
            </a:r>
            <a:endParaRPr lang="ar-SA" sz="7200" dirty="0"/>
          </a:p>
        </p:txBody>
      </p:sp>
      <p:sp>
        <p:nvSpPr>
          <p:cNvPr id="8" name="مستطيل 7"/>
          <p:cNvSpPr/>
          <p:nvPr/>
        </p:nvSpPr>
        <p:spPr>
          <a:xfrm>
            <a:off x="6228184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6" action="ppaction://hlinksldjump"/>
              </a:rPr>
              <a:t>7</a:t>
            </a:r>
            <a:endParaRPr lang="ar-SA" sz="7200" dirty="0"/>
          </a:p>
        </p:txBody>
      </p:sp>
      <p:sp>
        <p:nvSpPr>
          <p:cNvPr id="9" name="مستطيل 8"/>
          <p:cNvSpPr/>
          <p:nvPr/>
        </p:nvSpPr>
        <p:spPr>
          <a:xfrm>
            <a:off x="3275856" y="0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7" action="ppaction://hlinksldjump"/>
              </a:rPr>
              <a:t>2</a:t>
            </a:r>
            <a:endParaRPr lang="ar-SA" sz="7200" dirty="0"/>
          </a:p>
        </p:txBody>
      </p:sp>
      <p:sp>
        <p:nvSpPr>
          <p:cNvPr id="10" name="مستطيل 9"/>
          <p:cNvSpPr/>
          <p:nvPr/>
        </p:nvSpPr>
        <p:spPr>
          <a:xfrm>
            <a:off x="0" y="0"/>
            <a:ext cx="327585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8" action="ppaction://hlinksldjump"/>
              </a:rPr>
              <a:t>3</a:t>
            </a:r>
            <a:endParaRPr lang="ar-SA" sz="7200" dirty="0"/>
          </a:p>
        </p:txBody>
      </p:sp>
      <p:sp>
        <p:nvSpPr>
          <p:cNvPr id="11" name="مستطيل 10"/>
          <p:cNvSpPr/>
          <p:nvPr/>
        </p:nvSpPr>
        <p:spPr>
          <a:xfrm>
            <a:off x="3275856" y="2132856"/>
            <a:ext cx="291581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9" action="ppaction://hlinksldjump"/>
              </a:rPr>
              <a:t>5</a:t>
            </a:r>
            <a:endParaRPr lang="ar-SA" sz="7200" dirty="0"/>
          </a:p>
        </p:txBody>
      </p:sp>
      <p:sp>
        <p:nvSpPr>
          <p:cNvPr id="12" name="مستطيل 11"/>
          <p:cNvSpPr/>
          <p:nvPr/>
        </p:nvSpPr>
        <p:spPr>
          <a:xfrm>
            <a:off x="0" y="2132856"/>
            <a:ext cx="3275856" cy="21328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10" action="ppaction://hlinksldjump"/>
              </a:rPr>
              <a:t>6</a:t>
            </a:r>
            <a:endParaRPr lang="ar-SA" sz="7200" dirty="0"/>
          </a:p>
        </p:txBody>
      </p:sp>
      <p:sp>
        <p:nvSpPr>
          <p:cNvPr id="13" name="مستطيل 12"/>
          <p:cNvSpPr/>
          <p:nvPr/>
        </p:nvSpPr>
        <p:spPr>
          <a:xfrm>
            <a:off x="3275856" y="4221088"/>
            <a:ext cx="291581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11" action="ppaction://hlinksldjump"/>
              </a:rPr>
              <a:t>8</a:t>
            </a:r>
            <a:endParaRPr lang="ar-SA" sz="7200" dirty="0"/>
          </a:p>
        </p:txBody>
      </p:sp>
      <p:sp>
        <p:nvSpPr>
          <p:cNvPr id="14" name="مستطيل 13"/>
          <p:cNvSpPr/>
          <p:nvPr/>
        </p:nvSpPr>
        <p:spPr>
          <a:xfrm>
            <a:off x="0" y="4221088"/>
            <a:ext cx="327585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11" action="ppaction://hlinksldjump"/>
              </a:rPr>
              <a:t>9</a:t>
            </a:r>
            <a:endParaRPr lang="ar-SA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QlkFSw91U6kETyMP3Af05KnRf3l2diAxIXO8OK84rA2ECdlM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0" y="4221088"/>
            <a:ext cx="3275856" cy="26369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hlinkClick r:id="rId3" action="ppaction://hlinksldjump"/>
              </a:rPr>
              <a:t>9</a:t>
            </a:r>
            <a:endParaRPr lang="ar-SA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QlkFSw91U6kETyMP3Af05KnRf3l2diAxIXO8OK84rA2ECdlM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1088"/>
            <a:ext cx="9144000" cy="6899088"/>
          </a:xfrm>
          <a:prstGeom prst="rect">
            <a:avLst/>
          </a:prstGeom>
          <a:noFill/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1692275" y="1484313"/>
            <a:ext cx="5688013" cy="3600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SA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مبروك النجاح </a:t>
            </a:r>
          </a:p>
        </p:txBody>
      </p:sp>
      <p:pic>
        <p:nvPicPr>
          <p:cNvPr id="5" name="Picture 8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0"/>
            <a:ext cx="25923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4652963"/>
            <a:ext cx="25923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irework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1340768"/>
            <a:ext cx="25923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9088"/>
          </a:xfrm>
          <a:prstGeom prst="rect">
            <a:avLst/>
          </a:prstGeom>
          <a:noFill/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ar-SA" sz="3600" b="1" dirty="0" smtClean="0">
                <a:solidFill>
                  <a:schemeClr val="bg1"/>
                </a:solidFill>
              </a:rPr>
              <a:t>1- أكمل الفراغات </a:t>
            </a:r>
            <a:r>
              <a:rPr lang="ar-SA" sz="3600" b="1" dirty="0" smtClean="0">
                <a:solidFill>
                  <a:schemeClr val="bg1"/>
                </a:solidFill>
              </a:rPr>
              <a:t>التالية:</a:t>
            </a:r>
            <a:endParaRPr lang="ar-SA" sz="36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ar-SA" sz="3600" b="1" dirty="0" smtClean="0">
                <a:solidFill>
                  <a:schemeClr val="bg1"/>
                </a:solidFill>
              </a:rPr>
              <a:t> </a:t>
            </a:r>
            <a:r>
              <a:rPr lang="ar-SA" sz="3600" b="1" dirty="0" err="1" smtClean="0">
                <a:solidFill>
                  <a:schemeClr val="bg1"/>
                </a:solidFill>
              </a:rPr>
              <a:t>البؤبؤ ,, ........، .......</a:t>
            </a:r>
            <a:r>
              <a:rPr lang="ar-SA" sz="3600" b="1" dirty="0" smtClean="0">
                <a:solidFill>
                  <a:schemeClr val="bg1"/>
                </a:solidFill>
              </a:rPr>
              <a:t> والبياض هي أهم أجزاء العين الخارجية.</a:t>
            </a:r>
          </a:p>
          <a:p>
            <a:pPr>
              <a:buBlip>
                <a:blip r:embed="rId3"/>
              </a:buBlip>
            </a:pPr>
            <a:endParaRPr lang="ar-SA" sz="3600" b="1" dirty="0" smtClean="0">
              <a:solidFill>
                <a:schemeClr val="bg1"/>
              </a:solidFill>
            </a:endParaRPr>
          </a:p>
          <a:p>
            <a:endParaRPr lang="ar-SA" dirty="0" smtClean="0">
              <a:solidFill>
                <a:schemeClr val="bg1"/>
              </a:solidFill>
            </a:endParaRPr>
          </a:p>
        </p:txBody>
      </p:sp>
      <p:sp>
        <p:nvSpPr>
          <p:cNvPr id="5" name="نجمة مكونة من 12 نقطة 4"/>
          <p:cNvSpPr/>
          <p:nvPr/>
        </p:nvSpPr>
        <p:spPr>
          <a:xfrm>
            <a:off x="6156176" y="0"/>
            <a:ext cx="1584176" cy="1340768"/>
          </a:xfrm>
          <a:prstGeom prst="star12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1</a:t>
            </a:r>
            <a:endParaRPr lang="ar-SA" sz="6000" b="1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8" name="نجمة مكونة من 12 نقطة 7">
            <a:hlinkClick r:id="rId4" action="ppaction://hlinksldjump"/>
          </p:cNvPr>
          <p:cNvSpPr/>
          <p:nvPr/>
        </p:nvSpPr>
        <p:spPr>
          <a:xfrm rot="20943388">
            <a:off x="72513" y="3125781"/>
            <a:ext cx="4052427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err="1" smtClean="0">
                <a:solidFill>
                  <a:schemeClr val="tx1"/>
                </a:solidFill>
                <a:hlinkClick r:id="rId4" action="ppaction://hlinksldjump"/>
              </a:rPr>
              <a:t>القزحية </a:t>
            </a:r>
            <a:r>
              <a:rPr lang="ar-SA" sz="2800" b="1" dirty="0" smtClean="0">
                <a:solidFill>
                  <a:schemeClr val="tx1"/>
                </a:solidFill>
                <a:hlinkClick r:id="rId4" action="ppaction://hlinksldjump"/>
              </a:rPr>
              <a:t>, القرنية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9" name="نجمة مكونة من 12 نقطة 8"/>
          <p:cNvSpPr/>
          <p:nvPr/>
        </p:nvSpPr>
        <p:spPr>
          <a:xfrm rot="20943388">
            <a:off x="71994" y="5136592"/>
            <a:ext cx="4109457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err="1" smtClean="0">
                <a:hlinkClick r:id="rId5" action="ppaction://hlinksldjump"/>
              </a:rPr>
              <a:t>العدسة </a:t>
            </a:r>
            <a:r>
              <a:rPr lang="ar-SA" sz="2800" b="1" dirty="0" smtClean="0">
                <a:hlinkClick r:id="rId5" action="ppaction://hlinksldjump"/>
              </a:rPr>
              <a:t>, القزحية</a:t>
            </a:r>
            <a:endParaRPr lang="ar-SA" sz="2800" b="1" dirty="0"/>
          </a:p>
        </p:txBody>
      </p:sp>
      <p:sp>
        <p:nvSpPr>
          <p:cNvPr id="10" name="نجمة مكونة من 12 نقطة 9"/>
          <p:cNvSpPr/>
          <p:nvPr/>
        </p:nvSpPr>
        <p:spPr>
          <a:xfrm rot="20943388">
            <a:off x="1980984" y="3867186"/>
            <a:ext cx="3968090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err="1" smtClean="0">
                <a:hlinkClick r:id="rId5" action="ppaction://hlinksldjump"/>
              </a:rPr>
              <a:t>القرنية </a:t>
            </a:r>
            <a:r>
              <a:rPr lang="ar-SA" sz="2800" b="1" dirty="0" smtClean="0">
                <a:hlinkClick r:id="rId5" action="ppaction://hlinksldjump"/>
              </a:rPr>
              <a:t>, العدسة 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088"/>
            <a:ext cx="9144000" cy="6899088"/>
          </a:xfrm>
          <a:prstGeom prst="rect">
            <a:avLst/>
          </a:prstGeom>
          <a:noFill/>
        </p:spPr>
      </p:pic>
      <p:sp>
        <p:nvSpPr>
          <p:cNvPr id="13" name="عنصر نائب للمحتوى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ar-SA" b="1" dirty="0" err="1" smtClean="0">
                <a:solidFill>
                  <a:schemeClr val="bg1"/>
                </a:solidFill>
              </a:rPr>
              <a:t>2 .</a:t>
            </a:r>
            <a:r>
              <a:rPr lang="ar-SA" b="1" dirty="0" smtClean="0">
                <a:solidFill>
                  <a:schemeClr val="bg1"/>
                </a:solidFill>
              </a:rPr>
              <a:t> 1- أكمل الفراغات فيما </a:t>
            </a:r>
            <a:r>
              <a:rPr lang="ar-SA" b="1" dirty="0" err="1" smtClean="0">
                <a:solidFill>
                  <a:schemeClr val="bg1"/>
                </a:solidFill>
              </a:rPr>
              <a:t>يلي :</a:t>
            </a:r>
            <a:endParaRPr lang="ar-SA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ar-SA" b="1" dirty="0" smtClean="0">
                <a:solidFill>
                  <a:schemeClr val="bg1"/>
                </a:solidFill>
              </a:rPr>
              <a:t> </a:t>
            </a:r>
            <a:r>
              <a:rPr lang="ar-SA" b="1" dirty="0" err="1" smtClean="0">
                <a:solidFill>
                  <a:schemeClr val="bg1"/>
                </a:solidFill>
              </a:rPr>
              <a:t>العدسة , ........، .......</a:t>
            </a:r>
            <a:r>
              <a:rPr lang="ar-SA" b="1" dirty="0" smtClean="0">
                <a:solidFill>
                  <a:schemeClr val="bg1"/>
                </a:solidFill>
              </a:rPr>
              <a:t> ,مشيمة العين وعصب الرؤية هي أهم أجزاء العين الداخلية.</a:t>
            </a:r>
          </a:p>
          <a:p>
            <a:pPr>
              <a:buNone/>
            </a:pP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5" name="نجمة مكونة من 12 نقطة 4"/>
          <p:cNvSpPr/>
          <p:nvPr/>
        </p:nvSpPr>
        <p:spPr>
          <a:xfrm>
            <a:off x="6156176" y="0"/>
            <a:ext cx="1584176" cy="1340768"/>
          </a:xfrm>
          <a:prstGeom prst="star12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2</a:t>
            </a:r>
            <a:endParaRPr lang="ar-SA" sz="6000" b="1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14" name="نجمة مكونة من 12 نقطة 13"/>
          <p:cNvSpPr/>
          <p:nvPr/>
        </p:nvSpPr>
        <p:spPr>
          <a:xfrm rot="20943388">
            <a:off x="67889" y="3077508"/>
            <a:ext cx="4560987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err="1" smtClean="0">
                <a:solidFill>
                  <a:schemeClr val="tx1"/>
                </a:solidFill>
                <a:hlinkClick r:id="rId3" action="ppaction://hlinksldjump"/>
              </a:rPr>
              <a:t>الزجاجية </a:t>
            </a:r>
            <a:r>
              <a:rPr lang="ar-SA" sz="2800" b="1" dirty="0" smtClean="0">
                <a:solidFill>
                  <a:schemeClr val="tx1"/>
                </a:solidFill>
                <a:hlinkClick r:id="rId3" action="ppaction://hlinksldjump"/>
              </a:rPr>
              <a:t>, الشبكية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5" name="نجمة مكونة من 12 نقطة 14"/>
          <p:cNvSpPr/>
          <p:nvPr/>
        </p:nvSpPr>
        <p:spPr>
          <a:xfrm rot="20943388">
            <a:off x="66406" y="5120995"/>
            <a:ext cx="4724170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err="1" smtClean="0">
                <a:hlinkClick r:id="rId3" action="ppaction://hlinksldjump"/>
              </a:rPr>
              <a:t>الشبكية </a:t>
            </a:r>
            <a:r>
              <a:rPr lang="ar-SA" sz="2800" b="1" dirty="0" smtClean="0">
                <a:hlinkClick r:id="rId3" action="ppaction://hlinksldjump"/>
              </a:rPr>
              <a:t>, الصلبة</a:t>
            </a:r>
            <a:endParaRPr lang="ar-SA" sz="2800" b="1" dirty="0"/>
          </a:p>
        </p:txBody>
      </p:sp>
      <p:sp>
        <p:nvSpPr>
          <p:cNvPr id="16" name="نجمة مكونة من 12 نقطة 15"/>
          <p:cNvSpPr/>
          <p:nvPr/>
        </p:nvSpPr>
        <p:spPr>
          <a:xfrm rot="20943388">
            <a:off x="1793531" y="3710841"/>
            <a:ext cx="45968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err="1" smtClean="0">
                <a:hlinkClick r:id="rId4" action="ppaction://hlinksldjump"/>
              </a:rPr>
              <a:t>الصلبة </a:t>
            </a:r>
            <a:r>
              <a:rPr lang="ar-SA" sz="2800" b="1" dirty="0" smtClean="0">
                <a:hlinkClick r:id="rId4" action="ppaction://hlinksldjump"/>
              </a:rPr>
              <a:t>, الزجاجية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088"/>
            <a:ext cx="9144000" cy="6899088"/>
          </a:xfrm>
          <a:prstGeom prst="rect">
            <a:avLst/>
          </a:prstGeom>
          <a:noFill/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b="1" dirty="0" err="1" smtClean="0">
                <a:solidFill>
                  <a:schemeClr val="bg1"/>
                </a:solidFill>
              </a:rPr>
              <a:t>3.</a:t>
            </a:r>
            <a:r>
              <a:rPr lang="ar-SA" b="1" dirty="0" smtClean="0">
                <a:solidFill>
                  <a:schemeClr val="bg1"/>
                </a:solidFill>
              </a:rPr>
              <a:t> عند التحدث عن لون العينين </a:t>
            </a:r>
            <a:r>
              <a:rPr lang="ar-SA" b="1" dirty="0" smtClean="0">
                <a:solidFill>
                  <a:schemeClr val="bg1"/>
                </a:solidFill>
              </a:rPr>
              <a:t>فإننا </a:t>
            </a:r>
            <a:r>
              <a:rPr lang="ar-SA" b="1" dirty="0" smtClean="0">
                <a:solidFill>
                  <a:schemeClr val="bg1"/>
                </a:solidFill>
              </a:rPr>
              <a:t>ن</a:t>
            </a:r>
            <a:r>
              <a:rPr lang="ar-SA" b="1" dirty="0" smtClean="0">
                <a:solidFill>
                  <a:schemeClr val="bg1"/>
                </a:solidFill>
              </a:rPr>
              <a:t>تحدث </a:t>
            </a:r>
            <a:r>
              <a:rPr lang="ar-SA" b="1" dirty="0" smtClean="0">
                <a:solidFill>
                  <a:schemeClr val="bg1"/>
                </a:solidFill>
              </a:rPr>
              <a:t>عن ؟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5" name="نجمة مكونة من 12 نقطة 4"/>
          <p:cNvSpPr/>
          <p:nvPr/>
        </p:nvSpPr>
        <p:spPr>
          <a:xfrm>
            <a:off x="6156176" y="0"/>
            <a:ext cx="1584176" cy="1340768"/>
          </a:xfrm>
          <a:prstGeom prst="star12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3</a:t>
            </a:r>
            <a:endParaRPr lang="ar-SA" sz="6000" b="1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6" name="نجمة مكونة من 12 نقطة 5"/>
          <p:cNvSpPr/>
          <p:nvPr/>
        </p:nvSpPr>
        <p:spPr>
          <a:xfrm rot="20943388">
            <a:off x="77367" y="3176450"/>
            <a:ext cx="35186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chemeClr val="tx1"/>
                </a:solidFill>
                <a:hlinkClick r:id="rId3" action="ppaction://hlinksldjump"/>
              </a:rPr>
              <a:t>القرنية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7" name="نجمة مكونة من 12 نقطة 6"/>
          <p:cNvSpPr/>
          <p:nvPr/>
        </p:nvSpPr>
        <p:spPr>
          <a:xfrm rot="20943388">
            <a:off x="77367" y="5192674"/>
            <a:ext cx="35186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hlinkClick r:id="rId4" action="ppaction://hlinksldjump"/>
              </a:rPr>
              <a:t>القزحية</a:t>
            </a:r>
            <a:endParaRPr lang="ar-SA" sz="4400" b="1" dirty="0"/>
          </a:p>
        </p:txBody>
      </p:sp>
      <p:sp>
        <p:nvSpPr>
          <p:cNvPr id="8" name="نجمة مكونة من 12 نقطة 7"/>
          <p:cNvSpPr/>
          <p:nvPr/>
        </p:nvSpPr>
        <p:spPr>
          <a:xfrm rot="20943388">
            <a:off x="2129088" y="3896531"/>
            <a:ext cx="35186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chemeClr val="tx1"/>
                </a:solidFill>
                <a:hlinkClick r:id="rId3" action="ppaction://hlinksldjump"/>
              </a:rPr>
              <a:t>البؤبؤ</a:t>
            </a:r>
            <a:endParaRPr lang="ar-SA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088"/>
            <a:ext cx="9144000" cy="6899088"/>
          </a:xfrm>
          <a:prstGeom prst="rect">
            <a:avLst/>
          </a:prstGeom>
          <a:noFill/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b="1" dirty="0" smtClean="0">
                <a:solidFill>
                  <a:schemeClr val="bg1"/>
                </a:solidFill>
              </a:rPr>
              <a:t>4.البؤبؤ </a:t>
            </a:r>
            <a:r>
              <a:rPr lang="ar-SA" b="1" dirty="0" smtClean="0">
                <a:solidFill>
                  <a:schemeClr val="bg1"/>
                </a:solidFill>
              </a:rPr>
              <a:t>هو: 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5" name="نجمة مكونة من 12 نقطة 4"/>
          <p:cNvSpPr/>
          <p:nvPr/>
        </p:nvSpPr>
        <p:spPr>
          <a:xfrm>
            <a:off x="6156176" y="0"/>
            <a:ext cx="1584176" cy="1340768"/>
          </a:xfrm>
          <a:prstGeom prst="star12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4</a:t>
            </a:r>
            <a:endParaRPr lang="ar-SA" sz="6000" b="1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6" name="نجمة مكونة من 12 نقطة 5"/>
          <p:cNvSpPr/>
          <p:nvPr/>
        </p:nvSpPr>
        <p:spPr>
          <a:xfrm rot="20943388">
            <a:off x="102418" y="2164082"/>
            <a:ext cx="4264523" cy="1487482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3" action="ppaction://hlinksldjump"/>
              </a:rPr>
              <a:t>الجزء الذي حول القزحية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7" name="نجمة مكونة من 12 نقطة 6"/>
          <p:cNvSpPr/>
          <p:nvPr/>
        </p:nvSpPr>
        <p:spPr>
          <a:xfrm rot="20943388">
            <a:off x="-22573" y="5145650"/>
            <a:ext cx="4228707" cy="1400745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hlinkClick r:id="rId3" action="ppaction://hlinksldjump"/>
              </a:rPr>
              <a:t>قطرة متساوي في جميع الاوقات</a:t>
            </a:r>
            <a:endParaRPr lang="ar-SA" sz="2800" b="1" dirty="0"/>
          </a:p>
        </p:txBody>
      </p:sp>
      <p:sp>
        <p:nvSpPr>
          <p:cNvPr id="8" name="نجمة مكونة من 12 نقطة 7"/>
          <p:cNvSpPr/>
          <p:nvPr/>
        </p:nvSpPr>
        <p:spPr>
          <a:xfrm rot="20943388">
            <a:off x="1347392" y="3241570"/>
            <a:ext cx="5013435" cy="167578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latin typeface="Traditional Arabic" pitchFamily="18" charset="-78"/>
                <a:cs typeface="Traditional Arabic" pitchFamily="18" charset="-78"/>
                <a:hlinkClick r:id="rId4" action="ppaction://hlinksldjump"/>
              </a:rPr>
              <a:t>هو نقطه سوداء في وسط القزحية، من خلالها يدخل النور للعين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088"/>
            <a:ext cx="9144000" cy="6899088"/>
          </a:xfrm>
          <a:prstGeom prst="rect">
            <a:avLst/>
          </a:prstGeom>
          <a:noFill/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-1285916" y="1357298"/>
            <a:ext cx="8229600" cy="4525963"/>
          </a:xfrm>
        </p:spPr>
        <p:txBody>
          <a:bodyPr>
            <a:normAutofit/>
          </a:bodyPr>
          <a:lstStyle/>
          <a:p>
            <a:r>
              <a:rPr lang="ar-SA" sz="40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القرنية</a:t>
            </a:r>
            <a:r>
              <a:rPr lang="ar-JO" sz="40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Cornea </a:t>
            </a:r>
            <a:r>
              <a:rPr lang="ar-SA" b="1" dirty="0" err="1" smtClean="0">
                <a:solidFill>
                  <a:schemeClr val="bg1"/>
                </a:solidFill>
                <a:latin typeface="Comic Sans MS" pitchFamily="66" charset="0"/>
              </a:rPr>
              <a:t>:</a:t>
            </a:r>
            <a:endParaRPr lang="ar-SA" sz="4000" b="1" dirty="0">
              <a:solidFill>
                <a:schemeClr val="bg1"/>
              </a:solidFill>
            </a:endParaRPr>
          </a:p>
        </p:txBody>
      </p:sp>
      <p:sp>
        <p:nvSpPr>
          <p:cNvPr id="5" name="نجمة مكونة من 12 نقطة 4"/>
          <p:cNvSpPr/>
          <p:nvPr/>
        </p:nvSpPr>
        <p:spPr>
          <a:xfrm>
            <a:off x="6156176" y="0"/>
            <a:ext cx="1584176" cy="1340768"/>
          </a:xfrm>
          <a:prstGeom prst="star12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5</a:t>
            </a:r>
            <a:endParaRPr lang="ar-SA" sz="6000" b="1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6" name="نجمة مكونة من 12 نقطة 5"/>
          <p:cNvSpPr/>
          <p:nvPr/>
        </p:nvSpPr>
        <p:spPr>
          <a:xfrm rot="20943388">
            <a:off x="421304" y="2772244"/>
            <a:ext cx="3624199" cy="1352151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3" action="ppaction://hlinksldjump"/>
              </a:rPr>
              <a:t>هي طبقة غير شفافة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7" name="نجمة مكونة من 12 نقطة 6"/>
          <p:cNvSpPr/>
          <p:nvPr/>
        </p:nvSpPr>
        <p:spPr>
          <a:xfrm rot="20943388">
            <a:off x="107914" y="4702737"/>
            <a:ext cx="4581951" cy="1822143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 b="1" dirty="0" smtClean="0">
              <a:solidFill>
                <a:schemeClr val="tx1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ctr"/>
            <a:r>
              <a:rPr lang="ar-SA" sz="2800" b="1" dirty="0" smtClean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  <a:hlinkClick r:id="rId4" action="ppaction://hlinksldjump"/>
              </a:rPr>
              <a:t>هي الطبقة الشفافة التي تغطي العين من الخارج، ولا نراها</a:t>
            </a:r>
            <a:endParaRPr lang="ar-SA" sz="2800" b="1" dirty="0" smtClean="0">
              <a:solidFill>
                <a:schemeClr val="tx1"/>
              </a:solidFill>
            </a:endParaRPr>
          </a:p>
          <a:p>
            <a:pPr algn="ctr"/>
            <a:endParaRPr lang="ar-SA" dirty="0"/>
          </a:p>
        </p:txBody>
      </p:sp>
      <p:sp>
        <p:nvSpPr>
          <p:cNvPr id="8" name="نجمة مكونة من 12 نقطة 7"/>
          <p:cNvSpPr/>
          <p:nvPr/>
        </p:nvSpPr>
        <p:spPr>
          <a:xfrm rot="20943388">
            <a:off x="2483795" y="3350648"/>
            <a:ext cx="3518618" cy="1468650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hlinkClick r:id="rId3" action="ppaction://hlinksldjump"/>
              </a:rPr>
              <a:t>تقع خلف البؤبؤ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.graaam.com/img/f30f9d82327cc279711290226d3d26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088"/>
            <a:ext cx="9144000" cy="6899088"/>
          </a:xfrm>
          <a:prstGeom prst="rect">
            <a:avLst/>
          </a:prstGeom>
          <a:noFill/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ar-JO" sz="44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وظيفتها </a:t>
            </a:r>
            <a:r>
              <a:rPr lang="ar-JO" sz="44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تركيز أشعة الضوء التي تصل من القرنية إلى الشبكية</a:t>
            </a:r>
            <a:r>
              <a:rPr lang="ar-SA" sz="44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4400" b="1" dirty="0" err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:</a:t>
            </a:r>
            <a:endParaRPr lang="ar-SA" sz="4400" b="1" dirty="0">
              <a:solidFill>
                <a:schemeClr val="bg1"/>
              </a:solidFill>
            </a:endParaRPr>
          </a:p>
        </p:txBody>
      </p:sp>
      <p:sp>
        <p:nvSpPr>
          <p:cNvPr id="5" name="نجمة مكونة من 12 نقطة 4"/>
          <p:cNvSpPr/>
          <p:nvPr/>
        </p:nvSpPr>
        <p:spPr>
          <a:xfrm>
            <a:off x="6156176" y="0"/>
            <a:ext cx="1584176" cy="1340768"/>
          </a:xfrm>
          <a:prstGeom prst="star12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6</a:t>
            </a:r>
            <a:endParaRPr lang="ar-SA" sz="6000" b="1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6" name="نجمة مكونة من 12 نقطة 5"/>
          <p:cNvSpPr/>
          <p:nvPr/>
        </p:nvSpPr>
        <p:spPr>
          <a:xfrm rot="20943388">
            <a:off x="77367" y="3176450"/>
            <a:ext cx="35186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3" action="ppaction://hlinksldjump"/>
              </a:rPr>
              <a:t>العدسة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7" name="نجمة مكونة من 12 نقطة 6"/>
          <p:cNvSpPr/>
          <p:nvPr/>
        </p:nvSpPr>
        <p:spPr>
          <a:xfrm rot="20943388">
            <a:off x="77367" y="5192674"/>
            <a:ext cx="35186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hlinkClick r:id="rId4" action="ppaction://hlinksldjump"/>
              </a:rPr>
              <a:t>القزحية</a:t>
            </a:r>
            <a:endParaRPr lang="ar-SA" sz="2800" b="1" dirty="0"/>
          </a:p>
        </p:txBody>
      </p:sp>
      <p:sp>
        <p:nvSpPr>
          <p:cNvPr id="8" name="نجمة مكونة من 12 نقطة 7"/>
          <p:cNvSpPr/>
          <p:nvPr/>
        </p:nvSpPr>
        <p:spPr>
          <a:xfrm rot="20943388">
            <a:off x="2129088" y="3896531"/>
            <a:ext cx="3518618" cy="1152128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hlinkClick r:id="rId4" action="ppaction://hlinksldjump"/>
              </a:rPr>
              <a:t>البؤبؤ</a:t>
            </a:r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391</Words>
  <Application>Microsoft Office PowerPoint</Application>
  <PresentationFormat>‫הצגה על המסך (4:3)</PresentationFormat>
  <Paragraphs>137</Paragraphs>
  <Slides>32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32</vt:i4>
      </vt:variant>
    </vt:vector>
  </HeadingPairs>
  <TitlesOfParts>
    <vt:vector size="33" baseType="lpstr">
      <vt:lpstr>سمة Office</vt:lpstr>
      <vt:lpstr>שקופית 1</vt:lpstr>
      <vt:lpstr>تعليمات اللعبة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أحسنت </vt:lpstr>
      <vt:lpstr>احسنت </vt:lpstr>
      <vt:lpstr>أحسنت </vt:lpstr>
      <vt:lpstr>أحسنت </vt:lpstr>
      <vt:lpstr>أحسنت </vt:lpstr>
      <vt:lpstr>أحسنت </vt:lpstr>
      <vt:lpstr>أحسنت </vt:lpstr>
      <vt:lpstr>أحسنت </vt:lpstr>
      <vt:lpstr>أحسنت </vt:lpstr>
      <vt:lpstr>أخطات  ولكن حاول ثانية</vt:lpstr>
      <vt:lpstr>שקופית 23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User</dc:creator>
  <cp:lastModifiedBy>Abir</cp:lastModifiedBy>
  <cp:revision>32</cp:revision>
  <dcterms:created xsi:type="dcterms:W3CDTF">2012-05-05T15:57:06Z</dcterms:created>
  <dcterms:modified xsi:type="dcterms:W3CDTF">2013-03-19T12:06:25Z</dcterms:modified>
</cp:coreProperties>
</file>