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71" r:id="rId7"/>
    <p:sldId id="260" r:id="rId8"/>
    <p:sldId id="270" r:id="rId9"/>
    <p:sldId id="261" r:id="rId10"/>
    <p:sldId id="269" r:id="rId11"/>
    <p:sldId id="262" r:id="rId12"/>
    <p:sldId id="268" r:id="rId13"/>
    <p:sldId id="263" r:id="rId14"/>
    <p:sldId id="267" r:id="rId15"/>
    <p:sldId id="264" r:id="rId16"/>
    <p:sldId id="266" r:id="rId17"/>
    <p:sldId id="273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CC00CC"/>
    <a:srgbClr val="FF66FF"/>
    <a:srgbClr val="61254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435" autoAdjust="0"/>
    <p:restoredTop sz="94660"/>
  </p:normalViewPr>
  <p:slideViewPr>
    <p:cSldViewPr>
      <p:cViewPr varScale="1">
        <p:scale>
          <a:sx n="84" d="100"/>
          <a:sy n="84" d="100"/>
        </p:scale>
        <p:origin x="-1459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AA46-CE6A-4C41-8A2F-4D5530F6E502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8CD6-CDD6-4026-B5AC-AA379A28D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AA46-CE6A-4C41-8A2F-4D5530F6E502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8CD6-CDD6-4026-B5AC-AA379A28D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AA46-CE6A-4C41-8A2F-4D5530F6E502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8CD6-CDD6-4026-B5AC-AA379A28D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AA46-CE6A-4C41-8A2F-4D5530F6E502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8CD6-CDD6-4026-B5AC-AA379A28D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AA46-CE6A-4C41-8A2F-4D5530F6E502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8CD6-CDD6-4026-B5AC-AA379A28D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AA46-CE6A-4C41-8A2F-4D5530F6E502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8CD6-CDD6-4026-B5AC-AA379A28D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AA46-CE6A-4C41-8A2F-4D5530F6E502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8CD6-CDD6-4026-B5AC-AA379A28D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AA46-CE6A-4C41-8A2F-4D5530F6E502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8CD6-CDD6-4026-B5AC-AA379A28D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AA46-CE6A-4C41-8A2F-4D5530F6E502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8CD6-CDD6-4026-B5AC-AA379A28D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AA46-CE6A-4C41-8A2F-4D5530F6E502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8CD6-CDD6-4026-B5AC-AA379A28D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AA46-CE6A-4C41-8A2F-4D5530F6E502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8CD6-CDD6-4026-B5AC-AA379A28D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2AA46-CE6A-4C41-8A2F-4D5530F6E502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E8CD6-CDD6-4026-B5AC-AA379A28D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slide" Target="slide17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slide" Target="slide17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slide" Target="slide17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slide" Target="slide18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slide" Target="slide17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Arrow 9">
            <a:hlinkClick r:id="rId3" action="ppaction://hlinksldjump"/>
          </p:cNvPr>
          <p:cNvSpPr/>
          <p:nvPr/>
        </p:nvSpPr>
        <p:spPr>
          <a:xfrm>
            <a:off x="7524328" y="5877272"/>
            <a:ext cx="1619672" cy="980728"/>
          </a:xfrm>
          <a:prstGeom prst="rightArrow">
            <a:avLst/>
          </a:prstGeom>
          <a:solidFill>
            <a:srgbClr val="800080"/>
          </a:solidFill>
          <a:ln>
            <a:solidFill>
              <a:srgbClr val="61254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solidFill>
                  <a:schemeClr val="tx1"/>
                </a:solidFill>
              </a:rPr>
              <a:t>هيا الى اللعبة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5" name="Picture 4" descr="imagesCAS2VTGX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59632" y="476672"/>
            <a:ext cx="6552728" cy="5544616"/>
          </a:xfrm>
          <a:prstGeom prst="rect">
            <a:avLst/>
          </a:prstGeom>
        </p:spPr>
      </p:pic>
      <p:pic>
        <p:nvPicPr>
          <p:cNvPr id="8" name="Picture 7" descr="words343.gif"/>
          <p:cNvPicPr>
            <a:picLocks noChangeAspect="1"/>
          </p:cNvPicPr>
          <p:nvPr/>
        </p:nvPicPr>
        <p:blipFill>
          <a:blip r:embed="rId5" cstate="print">
            <a:lum bright="-11000"/>
          </a:blip>
          <a:stretch>
            <a:fillRect/>
          </a:stretch>
        </p:blipFill>
        <p:spPr>
          <a:xfrm>
            <a:off x="1691680" y="2276872"/>
            <a:ext cx="2426691" cy="153852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advClick="0">
    <p:wheel spokes="8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31840" y="4437112"/>
            <a:ext cx="576064" cy="844027"/>
          </a:xfrm>
          <a:prstGeom prst="rect">
            <a:avLst/>
          </a:prstGeom>
        </p:spPr>
      </p:pic>
      <p:sp>
        <p:nvSpPr>
          <p:cNvPr id="3" name="Flowchart: Punched Tape 2">
            <a:hlinkClick r:id="" action="ppaction://hlinkshowjump?jump=nextslide"/>
          </p:cNvPr>
          <p:cNvSpPr/>
          <p:nvPr/>
        </p:nvSpPr>
        <p:spPr>
          <a:xfrm>
            <a:off x="251520" y="188640"/>
            <a:ext cx="1296144" cy="764704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 smtClean="0">
                <a:solidFill>
                  <a:srgbClr val="800080"/>
                </a:solidFill>
              </a:rPr>
              <a:t>السؤال التالي</a:t>
            </a:r>
            <a:endParaRPr lang="en-US" sz="2000" b="1" dirty="0">
              <a:solidFill>
                <a:srgbClr val="800080"/>
              </a:solidFill>
            </a:endParaRPr>
          </a:p>
        </p:txBody>
      </p:sp>
    </p:spTree>
  </p:cSld>
  <p:clrMapOvr>
    <a:masterClrMapping/>
  </p:clrMapOvr>
  <p:transition advClick="0">
    <p:strips dir="rd"/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68 0.06042 C 0.00816 0.07524 0.00798 0.09005 0.00694 0.10487 C 0.00642 0.11274 0.00243 0.11667 -0.00295 0.11806 C -0.0184 0.12246 -0.03438 0.12431 -0.04965 0.12917 C -0.07691 0.12801 -0.09393 0.12778 -0.11806 0.12038 C -0.13837 0.03288 -0.08386 0.07593 -0.23629 0.07593 " pathEditMode="relative" rAng="0" ptsTypes="fffffA">
                                      <p:cBhvr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" y="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87824" y="1268760"/>
            <a:ext cx="51845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800" b="1" dirty="0" smtClean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السؤال الخامس :</a:t>
            </a:r>
          </a:p>
          <a:p>
            <a:pPr algn="r"/>
            <a:r>
              <a:rPr lang="ar-SA" sz="2800" b="1" dirty="0" smtClean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أذكر مثالا واحدا لاستخدام مادة مقاومة للنار ..</a:t>
            </a:r>
            <a:endParaRPr lang="en-US" sz="2800" b="1" dirty="0">
              <a:solidFill>
                <a:schemeClr val="tx2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0" name="TextBox 9">
            <a:hlinkClick r:id="rId4" action="ppaction://hlinksldjump"/>
          </p:cNvPr>
          <p:cNvSpPr txBox="1"/>
          <p:nvPr/>
        </p:nvSpPr>
        <p:spPr>
          <a:xfrm>
            <a:off x="4644008" y="2852936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SA" sz="2000" b="1" dirty="0" smtClean="0"/>
              <a:t> </a:t>
            </a:r>
            <a:r>
              <a:rPr lang="ar-SA" sz="2000" b="1" dirty="0" err="1" smtClean="0"/>
              <a:t>اجابة</a:t>
            </a:r>
            <a:r>
              <a:rPr lang="ar-SA" sz="2000" b="1" dirty="0" smtClean="0"/>
              <a:t> صحيحة</a:t>
            </a:r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3923928" y="3212976"/>
            <a:ext cx="41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SA" sz="2000" b="1" dirty="0" smtClean="0"/>
              <a:t> </a:t>
            </a:r>
            <a:r>
              <a:rPr lang="ar-SA" sz="2000" b="1" dirty="0" err="1" smtClean="0"/>
              <a:t>اجابة</a:t>
            </a:r>
            <a:r>
              <a:rPr lang="ar-SA" sz="2000" b="1" dirty="0" smtClean="0"/>
              <a:t> خاطئة</a:t>
            </a:r>
          </a:p>
          <a:p>
            <a:pPr algn="r"/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123728" y="458112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</p:spTree>
  </p:cSld>
  <p:clrMapOvr>
    <a:masterClrMapping/>
  </p:clrMapOvr>
  <p:transition advClick="0">
    <p:circl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5576" y="4869160"/>
            <a:ext cx="792088" cy="919380"/>
          </a:xfrm>
          <a:prstGeom prst="rect">
            <a:avLst/>
          </a:prstGeom>
        </p:spPr>
      </p:pic>
      <p:sp>
        <p:nvSpPr>
          <p:cNvPr id="3" name="Flowchart: Punched Tape 2">
            <a:hlinkClick r:id="" action="ppaction://hlinkshowjump?jump=nextslide"/>
          </p:cNvPr>
          <p:cNvSpPr/>
          <p:nvPr/>
        </p:nvSpPr>
        <p:spPr>
          <a:xfrm>
            <a:off x="251520" y="188640"/>
            <a:ext cx="1296144" cy="764704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 smtClean="0">
                <a:solidFill>
                  <a:srgbClr val="800080"/>
                </a:solidFill>
              </a:rPr>
              <a:t>السؤال التالي</a:t>
            </a:r>
            <a:endParaRPr lang="en-US" sz="2000" b="1" dirty="0">
              <a:solidFill>
                <a:srgbClr val="800080"/>
              </a:solidFill>
            </a:endParaRPr>
          </a:p>
        </p:txBody>
      </p:sp>
    </p:spTree>
  </p:cSld>
  <p:clrMapOvr>
    <a:masterClrMapping/>
  </p:clrMapOvr>
  <p:transition advClick="0">
    <p:wheel spokes="3"/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76 0.06759 C 0.01128 0.09283 0.00208 0.12222 0.0125 0.14306 C 0.01962 0.15741 0.03802 0.14607 0.05087 0.14769 C 0.09618 0.15324 0.14201 0.14884 0.1875 0.14977 C 0.35677 0.15278 0.23437 0.15209 0.39739 0.15209 " pathEditMode="relative" ptsTypes="ffffA">
                                      <p:cBhvr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28000" b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987824" y="1268760"/>
            <a:ext cx="51845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800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السؤال السادس:</a:t>
            </a:r>
          </a:p>
          <a:p>
            <a:pPr algn="r"/>
            <a:endParaRPr lang="en-US" sz="2800" b="1" dirty="0">
              <a:solidFill>
                <a:srgbClr val="C0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2" name="TextBox 21">
            <a:hlinkClick r:id="rId4" action="ppaction://hlinksldjump"/>
          </p:cNvPr>
          <p:cNvSpPr txBox="1"/>
          <p:nvPr/>
        </p:nvSpPr>
        <p:spPr>
          <a:xfrm>
            <a:off x="5508104" y="3212976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SA" sz="2000" dirty="0" err="1" smtClean="0"/>
              <a:t>اجابة</a:t>
            </a:r>
            <a:r>
              <a:rPr lang="ar-SA" sz="2000" dirty="0" smtClean="0"/>
              <a:t> صحيحة</a:t>
            </a:r>
          </a:p>
          <a:p>
            <a:pPr algn="r"/>
            <a:endParaRPr lang="en-US" sz="2000" dirty="0"/>
          </a:p>
        </p:txBody>
      </p:sp>
      <p:sp>
        <p:nvSpPr>
          <p:cNvPr id="24" name="TextBox 23">
            <a:hlinkClick r:id="rId5" action="ppaction://hlinksldjump"/>
          </p:cNvPr>
          <p:cNvSpPr txBox="1"/>
          <p:nvPr/>
        </p:nvSpPr>
        <p:spPr>
          <a:xfrm>
            <a:off x="5508104" y="3645024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SA" sz="2000" dirty="0" err="1" smtClean="0"/>
              <a:t>اجابة</a:t>
            </a:r>
            <a:r>
              <a:rPr lang="ar-SA" sz="2000" dirty="0" smtClean="0"/>
              <a:t> خاطئة </a:t>
            </a:r>
          </a:p>
          <a:p>
            <a:pPr algn="r"/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3143240" y="1785926"/>
            <a:ext cx="55749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 algn="r" rtl="1"/>
            <a:r>
              <a:rPr lang="ar-SA" sz="3600" b="1" dirty="0" smtClean="0">
                <a:solidFill>
                  <a:srgbClr val="800080"/>
                </a:solidFill>
                <a:latin typeface="Arabic Typesetting" pitchFamily="66" charset="-78"/>
                <a:cs typeface="Arabic Typesetting" pitchFamily="66" charset="-78"/>
              </a:rPr>
              <a:t>أذكر مثالا واحدا لاستخدام مادة قابلة للاحتراق ...</a:t>
            </a:r>
            <a:endParaRPr lang="en-US" sz="3600" b="1" dirty="0">
              <a:solidFill>
                <a:srgbClr val="80008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advClick="0">
    <p:plus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3968" y="5515140"/>
            <a:ext cx="504056" cy="993479"/>
          </a:xfrm>
          <a:prstGeom prst="rect">
            <a:avLst/>
          </a:prstGeom>
        </p:spPr>
      </p:pic>
      <p:sp>
        <p:nvSpPr>
          <p:cNvPr id="3" name="Flowchart: Punched Tape 2">
            <a:hlinkClick r:id="" action="ppaction://hlinkshowjump?jump=nextslide"/>
          </p:cNvPr>
          <p:cNvSpPr/>
          <p:nvPr/>
        </p:nvSpPr>
        <p:spPr>
          <a:xfrm>
            <a:off x="251520" y="188640"/>
            <a:ext cx="1296144" cy="764704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 smtClean="0">
                <a:solidFill>
                  <a:srgbClr val="800080"/>
                </a:solidFill>
              </a:rPr>
              <a:t>السؤال التالي</a:t>
            </a:r>
            <a:endParaRPr lang="en-US" sz="2000" b="1" dirty="0">
              <a:solidFill>
                <a:srgbClr val="800080"/>
              </a:solidFill>
            </a:endParaRPr>
          </a:p>
        </p:txBody>
      </p:sp>
    </p:spTree>
  </p:cSld>
  <p:clrMapOvr>
    <a:masterClrMapping/>
  </p:clrMapOvr>
  <p:transition advClick="0">
    <p:cut thruBlk="1"/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899 -0.05 C 0.07847 -0.05208 0.12795 -0.0537 0.17725 -0.0588 C 0.18159 -0.07569 0.18003 -0.06759 0.18229 -0.08333 C 0.18281 -0.09884 0.18298 -0.11435 0.18402 -0.12986 C 0.1842 -0.13218 0.18541 -0.13426 0.18559 -0.13657 C 0.18715 -0.16643 0.17708 -0.20556 0.20573 -0.20556 " pathEditMode="relative" ptsTypes="fffffA">
                                      <p:cBhvr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hlinkClick r:id="rId4" action="ppaction://hlinksldjump"/>
          </p:cNvPr>
          <p:cNvSpPr txBox="1"/>
          <p:nvPr/>
        </p:nvSpPr>
        <p:spPr>
          <a:xfrm>
            <a:off x="5364088" y="2564904"/>
            <a:ext cx="2808312" cy="123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  <a:buFont typeface="Wingdings" pitchFamily="2" charset="2"/>
              <a:buChar char="q"/>
            </a:pPr>
            <a:r>
              <a:rPr lang="ar-SA" sz="2000" b="1" dirty="0" smtClean="0"/>
              <a:t>لا </a:t>
            </a:r>
          </a:p>
          <a:p>
            <a:pPr algn="r">
              <a:lnSpc>
                <a:spcPct val="200000"/>
              </a:lnSpc>
            </a:pPr>
            <a:endParaRPr lang="en-US" sz="2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857356" y="357166"/>
            <a:ext cx="6264696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ar-SA" sz="2800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السؤال السابع:</a:t>
            </a:r>
          </a:p>
          <a:p>
            <a:pPr algn="r">
              <a:lnSpc>
                <a:spcPct val="200000"/>
              </a:lnSpc>
            </a:pPr>
            <a:r>
              <a:rPr lang="ar-SA" sz="2400" b="1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مادة الوقود يجب أن تكون مادة قابلة للاشتعال ، لكن هل كل مادة قابلة للاشتعال يمكن أن تستخدم كمادة وقود ؟ علل </a:t>
            </a:r>
            <a:r>
              <a:rPr lang="ar-SA" sz="2400" b="1" dirty="0" err="1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اجابتك</a:t>
            </a:r>
            <a:endParaRPr lang="en-US" sz="2400" b="1" dirty="0">
              <a:solidFill>
                <a:srgbClr val="00B05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6" name="TextBox 25">
            <a:hlinkClick r:id="rId5" action="ppaction://hlinksldjump"/>
          </p:cNvPr>
          <p:cNvSpPr txBox="1"/>
          <p:nvPr/>
        </p:nvSpPr>
        <p:spPr>
          <a:xfrm>
            <a:off x="5364088" y="2924945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endParaRPr lang="en-US" sz="2000" b="1" dirty="0"/>
          </a:p>
        </p:txBody>
      </p:sp>
      <p:sp>
        <p:nvSpPr>
          <p:cNvPr id="27" name="TextBox 26">
            <a:hlinkClick r:id="rId5" action="ppaction://hlinksldjump"/>
          </p:cNvPr>
          <p:cNvSpPr txBox="1"/>
          <p:nvPr/>
        </p:nvSpPr>
        <p:spPr>
          <a:xfrm>
            <a:off x="5364088" y="3571876"/>
            <a:ext cx="2808312" cy="612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  <a:buFont typeface="Wingdings" pitchFamily="2" charset="2"/>
              <a:buChar char="q"/>
            </a:pPr>
            <a:r>
              <a:rPr lang="ar-SA" sz="2000" b="1" dirty="0" smtClean="0"/>
              <a:t>نعم</a:t>
            </a:r>
          </a:p>
        </p:txBody>
      </p:sp>
    </p:spTree>
  </p:cSld>
  <p:clrMapOvr>
    <a:masterClrMapping/>
  </p:clrMapOvr>
  <p:transition advClick="0">
    <p:circl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28184" y="4149080"/>
            <a:ext cx="504056" cy="775364"/>
          </a:xfrm>
          <a:prstGeom prst="rect">
            <a:avLst/>
          </a:prstGeom>
        </p:spPr>
      </p:pic>
      <p:sp>
        <p:nvSpPr>
          <p:cNvPr id="4" name="Flowchart: Punched Tape 3">
            <a:hlinkClick r:id="rId5" action="ppaction://hlinksldjump"/>
          </p:cNvPr>
          <p:cNvSpPr/>
          <p:nvPr/>
        </p:nvSpPr>
        <p:spPr>
          <a:xfrm>
            <a:off x="251520" y="0"/>
            <a:ext cx="1296144" cy="1340768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 smtClean="0">
                <a:solidFill>
                  <a:srgbClr val="800080"/>
                </a:solidFill>
              </a:rPr>
              <a:t>عندما تصل الاميرة اضغط هنا من فضلك</a:t>
            </a:r>
            <a:endParaRPr lang="en-US" sz="2000" b="1" dirty="0">
              <a:solidFill>
                <a:srgbClr val="800080"/>
              </a:solidFill>
            </a:endParaRPr>
          </a:p>
        </p:txBody>
      </p:sp>
    </p:spTree>
  </p:cSld>
  <p:clrMapOvr>
    <a:masterClrMapping/>
  </p:clrMapOvr>
  <p:transition spd="slow" advClick="0">
    <p:split/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629 0.01389 C 0.07934 0.01551 0.1191 0.02014 0.16129 0.025 C 0.16406 0.0257 0.16754 0.02454 0.16962 0.02732 C 0.17083 0.02894 0.17274 0.05417 0.17292 0.05625 C 0.1717 0.09653 0.17031 0.1176 0.16458 0.15394 C 0.1651 0.16945 0.16545 0.18519 0.16632 0.2007 C 0.16684 0.21112 0.16962 0.2213 0.16962 0.23172 L 0.17795 0.21389 " pathEditMode="relative" ptsTypes="ffffffAA">
                                      <p:cBhvr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sCATPD56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00760" y="3286124"/>
            <a:ext cx="1224385" cy="1285884"/>
          </a:xfrm>
          <a:prstGeom prst="rect">
            <a:avLst/>
          </a:prstGeom>
        </p:spPr>
      </p:pic>
      <p:sp>
        <p:nvSpPr>
          <p:cNvPr id="4" name="Cloud 3">
            <a:hlinkClick r:id="" action="ppaction://hlinkshowjump?jump=lastslideviewed"/>
          </p:cNvPr>
          <p:cNvSpPr/>
          <p:nvPr/>
        </p:nvSpPr>
        <p:spPr>
          <a:xfrm>
            <a:off x="2771800" y="476672"/>
            <a:ext cx="4464496" cy="302433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600" b="1" dirty="0" smtClean="0">
                <a:solidFill>
                  <a:srgbClr val="800080"/>
                </a:solidFill>
                <a:latin typeface="Traditional Arabic" pitchFamily="18" charset="-78"/>
                <a:cs typeface="Traditional Arabic" pitchFamily="18" charset="-78"/>
              </a:rPr>
              <a:t>اجابتك خاطئة </a:t>
            </a:r>
          </a:p>
          <a:p>
            <a:pPr algn="ctr"/>
            <a:r>
              <a:rPr lang="ar-SA" sz="3600" b="1" dirty="0" smtClean="0">
                <a:solidFill>
                  <a:srgbClr val="800080"/>
                </a:solidFill>
                <a:latin typeface="Traditional Arabic" pitchFamily="18" charset="-78"/>
                <a:cs typeface="Traditional Arabic" pitchFamily="18" charset="-78"/>
              </a:rPr>
              <a:t>لا بأس  اضغط هنا لاعادة المحاولة </a:t>
            </a:r>
            <a:endParaRPr lang="en-US" sz="3600" b="1" dirty="0">
              <a:solidFill>
                <a:srgbClr val="80008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ransition advClick="0">
    <p:dissolve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2627784" y="692696"/>
            <a:ext cx="4464496" cy="3024336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600" b="1" dirty="0" smtClean="0">
                <a:solidFill>
                  <a:srgbClr val="800080"/>
                </a:solidFill>
                <a:latin typeface="Traditional Arabic" pitchFamily="18" charset="-78"/>
                <a:cs typeface="Traditional Arabic" pitchFamily="18" charset="-78"/>
              </a:rPr>
              <a:t>أحسنتم </a:t>
            </a:r>
            <a:r>
              <a:rPr lang="ar-SA" sz="3600" b="1" dirty="0" smtClean="0">
                <a:solidFill>
                  <a:srgbClr val="800080"/>
                </a:solidFill>
                <a:latin typeface="Traditional Arabic" pitchFamily="18" charset="-78"/>
                <a:cs typeface="Traditional Arabic" pitchFamily="18" charset="-78"/>
              </a:rPr>
              <a:t>لقد </a:t>
            </a:r>
            <a:r>
              <a:rPr lang="ar-SA" sz="3600" b="1" dirty="0" smtClean="0">
                <a:solidFill>
                  <a:srgbClr val="800080"/>
                </a:solidFill>
                <a:latin typeface="Traditional Arabic" pitchFamily="18" charset="-78"/>
                <a:cs typeface="Traditional Arabic" pitchFamily="18" charset="-78"/>
              </a:rPr>
              <a:t>وصلت الأميرة إلى </a:t>
            </a:r>
            <a:r>
              <a:rPr lang="ar-SA" sz="3600" b="1" dirty="0" smtClean="0">
                <a:solidFill>
                  <a:srgbClr val="800080"/>
                </a:solidFill>
                <a:latin typeface="Traditional Arabic" pitchFamily="18" charset="-78"/>
                <a:cs typeface="Traditional Arabic" pitchFamily="18" charset="-78"/>
              </a:rPr>
              <a:t>قصرها بسلام </a:t>
            </a:r>
          </a:p>
          <a:p>
            <a:pPr algn="ctr"/>
            <a:r>
              <a:rPr lang="ar-SA" sz="3600" b="1" dirty="0" smtClean="0">
                <a:solidFill>
                  <a:srgbClr val="800080"/>
                </a:solidFill>
                <a:latin typeface="Traditional Arabic" pitchFamily="18" charset="-78"/>
                <a:cs typeface="Traditional Arabic" pitchFamily="18" charset="-78"/>
              </a:rPr>
              <a:t>شكرًا </a:t>
            </a:r>
            <a:r>
              <a:rPr lang="ar-SA" sz="3600" b="1" dirty="0" smtClean="0">
                <a:solidFill>
                  <a:srgbClr val="800080"/>
                </a:solidFill>
                <a:latin typeface="Traditional Arabic" pitchFamily="18" charset="-78"/>
                <a:cs typeface="Traditional Arabic" pitchFamily="18" charset="-78"/>
              </a:rPr>
              <a:t>لكم</a:t>
            </a:r>
            <a:endParaRPr lang="en-US" sz="3600" b="1" dirty="0">
              <a:solidFill>
                <a:srgbClr val="80008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5" name="Flowchart: Punched Tape 4"/>
          <p:cNvSpPr/>
          <p:nvPr/>
        </p:nvSpPr>
        <p:spPr>
          <a:xfrm>
            <a:off x="6876256" y="5733256"/>
            <a:ext cx="1152128" cy="576064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خروج</a:t>
            </a:r>
            <a:endParaRPr lang="en-US" dirty="0"/>
          </a:p>
        </p:txBody>
      </p:sp>
      <p:pic>
        <p:nvPicPr>
          <p:cNvPr id="6" name="Picture 5" descr="Similarity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9592" y="2636912"/>
            <a:ext cx="2088257" cy="2950077"/>
          </a:xfrm>
          <a:prstGeom prst="rect">
            <a:avLst/>
          </a:prstGeom>
        </p:spPr>
      </p:pic>
    </p:spTree>
  </p:cSld>
  <p:clrMapOvr>
    <a:masterClrMapping/>
  </p:clrMapOvr>
  <p:transition>
    <p:newsflash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100000" r="7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332656"/>
            <a:ext cx="6912768" cy="954107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61254C"/>
                </a:solidFill>
                <a:latin typeface="Traditional Arabic" pitchFamily="18" charset="-78"/>
                <a:cs typeface="Traditional Arabic" pitchFamily="18" charset="-78"/>
              </a:rPr>
              <a:t>عليك ان تساعد الاميرة الصغيرة بالوصول الى قصرها عبر المتاهة </a:t>
            </a:r>
          </a:p>
          <a:p>
            <a:pPr algn="ctr"/>
            <a:r>
              <a:rPr lang="ar-SA" sz="2800" b="1" dirty="0" smtClean="0">
                <a:solidFill>
                  <a:srgbClr val="61254C"/>
                </a:solidFill>
                <a:latin typeface="Traditional Arabic" pitchFamily="18" charset="-78"/>
                <a:cs typeface="Traditional Arabic" pitchFamily="18" charset="-78"/>
              </a:rPr>
              <a:t>وذلك بواسطة حل اسئلة الهندسة البسيطة التي تطرح عليك .</a:t>
            </a:r>
          </a:p>
        </p:txBody>
      </p:sp>
      <p:sp>
        <p:nvSpPr>
          <p:cNvPr id="5" name="Right Arrow 4">
            <a:hlinkClick r:id="rId4" action="ppaction://hlinksldjump"/>
          </p:cNvPr>
          <p:cNvSpPr/>
          <p:nvPr/>
        </p:nvSpPr>
        <p:spPr>
          <a:xfrm>
            <a:off x="7452320" y="6021288"/>
            <a:ext cx="1224136" cy="836712"/>
          </a:xfrm>
          <a:prstGeom prst="rightArrow">
            <a:avLst/>
          </a:prstGeom>
          <a:solidFill>
            <a:srgbClr val="61254C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/>
              <a:t>ابدأ</a:t>
            </a:r>
            <a:endParaRPr lang="en-US" sz="2800" dirty="0"/>
          </a:p>
        </p:txBody>
      </p:sp>
      <p:pic>
        <p:nvPicPr>
          <p:cNvPr id="6" name="Picture 5" descr="Princess_Pansi_maze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9552" y="1556792"/>
            <a:ext cx="4627781" cy="4864541"/>
          </a:xfrm>
          <a:prstGeom prst="rect">
            <a:avLst/>
          </a:prstGeom>
        </p:spPr>
      </p:pic>
    </p:spTree>
  </p:cSld>
  <p:clrMapOvr>
    <a:masterClrMapping/>
  </p:clrMapOvr>
  <p:transition advClick="0"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87824" y="1268760"/>
            <a:ext cx="51845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800" b="1" dirty="0" smtClean="0">
                <a:solidFill>
                  <a:schemeClr val="tx2">
                    <a:lumMod val="5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السؤال </a:t>
            </a:r>
            <a:r>
              <a:rPr lang="ar-SA" sz="2800" b="1" dirty="0" smtClean="0">
                <a:solidFill>
                  <a:schemeClr val="tx2">
                    <a:lumMod val="5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الأول </a:t>
            </a:r>
            <a:endParaRPr lang="ar-SA" sz="2800" b="1" dirty="0" smtClean="0">
              <a:solidFill>
                <a:schemeClr val="tx2">
                  <a:lumMod val="50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r"/>
            <a:r>
              <a:rPr lang="ar-SA" sz="2800" b="1" u="sng" dirty="0" smtClean="0">
                <a:solidFill>
                  <a:schemeClr val="tx2">
                    <a:lumMod val="5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مادة وقود هي : </a:t>
            </a:r>
          </a:p>
        </p:txBody>
      </p:sp>
      <p:sp>
        <p:nvSpPr>
          <p:cNvPr id="10" name="TextBox 9">
            <a:hlinkClick r:id="rId4" action="ppaction://hlinksldjump"/>
          </p:cNvPr>
          <p:cNvSpPr txBox="1"/>
          <p:nvPr/>
        </p:nvSpPr>
        <p:spPr>
          <a:xfrm>
            <a:off x="2643174" y="2852936"/>
            <a:ext cx="5385210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SA" sz="2000" b="1" dirty="0" smtClean="0"/>
              <a:t> ممكن أن تكون مادة قابلة للاحتراق  أو مادة مقاومة للنار .</a:t>
            </a:r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436096" y="3212976"/>
            <a:ext cx="259228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SA" sz="2000" b="1" dirty="0" smtClean="0"/>
              <a:t>مادة مقاومة </a:t>
            </a:r>
            <a:r>
              <a:rPr lang="ar-SA" sz="2000" b="1" dirty="0" smtClean="0"/>
              <a:t>للماء </a:t>
            </a:r>
            <a:r>
              <a:rPr lang="ar-SA" sz="2000" b="1" dirty="0" smtClean="0"/>
              <a:t>.</a:t>
            </a:r>
          </a:p>
          <a:p>
            <a:pPr algn="r"/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123728" y="458112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15" name="TextBox 14">
            <a:hlinkClick r:id="rId5" action="ppaction://hlinksldjump"/>
          </p:cNvPr>
          <p:cNvSpPr txBox="1"/>
          <p:nvPr/>
        </p:nvSpPr>
        <p:spPr>
          <a:xfrm>
            <a:off x="4143372" y="3645024"/>
            <a:ext cx="3885012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SA" sz="2000" b="1" dirty="0" smtClean="0"/>
              <a:t>كل مادة تحترق وتطلق طاقة عند احتراقها. </a:t>
            </a:r>
          </a:p>
          <a:p>
            <a:pPr algn="r"/>
            <a:endParaRPr lang="en-US" sz="2000" b="1" dirty="0"/>
          </a:p>
        </p:txBody>
      </p:sp>
    </p:spTree>
  </p:cSld>
  <p:clrMapOvr>
    <a:masterClrMapping/>
  </p:clrMapOvr>
  <p:transition advClick="0">
    <p:cut thruBlk="1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p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1920" y="0"/>
            <a:ext cx="936104" cy="1135404"/>
          </a:xfrm>
          <a:prstGeom prst="rect">
            <a:avLst/>
          </a:prstGeom>
        </p:spPr>
      </p:pic>
      <p:sp>
        <p:nvSpPr>
          <p:cNvPr id="15" name="Flowchart: Punched Tape 14">
            <a:hlinkClick r:id="" action="ppaction://hlinkshowjump?jump=nextslide"/>
          </p:cNvPr>
          <p:cNvSpPr/>
          <p:nvPr/>
        </p:nvSpPr>
        <p:spPr>
          <a:xfrm>
            <a:off x="251520" y="188640"/>
            <a:ext cx="1296144" cy="764704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 smtClean="0">
                <a:solidFill>
                  <a:srgbClr val="800080"/>
                </a:solidFill>
              </a:rPr>
              <a:t>السؤال التالي</a:t>
            </a:r>
            <a:endParaRPr lang="en-US" sz="2000" b="1" dirty="0">
              <a:solidFill>
                <a:srgbClr val="800080"/>
              </a:solidFill>
            </a:endParaRPr>
          </a:p>
        </p:txBody>
      </p:sp>
    </p:spTree>
  </p:cSld>
  <p:clrMapOvr>
    <a:masterClrMapping/>
  </p:clrMapOvr>
  <p:transition advClick="0">
    <p:split/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0.09282 C 0.00104 0.10116 0.00104 0.11042 -0.00243 0.11736 C -0.01181 0.13588 -0.05573 0.13032 -0.06233 0.13079 C -0.11407 0.14375 -0.05903 0.13542 -0.19237 0.13287 C -0.21216 0.13009 -0.23316 0.12847 -0.25243 0.12176 C -0.26129 0.12245 -0.27014 0.12292 -0.279 0.12407 C -0.28073 0.1243 -0.28282 0.12454 -0.28403 0.12616 C -0.28698 0.12986 -0.28941 0.14815 -0.2908 0.15509 C -0.29306 0.18055 -0.29566 0.20231 -0.29566 0.22847 L -0.28403 0.22616 L -0.28907 0.23727 " pathEditMode="relative" ptsTypes="ffffffffAAA">
                                      <p:cBhvr>
                                        <p:cTn id="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87824" y="1268760"/>
            <a:ext cx="51845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800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السؤال الثاني:</a:t>
            </a:r>
          </a:p>
          <a:p>
            <a:pPr algn="r"/>
            <a:r>
              <a:rPr lang="ar-SA" sz="2800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لكي نحصل على حرارة وضوء للتسخين والإضاءة ولتحريك الآلات يجب استخدام...</a:t>
            </a:r>
            <a:endParaRPr lang="en-US" sz="2800" b="1" dirty="0">
              <a:solidFill>
                <a:srgbClr val="C0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0" name="TextBox 9">
            <a:hlinkClick r:id="rId4" action="ppaction://hlinksldjump"/>
          </p:cNvPr>
          <p:cNvSpPr txBox="1"/>
          <p:nvPr/>
        </p:nvSpPr>
        <p:spPr>
          <a:xfrm>
            <a:off x="2071670" y="2780928"/>
            <a:ext cx="5884706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SA" sz="2000" dirty="0" smtClean="0"/>
              <a:t>مواد قابلة للاحتراق والتي تطلق حرارة قليلة لمدة زمنية بسيطة .</a:t>
            </a:r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4572000" y="3212976"/>
            <a:ext cx="345638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SA" sz="2000" dirty="0" smtClean="0"/>
              <a:t> مواد مقاومة للنار</a:t>
            </a:r>
          </a:p>
          <a:p>
            <a:pPr algn="r"/>
            <a:endParaRPr lang="en-US" sz="2000" dirty="0"/>
          </a:p>
        </p:txBody>
      </p:sp>
      <p:sp>
        <p:nvSpPr>
          <p:cNvPr id="15" name="TextBox 14">
            <a:hlinkClick r:id="rId5" action="ppaction://hlinksldjump"/>
          </p:cNvPr>
          <p:cNvSpPr txBox="1"/>
          <p:nvPr/>
        </p:nvSpPr>
        <p:spPr>
          <a:xfrm>
            <a:off x="4214810" y="3645024"/>
            <a:ext cx="3813574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SA" sz="2000" dirty="0" smtClean="0"/>
              <a:t>مواد قابلة للاحتراق والتي تطلق حرارة كثيرة لمدة طويلة .</a:t>
            </a:r>
          </a:p>
          <a:p>
            <a:pPr algn="r"/>
            <a:endParaRPr lang="en-US" sz="2000" dirty="0"/>
          </a:p>
        </p:txBody>
      </p:sp>
    </p:spTree>
  </p:cSld>
  <p:clrMapOvr>
    <a:masterClrMapping/>
  </p:clrMapOvr>
  <p:transition advClick="0">
    <p:split orient="vert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31640" y="1700808"/>
            <a:ext cx="771788" cy="936104"/>
          </a:xfrm>
          <a:prstGeom prst="rect">
            <a:avLst/>
          </a:prstGeom>
        </p:spPr>
      </p:pic>
      <p:sp>
        <p:nvSpPr>
          <p:cNvPr id="4" name="Flowchart: Punched Tape 3">
            <a:hlinkClick r:id="" action="ppaction://hlinkshowjump?jump=nextslide"/>
          </p:cNvPr>
          <p:cNvSpPr/>
          <p:nvPr/>
        </p:nvSpPr>
        <p:spPr>
          <a:xfrm>
            <a:off x="251520" y="188640"/>
            <a:ext cx="1296144" cy="764704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 smtClean="0">
                <a:solidFill>
                  <a:srgbClr val="800080"/>
                </a:solidFill>
              </a:rPr>
              <a:t>السؤال التالي</a:t>
            </a:r>
            <a:endParaRPr lang="en-US" sz="2000" b="1" dirty="0">
              <a:solidFill>
                <a:srgbClr val="800080"/>
              </a:solidFill>
            </a:endParaRPr>
          </a:p>
        </p:txBody>
      </p:sp>
    </p:spTree>
  </p:cSld>
  <p:clrMapOvr>
    <a:masterClrMapping/>
  </p:clrMapOvr>
  <p:transition advClick="0">
    <p:wheel/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548 -0.00509 C 0.0592 -0.00277 0.07187 0.00371 0.08541 0.00602 C 0.10451 0.00926 0.1184 0.00926 0.13889 0.01042 C 0.19097 0.02477 0.18385 0.01436 0.28212 0.01274 C 0.29271 0.00787 0.30434 0.00857 0.31545 0.00602 C 0.32274 0.00672 0.33021 0.00579 0.33715 0.00834 C 0.33889 0.00903 0.33889 0.0125 0.33889 0.01482 C 0.33889 0.03195 0.33802 0.04885 0.33715 0.06598 C 0.33715 0.06713 0.33455 0.08311 0.33385 0.0838 C 0.3309 0.08658 0.32274 0.08797 0.31875 0.09051 C 0.31701 0.09167 0.31562 0.09375 0.31389 0.09491 C 0.31059 0.09676 0.30382 0.09931 0.30382 0.09931 C 0.28055 0.11968 0.1934 0.11436 0.17708 0.11482 C 0.06024 0.1176 0.08802 0.11713 -0.01285 0.11713 " pathEditMode="relative" ptsTypes="fffffffffffffA">
                                      <p:cBhvr>
                                        <p:cTn id="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71736" y="764704"/>
            <a:ext cx="57446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800" b="1" dirty="0" smtClean="0">
                <a:solidFill>
                  <a:schemeClr val="accent5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السؤال الثالث :</a:t>
            </a:r>
          </a:p>
          <a:p>
            <a:pPr algn="r"/>
            <a:r>
              <a:rPr lang="ar-SA" sz="2800" b="1" dirty="0" smtClean="0">
                <a:solidFill>
                  <a:schemeClr val="accent5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أي مواد من المواد التالية هي أمثلة لمواد قابلة للاحتراق ؟</a:t>
            </a:r>
          </a:p>
        </p:txBody>
      </p:sp>
      <p:sp>
        <p:nvSpPr>
          <p:cNvPr id="10" name="TextBox 9">
            <a:hlinkClick r:id="rId4" action="ppaction://hlinksldjump"/>
          </p:cNvPr>
          <p:cNvSpPr txBox="1"/>
          <p:nvPr/>
        </p:nvSpPr>
        <p:spPr>
          <a:xfrm>
            <a:off x="4644008" y="2852936"/>
            <a:ext cx="3384376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SA" sz="2000" b="1" dirty="0" smtClean="0"/>
              <a:t>خشب / كاز / بنزين</a:t>
            </a:r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5436096" y="3212976"/>
            <a:ext cx="259228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SA" sz="2000" b="1" dirty="0" smtClean="0"/>
              <a:t>رمل / زيت / </a:t>
            </a:r>
            <a:r>
              <a:rPr lang="ar-SA" sz="2000" b="1" dirty="0" err="1" smtClean="0"/>
              <a:t>جبص</a:t>
            </a:r>
            <a:endParaRPr lang="ar-SA" sz="2000" b="1" dirty="0" smtClean="0"/>
          </a:p>
          <a:p>
            <a:pPr algn="r"/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123728" y="458112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15" name="TextBox 14">
            <a:hlinkClick r:id="rId5" action="ppaction://hlinksldjump"/>
          </p:cNvPr>
          <p:cNvSpPr txBox="1"/>
          <p:nvPr/>
        </p:nvSpPr>
        <p:spPr>
          <a:xfrm>
            <a:off x="5220072" y="3645024"/>
            <a:ext cx="2808312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SA" sz="2000" b="1" dirty="0" smtClean="0"/>
              <a:t>غاز الطبخ / شمع / رمل</a:t>
            </a:r>
          </a:p>
          <a:p>
            <a:pPr algn="r"/>
            <a:endParaRPr lang="en-US" sz="2000" b="1" dirty="0"/>
          </a:p>
        </p:txBody>
      </p:sp>
    </p:spTree>
  </p:cSld>
  <p:clrMapOvr>
    <a:masterClrMapping/>
  </p:clrMapOvr>
  <p:transition advClick="0">
    <p:zoom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15616" y="2492896"/>
            <a:ext cx="771788" cy="936104"/>
          </a:xfrm>
          <a:prstGeom prst="rect">
            <a:avLst/>
          </a:prstGeom>
        </p:spPr>
      </p:pic>
      <p:sp>
        <p:nvSpPr>
          <p:cNvPr id="3" name="Flowchart: Punched Tape 2">
            <a:hlinkClick r:id="" action="ppaction://hlinkshowjump?jump=nextslide"/>
          </p:cNvPr>
          <p:cNvSpPr/>
          <p:nvPr/>
        </p:nvSpPr>
        <p:spPr>
          <a:xfrm>
            <a:off x="251520" y="188640"/>
            <a:ext cx="1296144" cy="764704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 smtClean="0">
                <a:solidFill>
                  <a:srgbClr val="800080"/>
                </a:solidFill>
              </a:rPr>
              <a:t>السؤال التالي</a:t>
            </a:r>
            <a:endParaRPr lang="en-US" sz="2000" b="1" dirty="0">
              <a:solidFill>
                <a:srgbClr val="800080"/>
              </a:solidFill>
            </a:endParaRPr>
          </a:p>
        </p:txBody>
      </p:sp>
    </p:spTree>
  </p:cSld>
  <p:clrMapOvr>
    <a:masterClrMapping/>
  </p:clrMapOvr>
  <p:transition advClick="0">
    <p:zoom dir="in"/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06 0.0706 C 0.01493 0.10093 0.0151 0.12454 0.01909 0.15278 C 0.01944 0.15579 0.02014 0.15857 0.02083 0.16158 C 0.02135 0.16389 0.02204 0.16598 0.02239 0.16829 C 0.02361 0.17709 0.02569 0.19491 0.02569 0.19491 C 0.02621 0.21204 0.01857 0.2338 0.02743 0.24607 C 0.02812 0.24699 0.07569 0.24236 0.08246 0.24167 C 0.12725 0.23264 0.17118 0.24838 0.21579 0.24838 " pathEditMode="relative" ptsTypes="fffffffA">
                                      <p:cBhvr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43042" y="1142984"/>
            <a:ext cx="64807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800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السؤال الرابع :</a:t>
            </a:r>
          </a:p>
          <a:p>
            <a:pPr algn="r"/>
            <a:endParaRPr lang="ar-SA" sz="2800" b="1" dirty="0" smtClean="0">
              <a:solidFill>
                <a:srgbClr val="C0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r"/>
            <a:endParaRPr lang="en-US" sz="2800" b="1" dirty="0">
              <a:solidFill>
                <a:schemeClr val="accent3">
                  <a:lumMod val="50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0" name="TextBox 9">
            <a:hlinkClick r:id="rId4" action="ppaction://hlinksldjump"/>
          </p:cNvPr>
          <p:cNvSpPr txBox="1"/>
          <p:nvPr/>
        </p:nvSpPr>
        <p:spPr>
          <a:xfrm>
            <a:off x="4716016" y="3140968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SA" sz="2000" b="1" dirty="0" smtClean="0"/>
              <a:t>خشب / فحم خشبي / بنزين</a:t>
            </a:r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5508104" y="3501008"/>
            <a:ext cx="2592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SA" sz="2000" b="1" dirty="0" smtClean="0"/>
              <a:t>رمل </a:t>
            </a:r>
            <a:r>
              <a:rPr lang="ar-SA" sz="2000" b="1" dirty="0" smtClean="0"/>
              <a:t>/ خزف / </a:t>
            </a:r>
            <a:r>
              <a:rPr lang="ar-SA" sz="2000" b="1" dirty="0" err="1" smtClean="0"/>
              <a:t>جبص</a:t>
            </a:r>
            <a:endParaRPr lang="ar-SA" sz="2000" b="1" dirty="0" smtClean="0"/>
          </a:p>
          <a:p>
            <a:pPr algn="r"/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123728" y="458112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15" name="TextBox 14">
            <a:hlinkClick r:id="rId4" action="ppaction://hlinksldjump"/>
          </p:cNvPr>
          <p:cNvSpPr txBox="1"/>
          <p:nvPr/>
        </p:nvSpPr>
        <p:spPr>
          <a:xfrm>
            <a:off x="5286380" y="3929066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SA" sz="2000" b="1" dirty="0" smtClean="0"/>
              <a:t>رمل / غاز / فحم حجري</a:t>
            </a:r>
          </a:p>
          <a:p>
            <a:pPr algn="r"/>
            <a:endParaRPr lang="en-US" sz="2000" b="1" dirty="0"/>
          </a:p>
        </p:txBody>
      </p:sp>
      <p:sp>
        <p:nvSpPr>
          <p:cNvPr id="7" name="مستطيل 6"/>
          <p:cNvSpPr/>
          <p:nvPr/>
        </p:nvSpPr>
        <p:spPr>
          <a:xfrm>
            <a:off x="3286116" y="1643050"/>
            <a:ext cx="46937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SA" sz="2800" b="1" dirty="0" smtClean="0">
                <a:solidFill>
                  <a:schemeClr val="accent5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أي مواد من المواد التالية هي أمثلة لمواد مقاومة للنار ؟</a:t>
            </a:r>
          </a:p>
        </p:txBody>
      </p:sp>
    </p:spTree>
  </p:cSld>
  <p:clrMapOvr>
    <a:masterClrMapping/>
  </p:clrMapOvr>
  <p:transition advClick="0">
    <p:strips dir="l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252</Words>
  <Application>Microsoft Office PowerPoint</Application>
  <PresentationFormat>‫הצגה על המסך (4:3)</PresentationFormat>
  <Paragraphs>48</Paragraphs>
  <Slides>18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18</vt:i4>
      </vt:variant>
    </vt:vector>
  </HeadingPairs>
  <TitlesOfParts>
    <vt:vector size="19" baseType="lpstr">
      <vt:lpstr>Office Theme</vt:lpstr>
      <vt:lpstr>שקופית 1</vt:lpstr>
      <vt:lpstr>שקופית 2</vt:lpstr>
      <vt:lpstr>שקופית 3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  <vt:lpstr>שקופית 11</vt:lpstr>
      <vt:lpstr>שקופית 12</vt:lpstr>
      <vt:lpstr>שקופית 13</vt:lpstr>
      <vt:lpstr>שקופית 14</vt:lpstr>
      <vt:lpstr>שקופית 15</vt:lpstr>
      <vt:lpstr>שקופית 16</vt:lpstr>
      <vt:lpstr>שקופית 17</vt:lpstr>
      <vt:lpstr>שקופית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qsm</dc:creator>
  <cp:lastModifiedBy>Abir</cp:lastModifiedBy>
  <cp:revision>32</cp:revision>
  <dcterms:created xsi:type="dcterms:W3CDTF">2012-03-28T08:37:35Z</dcterms:created>
  <dcterms:modified xsi:type="dcterms:W3CDTF">2013-03-19T12:02:17Z</dcterms:modified>
</cp:coreProperties>
</file>