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06" autoAdjust="0"/>
    <p:restoredTop sz="94660"/>
  </p:normalViewPr>
  <p:slideViewPr>
    <p:cSldViewPr>
      <p:cViewPr>
        <p:scale>
          <a:sx n="78" d="100"/>
          <a:sy n="78" d="100"/>
        </p:scale>
        <p:origin x="-1613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46FE5-4E9E-4518-A52F-270CC3B40950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B1B07-B708-4FB3-B74B-335EF1DE67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60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B1B07-B708-4FB3-B74B-335EF1DE67E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843-BFCB-4FB8-9BF3-97A838B1CA64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1373-768E-4E47-A36D-F81937FDC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843-BFCB-4FB8-9BF3-97A838B1CA64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1373-768E-4E47-A36D-F81937FDC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843-BFCB-4FB8-9BF3-97A838B1CA64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1373-768E-4E47-A36D-F81937FDC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843-BFCB-4FB8-9BF3-97A838B1CA64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1373-768E-4E47-A36D-F81937FDC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843-BFCB-4FB8-9BF3-97A838B1CA64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1373-768E-4E47-A36D-F81937FDC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843-BFCB-4FB8-9BF3-97A838B1CA64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1373-768E-4E47-A36D-F81937FDC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843-BFCB-4FB8-9BF3-97A838B1CA64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1373-768E-4E47-A36D-F81937FDC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843-BFCB-4FB8-9BF3-97A838B1CA64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1373-768E-4E47-A36D-F81937FDC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843-BFCB-4FB8-9BF3-97A838B1CA64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1373-768E-4E47-A36D-F81937FDC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843-BFCB-4FB8-9BF3-97A838B1CA64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1373-768E-4E47-A36D-F81937FDC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4843-BFCB-4FB8-9BF3-97A838B1CA64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1373-768E-4E47-A36D-F81937FDC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74843-BFCB-4FB8-9BF3-97A838B1CA64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41373-768E-4E47-A36D-F81937FDC6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1.wav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slide" Target="slide4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image" Target="../media/image8.png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slide" Target="slide4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slide" Target="slide4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slide" Target="slide5.xml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slide" Target="slide26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audio" Target="../media/audio41.wav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2.xml"/><Relationship Id="rId18" Type="http://schemas.openxmlformats.org/officeDocument/2006/relationships/slide" Target="slide18.xml"/><Relationship Id="rId26" Type="http://schemas.openxmlformats.org/officeDocument/2006/relationships/slide" Target="slide15.xml"/><Relationship Id="rId3" Type="http://schemas.openxmlformats.org/officeDocument/2006/relationships/hyperlink" Target="http://www.htoof.com/vb/t192922.html" TargetMode="External"/><Relationship Id="rId21" Type="http://schemas.openxmlformats.org/officeDocument/2006/relationships/slide" Target="slide24.xml"/><Relationship Id="rId7" Type="http://schemas.openxmlformats.org/officeDocument/2006/relationships/slide" Target="slide6.xml"/><Relationship Id="rId12" Type="http://schemas.openxmlformats.org/officeDocument/2006/relationships/slide" Target="slide8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audio" Target="../media/audio2.wav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7.xml"/><Relationship Id="rId24" Type="http://schemas.openxmlformats.org/officeDocument/2006/relationships/slide" Target="slide21.xml"/><Relationship Id="rId5" Type="http://schemas.openxmlformats.org/officeDocument/2006/relationships/image" Target="../media/image5.gif"/><Relationship Id="rId15" Type="http://schemas.openxmlformats.org/officeDocument/2006/relationships/slide" Target="slide14.xml"/><Relationship Id="rId23" Type="http://schemas.openxmlformats.org/officeDocument/2006/relationships/slide" Target="slide23.xml"/><Relationship Id="rId10" Type="http://schemas.openxmlformats.org/officeDocument/2006/relationships/slide" Target="slide11.xml"/><Relationship Id="rId19" Type="http://schemas.openxmlformats.org/officeDocument/2006/relationships/slide" Target="slide19.xml"/><Relationship Id="rId4" Type="http://schemas.openxmlformats.org/officeDocument/2006/relationships/image" Target="../media/image4.gif"/><Relationship Id="rId9" Type="http://schemas.openxmlformats.org/officeDocument/2006/relationships/slide" Target="slide9.xml"/><Relationship Id="rId14" Type="http://schemas.openxmlformats.org/officeDocument/2006/relationships/slide" Target="slide13.xml"/><Relationship Id="rId22" Type="http://schemas.openxmlformats.org/officeDocument/2006/relationships/slide" Target="slide22.xml"/><Relationship Id="rId27" Type="http://schemas.openxmlformats.org/officeDocument/2006/relationships/audio" Target="../media/audio2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4.xml"/><Relationship Id="rId18" Type="http://schemas.openxmlformats.org/officeDocument/2006/relationships/slide" Target="slide16.xml"/><Relationship Id="rId26" Type="http://schemas.openxmlformats.org/officeDocument/2006/relationships/slide" Target="slide26.xml"/><Relationship Id="rId3" Type="http://schemas.openxmlformats.org/officeDocument/2006/relationships/hyperlink" Target="http://www.htoof.com/vb/t192922.html" TargetMode="External"/><Relationship Id="rId21" Type="http://schemas.openxmlformats.org/officeDocument/2006/relationships/slide" Target="slide19.xml"/><Relationship Id="rId7" Type="http://schemas.openxmlformats.org/officeDocument/2006/relationships/slide" Target="slide9.xml"/><Relationship Id="rId12" Type="http://schemas.openxmlformats.org/officeDocument/2006/relationships/slide" Target="slide12.xml"/><Relationship Id="rId17" Type="http://schemas.openxmlformats.org/officeDocument/2006/relationships/slide" Target="slide24.xml"/><Relationship Id="rId25" Type="http://schemas.openxmlformats.org/officeDocument/2006/relationships/slide" Target="slide15.xml"/><Relationship Id="rId2" Type="http://schemas.openxmlformats.org/officeDocument/2006/relationships/audio" Target="../media/audio3.wav"/><Relationship Id="rId16" Type="http://schemas.openxmlformats.org/officeDocument/2006/relationships/slide" Target="slide21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3.xml"/><Relationship Id="rId24" Type="http://schemas.openxmlformats.org/officeDocument/2006/relationships/slide" Target="slide11.xml"/><Relationship Id="rId5" Type="http://schemas.openxmlformats.org/officeDocument/2006/relationships/image" Target="../media/image7.gif"/><Relationship Id="rId15" Type="http://schemas.openxmlformats.org/officeDocument/2006/relationships/slide" Target="slide25.xml"/><Relationship Id="rId23" Type="http://schemas.openxmlformats.org/officeDocument/2006/relationships/slide" Target="slide17.xml"/><Relationship Id="rId10" Type="http://schemas.openxmlformats.org/officeDocument/2006/relationships/slide" Target="slide7.xml"/><Relationship Id="rId19" Type="http://schemas.openxmlformats.org/officeDocument/2006/relationships/slide" Target="slide23.xml"/><Relationship Id="rId4" Type="http://schemas.openxmlformats.org/officeDocument/2006/relationships/image" Target="../media/image6.gif"/><Relationship Id="rId9" Type="http://schemas.openxmlformats.org/officeDocument/2006/relationships/slide" Target="slide8.xml"/><Relationship Id="rId14" Type="http://schemas.openxmlformats.org/officeDocument/2006/relationships/slide" Target="slide22.xml"/><Relationship Id="rId22" Type="http://schemas.openxmlformats.org/officeDocument/2006/relationships/slide" Target="slide18.xml"/><Relationship Id="rId27" Type="http://schemas.openxmlformats.org/officeDocument/2006/relationships/audio" Target="../media/audio3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pBUPMPwrvDo/T480NSZbmSI/AAAAAAAALAk/JTc95_jYzqg/s1600/%D8%A3%D9%87%D9%85%D9%8A%D8%A9+%D8%A7%D9%84%D8%B4%D8%AC%D8%B1%D8%A9+%D9%81%D9%8A+%D8%A7%D9%84%D8%AD%D9%8A%D8%A7%D8%A9+%D9%88%D8%AD%D9%85%D8%A7%D9%8A%D8%A9+%D8%A8%D8%B9%D8%B6+%D8%A7%D9%84%D9%86%D8%A8%D8%A7%D8%AA%D8%A7%D8%AA+%D9%88%D8%A7%D9%84%D8%AD%D9%8A%D9%88%D8%A7%D9%86%D8%A7%D8%AA+%D9%85%D9%86+%D8%A7%D9%84%D8%B5%D9%8A%D8%AF+%D9%88%D8%A7%D9%84%D8%AD%D8%B1%D8%A7%D8%A6%D9%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400" y="2819400"/>
            <a:ext cx="7772400" cy="1470025"/>
          </a:xfrm>
        </p:spPr>
        <p:txBody>
          <a:bodyPr>
            <a:normAutofit/>
          </a:bodyPr>
          <a:lstStyle/>
          <a:p>
            <a:r>
              <a:rPr lang="ar-SA" sz="6000" b="1" i="1" u="sng" dirty="0" smtClean="0"/>
              <a:t>النباتات</a:t>
            </a:r>
            <a:endParaRPr lang="en-US" sz="6000" b="1" i="1" u="s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5" name="arrow.wav"/>
          </p:stSnd>
        </p:sndAc>
      </p:transition>
    </mc:Choice>
    <mc:Fallback>
      <p:transition spd="slow"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rum.muslimh.net/thumbs/25d30a916bb5ebc7de64709487f10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السؤال السادس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0" lvl="3" indent="0" algn="r">
              <a:buNone/>
            </a:pPr>
            <a:r>
              <a:rPr lang="ar-SA" sz="2400" dirty="0" smtClean="0"/>
              <a:t>بماذا تختلف النباتات عن بعضها:</a:t>
            </a:r>
            <a:endParaRPr lang="en-US" sz="2400" dirty="0"/>
          </a:p>
        </p:txBody>
      </p:sp>
      <p:sp>
        <p:nvSpPr>
          <p:cNvPr id="5" name="Oval 6">
            <a:hlinkClick r:id="rId4" action="ppaction://hlinksldjump"/>
          </p:cNvPr>
          <p:cNvSpPr/>
          <p:nvPr/>
        </p:nvSpPr>
        <p:spPr>
          <a:xfrm>
            <a:off x="4724400" y="4038600"/>
            <a:ext cx="24384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بالشكل, الحجم, اللون والملمس</a:t>
            </a:r>
            <a:endParaRPr lang="en-US" dirty="0"/>
          </a:p>
        </p:txBody>
      </p:sp>
      <p:sp>
        <p:nvSpPr>
          <p:cNvPr id="6" name="Oval 6">
            <a:hlinkClick r:id="rId5" action="ppaction://hlinksldjump"/>
          </p:cNvPr>
          <p:cNvSpPr/>
          <p:nvPr/>
        </p:nvSpPr>
        <p:spPr>
          <a:xfrm>
            <a:off x="6248400" y="2438401"/>
            <a:ext cx="2133600" cy="1026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err="1" smtClean="0"/>
              <a:t>الحجم,اللون,الشكل</a:t>
            </a:r>
            <a:endParaRPr lang="en-US" dirty="0"/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2286000" y="2438401"/>
            <a:ext cx="2438400" cy="1142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err="1" smtClean="0"/>
              <a:t>اللون,الملمس,الحجم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677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6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rum.muslimh.net/thumbs/25d30a916bb5ebc7de64709487f10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 السابع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r">
              <a:buNone/>
            </a:pPr>
            <a:r>
              <a:rPr lang="ar-SA" dirty="0" smtClean="0"/>
              <a:t>أنا عضو تنمو علّي الأوراق والأزهار إذا أنا:	</a:t>
            </a:r>
            <a:endParaRPr lang="en-US" dirty="0"/>
          </a:p>
        </p:txBody>
      </p:sp>
      <p:sp>
        <p:nvSpPr>
          <p:cNvPr id="5" name="Oval 6">
            <a:hlinkClick r:id="rId4" action="ppaction://hlinksldjump"/>
          </p:cNvPr>
          <p:cNvSpPr/>
          <p:nvPr/>
        </p:nvSpPr>
        <p:spPr>
          <a:xfrm>
            <a:off x="7162800" y="32766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الجذر</a:t>
            </a:r>
            <a:endParaRPr lang="en-US" dirty="0"/>
          </a:p>
        </p:txBody>
      </p:sp>
      <p:sp>
        <p:nvSpPr>
          <p:cNvPr id="6" name="Oval 6">
            <a:hlinkClick r:id="rId5" action="ppaction://hlinksldjump"/>
          </p:cNvPr>
          <p:cNvSpPr/>
          <p:nvPr/>
        </p:nvSpPr>
        <p:spPr>
          <a:xfrm>
            <a:off x="5257800" y="32766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الساق</a:t>
            </a:r>
            <a:endParaRPr lang="en-US" dirty="0"/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3352800" y="3293919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البرعم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485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6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rum.muslimh.net/thumbs/25d30a916bb5ebc7de64709487f10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 الثامن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r">
              <a:buNone/>
            </a:pPr>
            <a:r>
              <a:rPr lang="ar-SA" dirty="0" smtClean="0"/>
              <a:t>أنا عضو متصل بالساق لوني غالباً أخضر إذاً أنا :            </a:t>
            </a:r>
            <a:endParaRPr lang="en-US" dirty="0"/>
          </a:p>
        </p:txBody>
      </p:sp>
      <p:sp>
        <p:nvSpPr>
          <p:cNvPr id="5" name="Oval 6">
            <a:hlinkClick r:id="rId4" action="ppaction://hlinksldjump"/>
          </p:cNvPr>
          <p:cNvSpPr/>
          <p:nvPr/>
        </p:nvSpPr>
        <p:spPr>
          <a:xfrm>
            <a:off x="3124200" y="36576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البراعم</a:t>
            </a:r>
            <a:endParaRPr lang="en-US" dirty="0"/>
          </a:p>
        </p:txBody>
      </p:sp>
      <p:sp>
        <p:nvSpPr>
          <p:cNvPr id="6" name="Oval 6">
            <a:hlinkClick r:id="rId5" action="ppaction://hlinksldjump"/>
          </p:cNvPr>
          <p:cNvSpPr/>
          <p:nvPr/>
        </p:nvSpPr>
        <p:spPr>
          <a:xfrm>
            <a:off x="5973783" y="26670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الأوراق</a:t>
            </a:r>
            <a:endParaRPr lang="en-US" dirty="0"/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6705600" y="46482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الزهرة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290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6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rum.muslimh.net/thumbs/25d30a916bb5ebc7de64709487f10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 التاسع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r">
              <a:buNone/>
            </a:pPr>
            <a:r>
              <a:rPr lang="ar-SA" dirty="0" smtClean="0"/>
              <a:t>أنا عضو أكون غالباً داخل التربة إذا أنا:   </a:t>
            </a:r>
            <a:endParaRPr lang="en-US" dirty="0"/>
          </a:p>
        </p:txBody>
      </p:sp>
      <p:sp>
        <p:nvSpPr>
          <p:cNvPr id="5" name="Oval 6">
            <a:hlinkClick r:id="rId4" action="ppaction://hlinksldjump"/>
          </p:cNvPr>
          <p:cNvSpPr/>
          <p:nvPr/>
        </p:nvSpPr>
        <p:spPr>
          <a:xfrm>
            <a:off x="3124200" y="36576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الجذر</a:t>
            </a:r>
            <a:endParaRPr lang="en-US" dirty="0"/>
          </a:p>
        </p:txBody>
      </p:sp>
      <p:sp>
        <p:nvSpPr>
          <p:cNvPr id="6" name="Oval 6">
            <a:hlinkClick r:id="rId5" action="ppaction://hlinksldjump"/>
          </p:cNvPr>
          <p:cNvSpPr/>
          <p:nvPr/>
        </p:nvSpPr>
        <p:spPr>
          <a:xfrm>
            <a:off x="4876800" y="31623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الثمرة</a:t>
            </a:r>
            <a:endParaRPr lang="en-US" dirty="0"/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6705600" y="2438401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البذرة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188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6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rum.muslimh.net/thumbs/25d30a916bb5ebc7de64709487f1060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 العاشر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r">
              <a:buNone/>
            </a:pPr>
            <a:r>
              <a:rPr lang="ar-SA" dirty="0" smtClean="0"/>
              <a:t>أنا عضو أحمل بداخلي البذور إذا أنا:          </a:t>
            </a:r>
            <a:endParaRPr lang="en-US" dirty="0"/>
          </a:p>
        </p:txBody>
      </p:sp>
      <p:sp>
        <p:nvSpPr>
          <p:cNvPr id="5" name="Oval 6">
            <a:hlinkClick r:id="rId5" action="ppaction://hlinksldjump"/>
          </p:cNvPr>
          <p:cNvSpPr/>
          <p:nvPr/>
        </p:nvSpPr>
        <p:spPr>
          <a:xfrm>
            <a:off x="3505200" y="3826329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الورقة</a:t>
            </a:r>
            <a:endParaRPr lang="en-US" dirty="0"/>
          </a:p>
        </p:txBody>
      </p:sp>
      <p:sp>
        <p:nvSpPr>
          <p:cNvPr id="6" name="Oval 6">
            <a:hlinkClick r:id="rId3" action="ppaction://hlinksldjump"/>
          </p:cNvPr>
          <p:cNvSpPr/>
          <p:nvPr/>
        </p:nvSpPr>
        <p:spPr>
          <a:xfrm>
            <a:off x="5486400" y="3130139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الثمرة </a:t>
            </a:r>
            <a:endParaRPr lang="en-US" dirty="0"/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6791696" y="4816929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الزهرة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939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6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rum.muslimh.net/thumbs/25d30a916bb5ebc7de64709487f10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896" y="152400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96" y="0"/>
            <a:ext cx="9167751" cy="701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674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6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rum.muslimh.net/thumbs/25d30a916bb5ebc7de64709487f10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79" y="-7917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 الحادي عشر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r">
              <a:buNone/>
            </a:pPr>
            <a:r>
              <a:rPr lang="ar-SA" dirty="0" smtClean="0"/>
              <a:t> ماذا يسمى هذا الجزء :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2354943" cy="189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6">
            <a:hlinkClick r:id="rId5" action="ppaction://hlinksldjump"/>
          </p:cNvPr>
          <p:cNvSpPr/>
          <p:nvPr/>
        </p:nvSpPr>
        <p:spPr>
          <a:xfrm>
            <a:off x="6477000" y="2588078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الزهرة</a:t>
            </a:r>
            <a:endParaRPr lang="en-US" dirty="0"/>
          </a:p>
        </p:txBody>
      </p:sp>
      <p:sp>
        <p:nvSpPr>
          <p:cNvPr id="7" name="Oval 6">
            <a:hlinkClick r:id="rId6" action="ppaction://hlinksldjump"/>
          </p:cNvPr>
          <p:cNvSpPr/>
          <p:nvPr/>
        </p:nvSpPr>
        <p:spPr>
          <a:xfrm>
            <a:off x="6477000" y="3761756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الورقة</a:t>
            </a:r>
            <a:endParaRPr lang="en-US" dirty="0"/>
          </a:p>
        </p:txBody>
      </p:sp>
      <p:sp>
        <p:nvSpPr>
          <p:cNvPr id="8" name="Oval 6">
            <a:hlinkClick r:id="rId6" action="ppaction://hlinksldjump"/>
          </p:cNvPr>
          <p:cNvSpPr/>
          <p:nvPr/>
        </p:nvSpPr>
        <p:spPr>
          <a:xfrm>
            <a:off x="6477000" y="50292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الثمرة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030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7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rum.muslimh.net/thumbs/25d30a916bb5ebc7de64709487f1060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149678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 الثاني عشر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r">
              <a:buNone/>
            </a:pPr>
            <a:r>
              <a:rPr lang="ar-SA" dirty="0" smtClean="0"/>
              <a:t>ماذا يسمى هذا الجزء: 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23145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6">
            <a:hlinkClick r:id="rId6" action="ppaction://hlinksldjump"/>
          </p:cNvPr>
          <p:cNvSpPr/>
          <p:nvPr/>
        </p:nvSpPr>
        <p:spPr>
          <a:xfrm>
            <a:off x="6477000" y="2588078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البرعم</a:t>
            </a:r>
            <a:endParaRPr lang="en-US" dirty="0"/>
          </a:p>
        </p:txBody>
      </p:sp>
      <p:sp>
        <p:nvSpPr>
          <p:cNvPr id="7" name="Oval 6">
            <a:hlinkClick r:id="rId6" action="ppaction://hlinksldjump"/>
          </p:cNvPr>
          <p:cNvSpPr/>
          <p:nvPr/>
        </p:nvSpPr>
        <p:spPr>
          <a:xfrm>
            <a:off x="6477000" y="3675907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البذرة</a:t>
            </a:r>
            <a:endParaRPr lang="en-US" dirty="0"/>
          </a:p>
        </p:txBody>
      </p:sp>
      <p:sp>
        <p:nvSpPr>
          <p:cNvPr id="8" name="Oval 6">
            <a:hlinkClick r:id="rId3" action="ppaction://hlinksldjump"/>
          </p:cNvPr>
          <p:cNvSpPr/>
          <p:nvPr/>
        </p:nvSpPr>
        <p:spPr>
          <a:xfrm>
            <a:off x="6574477" y="48768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الثمرة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080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7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rum.muslimh.net/thumbs/25d30a916bb5ebc7de64709487f1060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 الثالث عشر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r">
              <a:buNone/>
            </a:pPr>
            <a:r>
              <a:rPr lang="ar-SA" dirty="0" smtClean="0"/>
              <a:t>ماذا يسمى هذا الجزء:   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19335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5947907" y="3726378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الورقة</a:t>
            </a:r>
            <a:endParaRPr lang="en-US" dirty="0"/>
          </a:p>
        </p:txBody>
      </p:sp>
      <p:sp>
        <p:nvSpPr>
          <p:cNvPr id="8" name="Oval 6">
            <a:hlinkClick r:id="rId6" action="ppaction://hlinksldjump"/>
          </p:cNvPr>
          <p:cNvSpPr/>
          <p:nvPr/>
        </p:nvSpPr>
        <p:spPr>
          <a:xfrm>
            <a:off x="5916014" y="5097978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البذرة</a:t>
            </a:r>
            <a:endParaRPr lang="en-US" dirty="0"/>
          </a:p>
        </p:txBody>
      </p:sp>
      <p:sp>
        <p:nvSpPr>
          <p:cNvPr id="9" name="Oval 6">
            <a:hlinkClick r:id="rId6" action="ppaction://hlinksldjump"/>
          </p:cNvPr>
          <p:cNvSpPr/>
          <p:nvPr/>
        </p:nvSpPr>
        <p:spPr>
          <a:xfrm>
            <a:off x="5947907" y="2438401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الثمرة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709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7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rum.muslimh.net/thumbs/25d30a916bb5ebc7de64709487f1060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79" y="94251"/>
            <a:ext cx="9108000" cy="6831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 الرابع عشر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r">
              <a:buNone/>
            </a:pPr>
            <a:r>
              <a:rPr lang="ar-SA" dirty="0" smtClean="0"/>
              <a:t>ماذا يسمى هذا الجزء:   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41101"/>
            <a:ext cx="2422035" cy="28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6">
            <a:hlinkClick r:id="rId6" action="ppaction://hlinksldjump"/>
          </p:cNvPr>
          <p:cNvSpPr/>
          <p:nvPr/>
        </p:nvSpPr>
        <p:spPr>
          <a:xfrm>
            <a:off x="6400800" y="2519151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غصن</a:t>
            </a:r>
            <a:endParaRPr lang="en-US" dirty="0"/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6376555" y="3810001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ساق</a:t>
            </a:r>
            <a:endParaRPr lang="en-US" dirty="0"/>
          </a:p>
        </p:txBody>
      </p:sp>
      <p:sp>
        <p:nvSpPr>
          <p:cNvPr id="8" name="Oval 6">
            <a:hlinkClick r:id="rId6" action="ppaction://hlinksldjump"/>
          </p:cNvPr>
          <p:cNvSpPr/>
          <p:nvPr/>
        </p:nvSpPr>
        <p:spPr>
          <a:xfrm>
            <a:off x="6376555" y="52578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جذر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457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7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61936"/>
            <a:ext cx="9143999" cy="659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u="sng" dirty="0" smtClean="0"/>
              <a:t>تعليمات اللعبة</a:t>
            </a:r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ar-SA" dirty="0" smtClean="0"/>
              <a:t>*</a:t>
            </a:r>
            <a:r>
              <a:rPr lang="ar-SA" sz="2800" dirty="0" smtClean="0"/>
              <a:t>على الطالب المشترك باللعبة الإجابة على جميع الأسئلة حتى يستطيع الفوز والحصول على الجائزة.</a:t>
            </a:r>
          </a:p>
          <a:p>
            <a:pPr marL="0" indent="0" algn="ctr">
              <a:buNone/>
            </a:pPr>
            <a:r>
              <a:rPr lang="ar-SA" sz="2800" dirty="0" smtClean="0"/>
              <a:t>*يجب على المتسابق أن يضغط على إجابة واحدة فإذا كانت صحيحة ينتقل لشريحة إجابة صحيحة فلكي يكمل اللعبة وينتقل للسؤال التالي يضغط على رقم السؤال الموجود في النجمة.</a:t>
            </a:r>
          </a:p>
          <a:p>
            <a:pPr marL="0" indent="0" algn="ctr">
              <a:buNone/>
            </a:pPr>
            <a:endParaRPr lang="ar-SA" sz="2800" dirty="0" smtClean="0"/>
          </a:p>
          <a:p>
            <a:pPr marL="0" indent="0" algn="ctr">
              <a:buNone/>
            </a:pPr>
            <a:r>
              <a:rPr lang="ar-SA" sz="2800" dirty="0" smtClean="0"/>
              <a:t>*الطالب الذي يُجيب إجابة خاطئة تظهر لديه شريحة إجابة خاطئة وعليه الرجوع لإعادة المحاولة لحل </a:t>
            </a:r>
          </a:p>
          <a:p>
            <a:pPr marL="0" indent="0" algn="ctr">
              <a:buNone/>
            </a:pPr>
            <a:r>
              <a:rPr lang="ar-SA" sz="2800" dirty="0" smtClean="0"/>
              <a:t>السؤال فيضغط على رقم السؤال نفسهُ  الموجود بإحدى النجوم .</a:t>
            </a:r>
          </a:p>
          <a:p>
            <a:pPr marL="0" indent="0" algn="ctr">
              <a:buNone/>
            </a:pPr>
            <a:endParaRPr lang="ar-SA" sz="2800" dirty="0" smtClean="0"/>
          </a:p>
          <a:p>
            <a:pPr marL="0" indent="0" algn="ctr">
              <a:buNone/>
            </a:pPr>
            <a:r>
              <a:rPr lang="ar-SA" sz="2800" dirty="0"/>
              <a:t>*</a:t>
            </a:r>
            <a:r>
              <a:rPr lang="ar-SA" sz="2800" dirty="0" smtClean="0"/>
              <a:t>هنالك نجمة بداخلها علامة سؤال عند الضغط عليها تُنقلنا لصورة والتي من </a:t>
            </a:r>
          </a:p>
          <a:p>
            <a:pPr marL="0" indent="0" algn="ctr">
              <a:buNone/>
            </a:pPr>
            <a:r>
              <a:rPr lang="ar-SA" sz="2800" dirty="0" smtClean="0"/>
              <a:t>الضرورة </a:t>
            </a:r>
            <a:r>
              <a:rPr lang="ar-SA" sz="2800" dirty="0" err="1" smtClean="0"/>
              <a:t>الإنتباه</a:t>
            </a:r>
            <a:r>
              <a:rPr lang="ar-SA" sz="2800" dirty="0" smtClean="0"/>
              <a:t> لها لأن الأسئلة التي ما بعدها تعتمد عليها.</a:t>
            </a:r>
          </a:p>
          <a:p>
            <a:pPr marL="0" indent="0" algn="ctr">
              <a:buNone/>
            </a:pPr>
            <a:endParaRPr lang="ar-SA" sz="2800" b="1" dirty="0" smtClean="0"/>
          </a:p>
          <a:p>
            <a:pPr marL="0" indent="0" algn="ctr">
              <a:buNone/>
            </a:pPr>
            <a:r>
              <a:rPr lang="ar-SA" sz="2800" dirty="0" smtClean="0"/>
              <a:t>*للحصول </a:t>
            </a:r>
            <a:r>
              <a:rPr lang="ar-SA" sz="2800" dirty="0"/>
              <a:t>على الجائزة بعد أن وصلنا للسؤال الأخير مع الإجابة عليه صحيحاً نصل </a:t>
            </a:r>
            <a:r>
              <a:rPr lang="ar-SA" sz="2800" dirty="0" smtClean="0"/>
              <a:t>لشريحة</a:t>
            </a:r>
            <a:endParaRPr lang="ar-SA" sz="2800" dirty="0"/>
          </a:p>
          <a:p>
            <a:pPr marL="0" indent="0" algn="ctr">
              <a:buNone/>
            </a:pPr>
            <a:r>
              <a:rPr lang="ar-SA" sz="2800" dirty="0"/>
              <a:t>إجابة صحيحة وهناك توجد نجمة فيها علامة تعجب نضغط عليها ونحصل على الجائزة</a:t>
            </a:r>
          </a:p>
          <a:p>
            <a:pPr marL="0" indent="0" algn="ctr">
              <a:buNone/>
            </a:pPr>
            <a:endParaRPr lang="ar-SA" sz="2800" dirty="0"/>
          </a:p>
          <a:p>
            <a:pPr marL="0" indent="0" algn="ctr">
              <a:buNone/>
            </a:pPr>
            <a:r>
              <a:rPr lang="ar-SA" sz="2800" b="1" dirty="0" smtClean="0">
                <a:solidFill>
                  <a:schemeClr val="tx2"/>
                </a:solidFill>
              </a:rPr>
              <a:t>نتمنى لكم عملاً ممتعاً </a:t>
            </a:r>
          </a:p>
          <a:p>
            <a:pPr marL="0" indent="0" algn="ctr">
              <a:buNone/>
            </a:pPr>
            <a:endParaRPr lang="ar-SA" sz="2800" b="1" dirty="0"/>
          </a:p>
          <a:p>
            <a:pPr marL="0" indent="0" algn="ctr">
              <a:buNone/>
            </a:pPr>
            <a:endParaRPr lang="ar-SA" sz="2800" b="1" dirty="0" smtClean="0"/>
          </a:p>
          <a:p>
            <a:pPr marL="0" indent="0" algn="ctr">
              <a:buNone/>
            </a:pPr>
            <a:endParaRPr lang="ar-SA" sz="2800" b="1" dirty="0" smtClean="0"/>
          </a:p>
          <a:p>
            <a:pPr marL="0" indent="0" algn="ctr">
              <a:buNone/>
            </a:pPr>
            <a:endParaRPr lang="ar-SA" sz="2800" b="1" dirty="0" smtClean="0"/>
          </a:p>
          <a:p>
            <a:pPr marL="0" indent="0" algn="ctr">
              <a:buNone/>
            </a:pPr>
            <a:endParaRPr lang="ar-SA" sz="2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18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4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rum.muslimh.net/thumbs/25d30a916bb5ebc7de64709487f1060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 الخامس عشر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r">
              <a:buNone/>
            </a:pPr>
            <a:r>
              <a:rPr lang="ar-SA" dirty="0" smtClean="0"/>
              <a:t>ماذا يسمى هذا الجزء:  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753" y="1676400"/>
            <a:ext cx="28575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6">
            <a:hlinkClick r:id="rId3" action="ppaction://hlinksldjump"/>
          </p:cNvPr>
          <p:cNvSpPr/>
          <p:nvPr/>
        </p:nvSpPr>
        <p:spPr>
          <a:xfrm>
            <a:off x="6400800" y="2519151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جذر</a:t>
            </a:r>
            <a:endParaRPr lang="en-US" dirty="0"/>
          </a:p>
        </p:txBody>
      </p:sp>
      <p:sp>
        <p:nvSpPr>
          <p:cNvPr id="7" name="Oval 6">
            <a:hlinkClick r:id="rId6" action="ppaction://hlinksldjump"/>
          </p:cNvPr>
          <p:cNvSpPr/>
          <p:nvPr/>
        </p:nvSpPr>
        <p:spPr>
          <a:xfrm>
            <a:off x="6400800" y="3737954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ساق</a:t>
            </a:r>
            <a:endParaRPr lang="en-US" dirty="0"/>
          </a:p>
        </p:txBody>
      </p:sp>
      <p:sp>
        <p:nvSpPr>
          <p:cNvPr id="8" name="Oval 6">
            <a:hlinkClick r:id="rId6" action="ppaction://hlinksldjump"/>
          </p:cNvPr>
          <p:cNvSpPr/>
          <p:nvPr/>
        </p:nvSpPr>
        <p:spPr>
          <a:xfrm>
            <a:off x="6400800" y="50292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أغصان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798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7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rum.muslimh.net/thumbs/25d30a916bb5ebc7de64709487f1060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 السادس عشر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 smtClean="0"/>
              <a:t> هل تحتاج النباتات إلى الأوكسجين لكي تعيش؟</a:t>
            </a:r>
            <a:endParaRPr lang="en-US" dirty="0"/>
          </a:p>
        </p:txBody>
      </p:sp>
      <p:sp>
        <p:nvSpPr>
          <p:cNvPr id="5" name="Oval 6">
            <a:hlinkClick r:id="rId3" action="ppaction://hlinksldjump"/>
          </p:cNvPr>
          <p:cNvSpPr/>
          <p:nvPr/>
        </p:nvSpPr>
        <p:spPr>
          <a:xfrm>
            <a:off x="6400800" y="2519151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نعم</a:t>
            </a:r>
            <a:endParaRPr lang="en-US" dirty="0"/>
          </a:p>
        </p:txBody>
      </p:sp>
      <p:sp>
        <p:nvSpPr>
          <p:cNvPr id="6" name="Oval 6">
            <a:hlinkClick r:id="rId5" action="ppaction://hlinksldjump"/>
          </p:cNvPr>
          <p:cNvSpPr/>
          <p:nvPr/>
        </p:nvSpPr>
        <p:spPr>
          <a:xfrm>
            <a:off x="4267200" y="3581297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لا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922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6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rum.muslimh.net/thumbs/25d30a916bb5ebc7de64709487f1060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 السابع عشر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r">
              <a:buNone/>
            </a:pPr>
            <a:r>
              <a:rPr lang="ar-SA" dirty="0" smtClean="0"/>
              <a:t>هل تتكاثر النباتات؟   </a:t>
            </a:r>
            <a:endParaRPr lang="en-US" dirty="0"/>
          </a:p>
        </p:txBody>
      </p:sp>
      <p:sp>
        <p:nvSpPr>
          <p:cNvPr id="5" name="Oval 6">
            <a:hlinkClick r:id="rId3" action="ppaction://hlinksldjump"/>
          </p:cNvPr>
          <p:cNvSpPr/>
          <p:nvPr/>
        </p:nvSpPr>
        <p:spPr>
          <a:xfrm>
            <a:off x="3733800" y="2438401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نعم</a:t>
            </a:r>
            <a:endParaRPr lang="en-US" dirty="0"/>
          </a:p>
        </p:txBody>
      </p:sp>
      <p:sp>
        <p:nvSpPr>
          <p:cNvPr id="6" name="Oval 6">
            <a:hlinkClick r:id="rId5" action="ppaction://hlinksldjump"/>
          </p:cNvPr>
          <p:cNvSpPr/>
          <p:nvPr/>
        </p:nvSpPr>
        <p:spPr>
          <a:xfrm>
            <a:off x="6172200" y="39624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لا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037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6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rum.muslimh.net/thumbs/25d30a916bb5ebc7de64709487f1060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 الثامن عشر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    </a:t>
            </a:r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pPr marL="0" indent="0" algn="r">
              <a:buNone/>
            </a:pPr>
            <a:r>
              <a:rPr lang="ar-SA" dirty="0" smtClean="0"/>
              <a:t>بماذا تختلف هذه النباتات حسب ما نراهُ :</a:t>
            </a:r>
            <a:endParaRPr lang="ar-S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91414"/>
            <a:ext cx="2438400" cy="270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6">
            <a:hlinkClick r:id="rId3" action="ppaction://hlinksldjump"/>
          </p:cNvPr>
          <p:cNvSpPr/>
          <p:nvPr/>
        </p:nvSpPr>
        <p:spPr>
          <a:xfrm>
            <a:off x="7190509" y="51435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بالشكل والحجم </a:t>
            </a:r>
            <a:endParaRPr lang="en-US" dirty="0"/>
          </a:p>
        </p:txBody>
      </p:sp>
      <p:sp>
        <p:nvSpPr>
          <p:cNvPr id="7" name="Oval 6">
            <a:hlinkClick r:id="rId6" action="ppaction://hlinksldjump"/>
          </p:cNvPr>
          <p:cNvSpPr/>
          <p:nvPr/>
        </p:nvSpPr>
        <p:spPr>
          <a:xfrm>
            <a:off x="5410200" y="5152407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بالرائحة 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1414"/>
            <a:ext cx="3714750" cy="270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6">
            <a:hlinkClick r:id="rId6" action="ppaction://hlinksldjump"/>
          </p:cNvPr>
          <p:cNvSpPr/>
          <p:nvPr/>
        </p:nvSpPr>
        <p:spPr>
          <a:xfrm>
            <a:off x="3714874" y="5152407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بالحجم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617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8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 التاسع عشر</a:t>
            </a:r>
            <a:endParaRPr lang="en-US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r">
              <a:buNone/>
            </a:pPr>
            <a:r>
              <a:rPr lang="ar-SA" dirty="0" smtClean="0"/>
              <a:t> هل تختلف هذه النباتات بالرائحة أيضاً؟</a:t>
            </a:r>
            <a:endParaRPr lang="en-US" dirty="0"/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5562600" y="32766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لا</a:t>
            </a:r>
            <a:endParaRPr lang="en-US" dirty="0"/>
          </a:p>
        </p:txBody>
      </p:sp>
      <p:sp>
        <p:nvSpPr>
          <p:cNvPr id="8" name="Oval 6">
            <a:hlinkClick r:id="rId4" action="ppaction://hlinksldjump"/>
          </p:cNvPr>
          <p:cNvSpPr/>
          <p:nvPr/>
        </p:nvSpPr>
        <p:spPr>
          <a:xfrm>
            <a:off x="7010400" y="52578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ربما</a:t>
            </a:r>
            <a:endParaRPr lang="en-US" dirty="0"/>
          </a:p>
        </p:txBody>
      </p:sp>
      <p:sp>
        <p:nvSpPr>
          <p:cNvPr id="9" name="Oval 6">
            <a:hlinkClick r:id="rId5" action="ppaction://hlinksldjump"/>
          </p:cNvPr>
          <p:cNvSpPr/>
          <p:nvPr/>
        </p:nvSpPr>
        <p:spPr>
          <a:xfrm>
            <a:off x="2819400" y="35052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نعم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825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6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 العشرون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r">
              <a:buNone/>
            </a:pPr>
            <a:r>
              <a:rPr lang="ar-SA" dirty="0" smtClean="0"/>
              <a:t> تنمو النباتات في أماكن :         </a:t>
            </a:r>
            <a:endParaRPr lang="en-US" dirty="0"/>
          </a:p>
        </p:txBody>
      </p:sp>
      <p:sp>
        <p:nvSpPr>
          <p:cNvPr id="5" name="Oval 6">
            <a:hlinkClick r:id="rId4" action="ppaction://hlinksldjump"/>
          </p:cNvPr>
          <p:cNvSpPr/>
          <p:nvPr/>
        </p:nvSpPr>
        <p:spPr>
          <a:xfrm>
            <a:off x="2514600" y="3432175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بعيدة</a:t>
            </a:r>
            <a:endParaRPr lang="en-US" dirty="0"/>
          </a:p>
        </p:txBody>
      </p:sp>
      <p:sp>
        <p:nvSpPr>
          <p:cNvPr id="6" name="Oval 6">
            <a:hlinkClick r:id="rId4" action="ppaction://hlinksldjump"/>
          </p:cNvPr>
          <p:cNvSpPr/>
          <p:nvPr/>
        </p:nvSpPr>
        <p:spPr>
          <a:xfrm>
            <a:off x="4572000" y="3449193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محددة</a:t>
            </a:r>
            <a:endParaRPr lang="en-US" dirty="0"/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6781800" y="3404743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عديدة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236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6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5233" y="0"/>
            <a:ext cx="3002642" cy="397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24430" y="609600"/>
            <a:ext cx="4933569" cy="1377696"/>
          </a:xfrm>
        </p:spPr>
        <p:txBody>
          <a:bodyPr/>
          <a:lstStyle/>
          <a:p>
            <a:r>
              <a:rPr lang="ar-SA" b="1" dirty="0" smtClean="0"/>
              <a:t>مبروك </a:t>
            </a:r>
            <a:endParaRPr lang="en-US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381001"/>
            <a:ext cx="7620000" cy="601980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ar-SA" sz="4400" b="1" dirty="0" smtClean="0"/>
              <a:t>   نقدم لكم </a:t>
            </a:r>
          </a:p>
          <a:p>
            <a:pPr marL="457200" lvl="1" indent="0" algn="ctr">
              <a:buNone/>
            </a:pPr>
            <a:r>
              <a:rPr lang="ar-SA" sz="4400" b="1" dirty="0" smtClean="0"/>
              <a:t>    أجمل الباقات</a:t>
            </a:r>
          </a:p>
          <a:p>
            <a:pPr marL="457200" lvl="1" indent="0" algn="ctr">
              <a:buNone/>
            </a:pPr>
            <a:r>
              <a:rPr lang="ar-SA" sz="4400" b="1" dirty="0" smtClean="0"/>
              <a:t>    من الورود</a:t>
            </a:r>
          </a:p>
          <a:p>
            <a:pPr marL="457200" lvl="1" indent="0" algn="ctr">
              <a:buNone/>
            </a:pPr>
            <a:r>
              <a:rPr lang="ar-SA" sz="4400" b="1" dirty="0" smtClean="0"/>
              <a:t>أسل نداف</a:t>
            </a:r>
            <a:endParaRPr lang="en-US" sz="4400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75" y="0"/>
            <a:ext cx="32861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4086" y="3819525"/>
            <a:ext cx="23812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7150" y="3962401"/>
            <a:ext cx="29908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2401"/>
            <a:ext cx="3848862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2192"/>
            <a:ext cx="2855233" cy="397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17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10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orum.muslimh.net/thumbs/25d30a916bb5ebc7de64709487f10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 الأول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 smtClean="0"/>
              <a:t>أكمل الجملة بالكلمة الصحيحة:</a:t>
            </a:r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r>
              <a:rPr lang="ar-SA" dirty="0" smtClean="0"/>
              <a:t>النباتات هي __________.</a:t>
            </a:r>
          </a:p>
          <a:p>
            <a:pPr algn="r">
              <a:buNone/>
            </a:pPr>
            <a:endParaRPr lang="en-US" dirty="0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7239000" y="56388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مخلوقات فضائية</a:t>
            </a:r>
            <a:endParaRPr lang="en-US" dirty="0"/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3276600" y="41910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كائنات حية</a:t>
            </a:r>
            <a:endParaRPr lang="en-US" dirty="0"/>
          </a:p>
        </p:txBody>
      </p:sp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5105400" y="49530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جمادات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6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77" y="152400"/>
            <a:ext cx="8229600" cy="1143000"/>
          </a:xfrm>
        </p:spPr>
        <p:txBody>
          <a:bodyPr/>
          <a:lstStyle/>
          <a:p>
            <a:r>
              <a:rPr lang="ar-SA" dirty="0" smtClean="0"/>
              <a:t>إجابة خاطئة </a:t>
            </a:r>
            <a:endParaRPr lang="en-US" dirty="0"/>
          </a:p>
        </p:txBody>
      </p:sp>
      <p:pic>
        <p:nvPicPr>
          <p:cNvPr id="15362" name="Picture 2" descr="http://up.rabe7.com/get-11-2009-i4or25nr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91836" y="2247897"/>
            <a:ext cx="4648200" cy="4648205"/>
          </a:xfrm>
          <a:prstGeom prst="rect">
            <a:avLst/>
          </a:prstGeom>
          <a:noFill/>
        </p:spPr>
      </p:pic>
      <p:pic>
        <p:nvPicPr>
          <p:cNvPr id="15364" name="Picture 4" descr="http://sl.glitter-graphics.net/pub/2294/2294364spm0b03ucx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712673"/>
            <a:ext cx="2286000" cy="2145327"/>
          </a:xfrm>
          <a:prstGeom prst="rect">
            <a:avLst/>
          </a:prstGeom>
          <a:noFill/>
        </p:spPr>
      </p:pic>
      <p:sp>
        <p:nvSpPr>
          <p:cNvPr id="7" name="Oval 4"/>
          <p:cNvSpPr/>
          <p:nvPr/>
        </p:nvSpPr>
        <p:spPr>
          <a:xfrm>
            <a:off x="6019800" y="152400"/>
            <a:ext cx="2819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أعد المحاولة..</a:t>
            </a:r>
            <a:endParaRPr lang="en-US" dirty="0"/>
          </a:p>
        </p:txBody>
      </p:sp>
      <p:sp>
        <p:nvSpPr>
          <p:cNvPr id="8" name="5-Point Star 6">
            <a:hlinkClick r:id="rId6" action="ppaction://hlinksldjump"/>
          </p:cNvPr>
          <p:cNvSpPr/>
          <p:nvPr/>
        </p:nvSpPr>
        <p:spPr>
          <a:xfrm>
            <a:off x="4343400" y="1378527"/>
            <a:ext cx="6858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1</a:t>
            </a:r>
            <a:endParaRPr lang="en-US" dirty="0"/>
          </a:p>
        </p:txBody>
      </p:sp>
      <p:sp>
        <p:nvSpPr>
          <p:cNvPr id="9" name="5-Point Star 10">
            <a:hlinkClick r:id="rId7" action="ppaction://hlinksldjump"/>
          </p:cNvPr>
          <p:cNvSpPr/>
          <p:nvPr/>
        </p:nvSpPr>
        <p:spPr>
          <a:xfrm>
            <a:off x="4407477" y="1981200"/>
            <a:ext cx="507423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2</a:t>
            </a:r>
            <a:endParaRPr lang="en-US" dirty="0"/>
          </a:p>
        </p:txBody>
      </p:sp>
      <p:sp>
        <p:nvSpPr>
          <p:cNvPr id="10" name="5-Point Star 8">
            <a:hlinkClick r:id="rId8" action="ppaction://hlinksldjump"/>
          </p:cNvPr>
          <p:cNvSpPr/>
          <p:nvPr/>
        </p:nvSpPr>
        <p:spPr>
          <a:xfrm>
            <a:off x="4457700" y="4572000"/>
            <a:ext cx="4572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6</a:t>
            </a:r>
            <a:endParaRPr lang="en-US" dirty="0"/>
          </a:p>
        </p:txBody>
      </p:sp>
      <p:sp>
        <p:nvSpPr>
          <p:cNvPr id="11" name="5-Point Star 9">
            <a:hlinkClick r:id="rId9" action="ppaction://hlinksldjump"/>
          </p:cNvPr>
          <p:cNvSpPr/>
          <p:nvPr/>
        </p:nvSpPr>
        <p:spPr>
          <a:xfrm>
            <a:off x="4457700" y="3886200"/>
            <a:ext cx="4572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5</a:t>
            </a:r>
            <a:endParaRPr lang="en-US" dirty="0"/>
          </a:p>
        </p:txBody>
      </p:sp>
      <p:sp>
        <p:nvSpPr>
          <p:cNvPr id="12" name="5-Point Star 26">
            <a:hlinkClick r:id="rId10" action="ppaction://hlinksldjump"/>
          </p:cNvPr>
          <p:cNvSpPr/>
          <p:nvPr/>
        </p:nvSpPr>
        <p:spPr>
          <a:xfrm>
            <a:off x="4457700" y="5257800"/>
            <a:ext cx="4572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7</a:t>
            </a:r>
            <a:endParaRPr lang="en-US" dirty="0"/>
          </a:p>
        </p:txBody>
      </p:sp>
      <p:sp>
        <p:nvSpPr>
          <p:cNvPr id="14" name="5-Point Star 12">
            <a:hlinkClick r:id="rId11" action="ppaction://hlinksldjump"/>
          </p:cNvPr>
          <p:cNvSpPr/>
          <p:nvPr/>
        </p:nvSpPr>
        <p:spPr>
          <a:xfrm>
            <a:off x="4457700" y="2667000"/>
            <a:ext cx="4572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15" name="5-Point Star 11">
            <a:hlinkClick r:id="rId12" action="ppaction://hlinksldjump"/>
          </p:cNvPr>
          <p:cNvSpPr/>
          <p:nvPr/>
        </p:nvSpPr>
        <p:spPr>
          <a:xfrm flipH="1">
            <a:off x="4407477" y="3276600"/>
            <a:ext cx="557646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4</a:t>
            </a:r>
            <a:endParaRPr lang="en-US" dirty="0"/>
          </a:p>
        </p:txBody>
      </p:sp>
      <p:sp>
        <p:nvSpPr>
          <p:cNvPr id="17" name="5-Point Star 14">
            <a:hlinkClick r:id="rId13" action="ppaction://hlinksldjump"/>
          </p:cNvPr>
          <p:cNvSpPr/>
          <p:nvPr/>
        </p:nvSpPr>
        <p:spPr>
          <a:xfrm>
            <a:off x="5171209" y="1461654"/>
            <a:ext cx="876300" cy="60267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8</a:t>
            </a:r>
            <a:endParaRPr lang="en-US" dirty="0"/>
          </a:p>
        </p:txBody>
      </p:sp>
      <p:sp>
        <p:nvSpPr>
          <p:cNvPr id="18" name="5-Point Star 13">
            <a:hlinkClick r:id="rId14" action="ppaction://hlinksldjump"/>
          </p:cNvPr>
          <p:cNvSpPr/>
          <p:nvPr/>
        </p:nvSpPr>
        <p:spPr>
          <a:xfrm>
            <a:off x="5342659" y="2064327"/>
            <a:ext cx="5334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9</a:t>
            </a:r>
            <a:endParaRPr lang="en-US" dirty="0"/>
          </a:p>
        </p:txBody>
      </p:sp>
      <p:sp>
        <p:nvSpPr>
          <p:cNvPr id="19" name="5-Point Star 15">
            <a:hlinkClick r:id="rId15" action="ppaction://hlinksldjump"/>
          </p:cNvPr>
          <p:cNvSpPr/>
          <p:nvPr/>
        </p:nvSpPr>
        <p:spPr>
          <a:xfrm>
            <a:off x="5157354" y="2750127"/>
            <a:ext cx="8382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00" dirty="0" smtClean="0"/>
              <a:t>10</a:t>
            </a:r>
            <a:endParaRPr lang="en-US" sz="1200" dirty="0"/>
          </a:p>
        </p:txBody>
      </p:sp>
      <p:sp>
        <p:nvSpPr>
          <p:cNvPr id="20" name="5-Point Star 20">
            <a:hlinkClick r:id="rId16" action="ppaction://hlinksldjump"/>
          </p:cNvPr>
          <p:cNvSpPr/>
          <p:nvPr/>
        </p:nvSpPr>
        <p:spPr>
          <a:xfrm>
            <a:off x="4973781" y="4267200"/>
            <a:ext cx="9906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 smtClean="0"/>
              <a:t>11</a:t>
            </a:r>
            <a:endParaRPr lang="en-US" sz="1400" dirty="0"/>
          </a:p>
        </p:txBody>
      </p:sp>
      <p:sp>
        <p:nvSpPr>
          <p:cNvPr id="21" name="5-Point Star 25">
            <a:hlinkClick r:id="rId17" action="ppaction://hlinksldjump"/>
          </p:cNvPr>
          <p:cNvSpPr/>
          <p:nvPr/>
        </p:nvSpPr>
        <p:spPr>
          <a:xfrm>
            <a:off x="4935681" y="4913069"/>
            <a:ext cx="10668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dirty="0" smtClean="0"/>
              <a:t>12</a:t>
            </a:r>
            <a:endParaRPr lang="en-US" sz="1200" dirty="0"/>
          </a:p>
        </p:txBody>
      </p:sp>
      <p:sp>
        <p:nvSpPr>
          <p:cNvPr id="22" name="5-Point Star 24">
            <a:hlinkClick r:id="rId18" action="ppaction://hlinksldjump"/>
          </p:cNvPr>
          <p:cNvSpPr/>
          <p:nvPr/>
        </p:nvSpPr>
        <p:spPr>
          <a:xfrm>
            <a:off x="4876800" y="5600700"/>
            <a:ext cx="1143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dirty="0" smtClean="0"/>
              <a:t>13</a:t>
            </a:r>
            <a:endParaRPr lang="en-US" sz="1200" dirty="0"/>
          </a:p>
        </p:txBody>
      </p:sp>
      <p:sp>
        <p:nvSpPr>
          <p:cNvPr id="23" name="5-Point Star 23">
            <a:hlinkClick r:id="rId19" action="ppaction://hlinksldjump"/>
          </p:cNvPr>
          <p:cNvSpPr/>
          <p:nvPr/>
        </p:nvSpPr>
        <p:spPr>
          <a:xfrm>
            <a:off x="6175664" y="4424127"/>
            <a:ext cx="9906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dirty="0" smtClean="0"/>
              <a:t>14</a:t>
            </a:r>
            <a:endParaRPr lang="en-US" sz="1200" dirty="0"/>
          </a:p>
        </p:txBody>
      </p:sp>
      <p:sp>
        <p:nvSpPr>
          <p:cNvPr id="24" name="5-Point Star 22">
            <a:hlinkClick r:id="rId20" action="ppaction://hlinksldjump"/>
          </p:cNvPr>
          <p:cNvSpPr/>
          <p:nvPr/>
        </p:nvSpPr>
        <p:spPr>
          <a:xfrm>
            <a:off x="6061364" y="1461654"/>
            <a:ext cx="1143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dirty="0" smtClean="0"/>
              <a:t>15</a:t>
            </a:r>
            <a:endParaRPr lang="en-US" sz="1200" dirty="0"/>
          </a:p>
        </p:txBody>
      </p:sp>
      <p:sp>
        <p:nvSpPr>
          <p:cNvPr id="25" name="5-Point Star 18">
            <a:hlinkClick r:id="rId21" action="ppaction://hlinksldjump"/>
          </p:cNvPr>
          <p:cNvSpPr/>
          <p:nvPr/>
        </p:nvSpPr>
        <p:spPr>
          <a:xfrm>
            <a:off x="7353300" y="2576451"/>
            <a:ext cx="1143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dirty="0" smtClean="0"/>
              <a:t>19</a:t>
            </a:r>
            <a:endParaRPr lang="en-US" sz="1200" dirty="0"/>
          </a:p>
        </p:txBody>
      </p:sp>
      <p:sp>
        <p:nvSpPr>
          <p:cNvPr id="26" name="5-Point Star 16">
            <a:hlinkClick r:id="rId22" action="ppaction://hlinksldjump"/>
          </p:cNvPr>
          <p:cNvSpPr/>
          <p:nvPr/>
        </p:nvSpPr>
        <p:spPr>
          <a:xfrm>
            <a:off x="6099464" y="3532909"/>
            <a:ext cx="10668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dirty="0" smtClean="0"/>
              <a:t>17</a:t>
            </a:r>
            <a:endParaRPr lang="en-US" sz="1200" dirty="0"/>
          </a:p>
        </p:txBody>
      </p:sp>
      <p:sp>
        <p:nvSpPr>
          <p:cNvPr id="27" name="5-Point Star 21">
            <a:hlinkClick r:id="rId23" action="ppaction://hlinksldjump"/>
          </p:cNvPr>
          <p:cNvSpPr/>
          <p:nvPr/>
        </p:nvSpPr>
        <p:spPr>
          <a:xfrm>
            <a:off x="7353300" y="1489363"/>
            <a:ext cx="12954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dirty="0" smtClean="0"/>
              <a:t>18</a:t>
            </a:r>
            <a:endParaRPr lang="en-US" sz="1200" dirty="0"/>
          </a:p>
        </p:txBody>
      </p:sp>
      <p:sp>
        <p:nvSpPr>
          <p:cNvPr id="28" name="5-Point Star 19">
            <a:hlinkClick r:id="rId24" action="ppaction://hlinksldjump"/>
          </p:cNvPr>
          <p:cNvSpPr/>
          <p:nvPr/>
        </p:nvSpPr>
        <p:spPr>
          <a:xfrm>
            <a:off x="6047508" y="2611581"/>
            <a:ext cx="1305791" cy="8243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 smtClean="0"/>
              <a:t>16</a:t>
            </a:r>
            <a:endParaRPr lang="en-US" sz="1400" dirty="0"/>
          </a:p>
        </p:txBody>
      </p:sp>
      <p:sp>
        <p:nvSpPr>
          <p:cNvPr id="29" name="5-Point Star 17">
            <a:hlinkClick r:id="rId25" action="ppaction://hlinksldjump"/>
          </p:cNvPr>
          <p:cNvSpPr/>
          <p:nvPr/>
        </p:nvSpPr>
        <p:spPr>
          <a:xfrm>
            <a:off x="7405255" y="3581400"/>
            <a:ext cx="1143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2</a:t>
            </a:r>
            <a:r>
              <a:rPr lang="ar-SA" sz="1400" dirty="0" smtClean="0"/>
              <a:t>0</a:t>
            </a:r>
            <a:endParaRPr lang="en-US" dirty="0"/>
          </a:p>
        </p:txBody>
      </p:sp>
      <p:sp>
        <p:nvSpPr>
          <p:cNvPr id="30" name="5-Point Star 20">
            <a:hlinkClick r:id="rId26" action="ppaction://hlinksldjump"/>
          </p:cNvPr>
          <p:cNvSpPr/>
          <p:nvPr/>
        </p:nvSpPr>
        <p:spPr>
          <a:xfrm>
            <a:off x="5004954" y="3581400"/>
            <a:ext cx="9906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 smtClean="0"/>
              <a:t>؟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27" name="drumroll.wav"/>
          </p:stSnd>
        </p:sndAc>
      </p:transition>
    </mc:Choice>
    <mc:Fallback>
      <p:transition spd="slow"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0"/>
            <a:ext cx="8229600" cy="1143000"/>
          </a:xfrm>
        </p:spPr>
        <p:txBody>
          <a:bodyPr/>
          <a:lstStyle/>
          <a:p>
            <a:r>
              <a:rPr lang="ar-SA" dirty="0" smtClean="0"/>
              <a:t>إجابة صحيحة </a:t>
            </a:r>
            <a:endParaRPr lang="en-US" dirty="0"/>
          </a:p>
        </p:txBody>
      </p:sp>
      <p:pic>
        <p:nvPicPr>
          <p:cNvPr id="16386" name="Picture 2" descr="http://sl.glitter-graphics.net/pub/2102/2102340ikui2myk6a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200400"/>
            <a:ext cx="3657600" cy="3448051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0" y="0"/>
            <a:ext cx="2133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إنتقل للسؤال...</a:t>
            </a:r>
            <a:endParaRPr lang="en-US" dirty="0"/>
          </a:p>
        </p:txBody>
      </p:sp>
      <p:pic>
        <p:nvPicPr>
          <p:cNvPr id="16388" name="Picture 4" descr="http://sl.glitter-graphics.net/pub/2102/2102341ou8ktawn8y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7409" y="3699164"/>
            <a:ext cx="3352800" cy="2914651"/>
          </a:xfrm>
          <a:prstGeom prst="rect">
            <a:avLst/>
          </a:prstGeom>
          <a:noFill/>
        </p:spPr>
      </p:pic>
      <p:sp>
        <p:nvSpPr>
          <p:cNvPr id="7" name="5-Point Star 6"/>
          <p:cNvSpPr/>
          <p:nvPr/>
        </p:nvSpPr>
        <p:spPr>
          <a:xfrm>
            <a:off x="0" y="1066800"/>
            <a:ext cx="6858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1</a:t>
            </a:r>
            <a:endParaRPr lang="en-US" dirty="0"/>
          </a:p>
        </p:txBody>
      </p:sp>
      <p:sp>
        <p:nvSpPr>
          <p:cNvPr id="9" name="5-Point Star 8">
            <a:hlinkClick r:id="rId6" action="ppaction://hlinksldjump"/>
          </p:cNvPr>
          <p:cNvSpPr/>
          <p:nvPr/>
        </p:nvSpPr>
        <p:spPr>
          <a:xfrm>
            <a:off x="152400" y="5029200"/>
            <a:ext cx="4572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6</a:t>
            </a:r>
            <a:endParaRPr lang="en-US" dirty="0"/>
          </a:p>
        </p:txBody>
      </p:sp>
      <p:sp>
        <p:nvSpPr>
          <p:cNvPr id="10" name="5-Point Star 9">
            <a:hlinkClick r:id="rId7" action="ppaction://hlinksldjump"/>
          </p:cNvPr>
          <p:cNvSpPr/>
          <p:nvPr/>
        </p:nvSpPr>
        <p:spPr>
          <a:xfrm>
            <a:off x="152400" y="4191000"/>
            <a:ext cx="4572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5</a:t>
            </a:r>
            <a:endParaRPr lang="en-US" dirty="0"/>
          </a:p>
        </p:txBody>
      </p:sp>
      <p:sp>
        <p:nvSpPr>
          <p:cNvPr id="11" name="5-Point Star 10">
            <a:hlinkClick r:id="rId8" action="ppaction://hlinksldjump"/>
          </p:cNvPr>
          <p:cNvSpPr/>
          <p:nvPr/>
        </p:nvSpPr>
        <p:spPr>
          <a:xfrm>
            <a:off x="114300" y="1814945"/>
            <a:ext cx="4572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2</a:t>
            </a:r>
            <a:endParaRPr lang="en-US" dirty="0"/>
          </a:p>
        </p:txBody>
      </p:sp>
      <p:sp>
        <p:nvSpPr>
          <p:cNvPr id="12" name="5-Point Star 11">
            <a:hlinkClick r:id="rId9" action="ppaction://hlinksldjump"/>
          </p:cNvPr>
          <p:cNvSpPr/>
          <p:nvPr/>
        </p:nvSpPr>
        <p:spPr>
          <a:xfrm>
            <a:off x="152400" y="3429000"/>
            <a:ext cx="4572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4</a:t>
            </a:r>
            <a:endParaRPr lang="en-US" dirty="0"/>
          </a:p>
        </p:txBody>
      </p:sp>
      <p:sp>
        <p:nvSpPr>
          <p:cNvPr id="13" name="5-Point Star 12">
            <a:hlinkClick r:id="rId10" action="ppaction://hlinksldjump"/>
          </p:cNvPr>
          <p:cNvSpPr/>
          <p:nvPr/>
        </p:nvSpPr>
        <p:spPr>
          <a:xfrm>
            <a:off x="152400" y="2667000"/>
            <a:ext cx="4572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3</a:t>
            </a:r>
            <a:endParaRPr lang="en-US" dirty="0"/>
          </a:p>
        </p:txBody>
      </p:sp>
      <p:sp>
        <p:nvSpPr>
          <p:cNvPr id="14" name="5-Point Star 13">
            <a:hlinkClick r:id="rId11" action="ppaction://hlinksldjump"/>
          </p:cNvPr>
          <p:cNvSpPr/>
          <p:nvPr/>
        </p:nvSpPr>
        <p:spPr>
          <a:xfrm>
            <a:off x="786245" y="2005445"/>
            <a:ext cx="5334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9</a:t>
            </a:r>
            <a:endParaRPr lang="en-US" dirty="0"/>
          </a:p>
        </p:txBody>
      </p:sp>
      <p:sp>
        <p:nvSpPr>
          <p:cNvPr id="15" name="5-Point Star 14">
            <a:hlinkClick r:id="rId12" action="ppaction://hlinksldjump"/>
          </p:cNvPr>
          <p:cNvSpPr/>
          <p:nvPr/>
        </p:nvSpPr>
        <p:spPr>
          <a:xfrm>
            <a:off x="838200" y="1143000"/>
            <a:ext cx="5334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8</a:t>
            </a:r>
            <a:endParaRPr lang="en-US" dirty="0"/>
          </a:p>
        </p:txBody>
      </p:sp>
      <p:sp>
        <p:nvSpPr>
          <p:cNvPr id="16" name="5-Point Star 15">
            <a:hlinkClick r:id="rId13" action="ppaction://hlinksldjump"/>
          </p:cNvPr>
          <p:cNvSpPr/>
          <p:nvPr/>
        </p:nvSpPr>
        <p:spPr>
          <a:xfrm>
            <a:off x="647700" y="2722418"/>
            <a:ext cx="8382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00" dirty="0" smtClean="0"/>
              <a:t>10</a:t>
            </a:r>
            <a:endParaRPr lang="en-US" sz="1200" dirty="0"/>
          </a:p>
        </p:txBody>
      </p:sp>
      <p:sp>
        <p:nvSpPr>
          <p:cNvPr id="17" name="5-Point Star 16">
            <a:hlinkClick r:id="rId14" action="ppaction://hlinksldjump"/>
          </p:cNvPr>
          <p:cNvSpPr/>
          <p:nvPr/>
        </p:nvSpPr>
        <p:spPr>
          <a:xfrm>
            <a:off x="1371600" y="2895600"/>
            <a:ext cx="10668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dirty="0" smtClean="0"/>
              <a:t>17</a:t>
            </a:r>
            <a:endParaRPr lang="en-US" sz="1200" dirty="0"/>
          </a:p>
        </p:txBody>
      </p:sp>
      <p:sp>
        <p:nvSpPr>
          <p:cNvPr id="18" name="5-Point Star 17">
            <a:hlinkClick r:id="rId15" action="ppaction://hlinksldjump"/>
          </p:cNvPr>
          <p:cNvSpPr/>
          <p:nvPr/>
        </p:nvSpPr>
        <p:spPr>
          <a:xfrm>
            <a:off x="2438400" y="2895600"/>
            <a:ext cx="1143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2</a:t>
            </a:r>
            <a:r>
              <a:rPr lang="ar-SA" sz="1400" dirty="0" smtClean="0"/>
              <a:t>0</a:t>
            </a:r>
            <a:endParaRPr lang="en-US" dirty="0"/>
          </a:p>
        </p:txBody>
      </p:sp>
      <p:sp>
        <p:nvSpPr>
          <p:cNvPr id="19" name="5-Point Star 18">
            <a:hlinkClick r:id="rId16" action="ppaction://hlinksldjump"/>
          </p:cNvPr>
          <p:cNvSpPr/>
          <p:nvPr/>
        </p:nvSpPr>
        <p:spPr>
          <a:xfrm>
            <a:off x="1447800" y="2133600"/>
            <a:ext cx="1143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dirty="0" smtClean="0"/>
              <a:t>16</a:t>
            </a:r>
            <a:endParaRPr lang="en-US" sz="1200" dirty="0"/>
          </a:p>
        </p:txBody>
      </p:sp>
      <p:sp>
        <p:nvSpPr>
          <p:cNvPr id="20" name="5-Point Star 19">
            <a:hlinkClick r:id="rId17" action="ppaction://hlinksldjump"/>
          </p:cNvPr>
          <p:cNvSpPr/>
          <p:nvPr/>
        </p:nvSpPr>
        <p:spPr>
          <a:xfrm>
            <a:off x="2438400" y="2133600"/>
            <a:ext cx="1143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 smtClean="0"/>
              <a:t>1</a:t>
            </a:r>
            <a:r>
              <a:rPr lang="ar-SA" dirty="0" smtClean="0"/>
              <a:t>9</a:t>
            </a:r>
            <a:endParaRPr lang="en-US" dirty="0"/>
          </a:p>
        </p:txBody>
      </p:sp>
      <p:sp>
        <p:nvSpPr>
          <p:cNvPr id="21" name="5-Point Star 20">
            <a:hlinkClick r:id="rId18" action="ppaction://hlinksldjump"/>
          </p:cNvPr>
          <p:cNvSpPr/>
          <p:nvPr/>
        </p:nvSpPr>
        <p:spPr>
          <a:xfrm>
            <a:off x="1257300" y="3699164"/>
            <a:ext cx="9906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 smtClean="0"/>
              <a:t>11</a:t>
            </a:r>
            <a:endParaRPr lang="en-US" sz="1400" dirty="0"/>
          </a:p>
        </p:txBody>
      </p:sp>
      <p:sp>
        <p:nvSpPr>
          <p:cNvPr id="22" name="5-Point Star 21">
            <a:hlinkClick r:id="rId19" action="ppaction://hlinksldjump"/>
          </p:cNvPr>
          <p:cNvSpPr/>
          <p:nvPr/>
        </p:nvSpPr>
        <p:spPr>
          <a:xfrm>
            <a:off x="2438400" y="1143000"/>
            <a:ext cx="12954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dirty="0" smtClean="0"/>
              <a:t>18</a:t>
            </a:r>
            <a:endParaRPr lang="en-US" sz="1200" dirty="0"/>
          </a:p>
        </p:txBody>
      </p:sp>
      <p:sp>
        <p:nvSpPr>
          <p:cNvPr id="23" name="5-Point Star 22">
            <a:hlinkClick r:id="rId20" action="ppaction://hlinksldjump"/>
          </p:cNvPr>
          <p:cNvSpPr/>
          <p:nvPr/>
        </p:nvSpPr>
        <p:spPr>
          <a:xfrm>
            <a:off x="1371600" y="1066800"/>
            <a:ext cx="1143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dirty="0" smtClean="0"/>
              <a:t>15</a:t>
            </a:r>
            <a:endParaRPr lang="en-US" sz="1200" dirty="0"/>
          </a:p>
        </p:txBody>
      </p:sp>
      <p:sp>
        <p:nvSpPr>
          <p:cNvPr id="24" name="5-Point Star 23">
            <a:hlinkClick r:id="rId21" action="ppaction://hlinksldjump"/>
          </p:cNvPr>
          <p:cNvSpPr/>
          <p:nvPr/>
        </p:nvSpPr>
        <p:spPr>
          <a:xfrm>
            <a:off x="914400" y="5791200"/>
            <a:ext cx="9906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dirty="0" smtClean="0"/>
              <a:t>14</a:t>
            </a:r>
            <a:endParaRPr lang="en-US" sz="1200" dirty="0"/>
          </a:p>
        </p:txBody>
      </p:sp>
      <p:sp>
        <p:nvSpPr>
          <p:cNvPr id="25" name="5-Point Star 24">
            <a:hlinkClick r:id="rId22" action="ppaction://hlinksldjump"/>
          </p:cNvPr>
          <p:cNvSpPr/>
          <p:nvPr/>
        </p:nvSpPr>
        <p:spPr>
          <a:xfrm>
            <a:off x="685800" y="5029200"/>
            <a:ext cx="11430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dirty="0" smtClean="0"/>
              <a:t>13</a:t>
            </a:r>
            <a:endParaRPr lang="en-US" sz="1200" dirty="0"/>
          </a:p>
        </p:txBody>
      </p:sp>
      <p:sp>
        <p:nvSpPr>
          <p:cNvPr id="26" name="5-Point Star 25">
            <a:hlinkClick r:id="rId23" action="ppaction://hlinksldjump"/>
          </p:cNvPr>
          <p:cNvSpPr/>
          <p:nvPr/>
        </p:nvSpPr>
        <p:spPr>
          <a:xfrm>
            <a:off x="595745" y="4238625"/>
            <a:ext cx="10668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dirty="0" smtClean="0"/>
              <a:t>12</a:t>
            </a:r>
            <a:endParaRPr lang="en-US" sz="1200" dirty="0"/>
          </a:p>
        </p:txBody>
      </p:sp>
      <p:sp>
        <p:nvSpPr>
          <p:cNvPr id="27" name="5-Point Star 26">
            <a:hlinkClick r:id="rId24" action="ppaction://hlinksldjump"/>
          </p:cNvPr>
          <p:cNvSpPr/>
          <p:nvPr/>
        </p:nvSpPr>
        <p:spPr>
          <a:xfrm>
            <a:off x="152400" y="5791200"/>
            <a:ext cx="4572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7</a:t>
            </a:r>
            <a:endParaRPr lang="en-US" dirty="0"/>
          </a:p>
        </p:txBody>
      </p:sp>
      <p:sp>
        <p:nvSpPr>
          <p:cNvPr id="28" name="5-Point Star 20">
            <a:hlinkClick r:id="rId25" action="ppaction://hlinksldjump"/>
          </p:cNvPr>
          <p:cNvSpPr/>
          <p:nvPr/>
        </p:nvSpPr>
        <p:spPr>
          <a:xfrm>
            <a:off x="482435" y="3505200"/>
            <a:ext cx="9906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400" dirty="0" smtClean="0"/>
              <a:t>؟</a:t>
            </a:r>
            <a:endParaRPr lang="en-US" sz="1400" dirty="0"/>
          </a:p>
        </p:txBody>
      </p:sp>
      <p:sp>
        <p:nvSpPr>
          <p:cNvPr id="29" name="5-Point Star 17">
            <a:hlinkClick r:id="rId26" action="ppaction://hlinksldjump"/>
          </p:cNvPr>
          <p:cNvSpPr/>
          <p:nvPr/>
        </p:nvSpPr>
        <p:spPr>
          <a:xfrm>
            <a:off x="2019300" y="3547145"/>
            <a:ext cx="1143000" cy="685800"/>
          </a:xfrm>
          <a:prstGeom prst="star5">
            <a:avLst>
              <a:gd name="adj" fmla="val 1749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27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rum.muslimh.net/thumbs/25d30a916bb5ebc7de64709487f10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 الثاني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 smtClean="0"/>
              <a:t> تتغذى النباتات عن طريق:</a:t>
            </a:r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endParaRPr lang="en-US" dirty="0"/>
          </a:p>
        </p:txBody>
      </p:sp>
      <p:sp>
        <p:nvSpPr>
          <p:cNvPr id="5" name="Oval 4">
            <a:hlinkClick r:id="rId4" action="ppaction://hlinksldjump"/>
          </p:cNvPr>
          <p:cNvSpPr/>
          <p:nvPr/>
        </p:nvSpPr>
        <p:spPr>
          <a:xfrm>
            <a:off x="6096000" y="2743200"/>
            <a:ext cx="22860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التربة والأسمدة</a:t>
            </a:r>
            <a:endParaRPr lang="en-US" dirty="0"/>
          </a:p>
        </p:txBody>
      </p:sp>
      <p:sp>
        <p:nvSpPr>
          <p:cNvPr id="6" name="Oval 5">
            <a:hlinkClick r:id="rId5" action="ppaction://hlinksldjump"/>
          </p:cNvPr>
          <p:cNvSpPr/>
          <p:nvPr/>
        </p:nvSpPr>
        <p:spPr>
          <a:xfrm>
            <a:off x="2743200" y="2743200"/>
            <a:ext cx="28194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إمتصاص الماء وإنتاج الغذاء بمساعدة الضوء</a:t>
            </a:r>
            <a:endParaRPr lang="en-US" dirty="0"/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6172200" y="4648200"/>
            <a:ext cx="2286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عن طريق أوراق الكأس حين تصل إليها قطرات الماء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6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rum.muslimh.net/thumbs/25d30a916bb5ebc7de64709487f10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 الثالث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r">
              <a:buNone/>
            </a:pPr>
            <a:r>
              <a:rPr lang="ar-SA" dirty="0" smtClean="0"/>
              <a:t>أجزاء النبتة هي:</a:t>
            </a:r>
            <a:endParaRPr lang="en-US" dirty="0" smtClean="0"/>
          </a:p>
          <a:p>
            <a:pPr lvl="1" algn="r">
              <a:buNone/>
            </a:pPr>
            <a:r>
              <a:rPr lang="ar-SA" dirty="0" smtClean="0"/>
              <a:t> </a:t>
            </a:r>
          </a:p>
          <a:p>
            <a:pPr lvl="1" algn="r">
              <a:buNone/>
            </a:pPr>
            <a:endParaRPr lang="ar-SA" dirty="0"/>
          </a:p>
        </p:txBody>
      </p:sp>
      <p:sp>
        <p:nvSpPr>
          <p:cNvPr id="5" name="Oval 4">
            <a:hlinkClick r:id="rId4" action="ppaction://hlinksldjump"/>
          </p:cNvPr>
          <p:cNvSpPr/>
          <p:nvPr/>
        </p:nvSpPr>
        <p:spPr>
          <a:xfrm>
            <a:off x="5791200" y="2590800"/>
            <a:ext cx="2438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جذر, ساق, أوراق الكأس, ثمرة, أوراق</a:t>
            </a:r>
            <a:endParaRPr lang="en-US" dirty="0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2743200" y="2819400"/>
            <a:ext cx="2438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ساق, ثمرة, زهرة, براعم, أوراق</a:t>
            </a:r>
            <a:endParaRPr lang="en-US" dirty="0"/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5791200" y="4648200"/>
            <a:ext cx="25146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جذر, ساق,ورقة,زهرة,ثمرة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6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rum.muslimh.net/thumbs/25d30a916bb5ebc7de64709487f10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السؤال الرابع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r">
              <a:buNone/>
            </a:pPr>
            <a:r>
              <a:rPr lang="ar-SA" dirty="0" smtClean="0"/>
              <a:t>الجذر يكون غالباً داخل :</a:t>
            </a:r>
            <a:endParaRPr lang="en-US" dirty="0"/>
          </a:p>
        </p:txBody>
      </p:sp>
      <p:sp>
        <p:nvSpPr>
          <p:cNvPr id="5" name="Oval 6">
            <a:hlinkClick r:id="rId4" action="ppaction://hlinksldjump"/>
          </p:cNvPr>
          <p:cNvSpPr/>
          <p:nvPr/>
        </p:nvSpPr>
        <p:spPr>
          <a:xfrm>
            <a:off x="3182092" y="2438401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الماء</a:t>
            </a:r>
            <a:endParaRPr lang="en-US" dirty="0"/>
          </a:p>
        </p:txBody>
      </p:sp>
      <p:sp>
        <p:nvSpPr>
          <p:cNvPr id="6" name="Oval 6">
            <a:hlinkClick r:id="rId5" action="ppaction://hlinksldjump"/>
          </p:cNvPr>
          <p:cNvSpPr/>
          <p:nvPr/>
        </p:nvSpPr>
        <p:spPr>
          <a:xfrm>
            <a:off x="5029200" y="35052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التربة</a:t>
            </a:r>
            <a:endParaRPr lang="en-US" dirty="0"/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6781800" y="4800600"/>
            <a:ext cx="1447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الأسمدة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98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6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rum.muslimh.net/thumbs/25d30a916bb5ebc7de64709487f10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السؤال الخامس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r">
              <a:buNone/>
            </a:pPr>
            <a:r>
              <a:rPr lang="ar-SA" dirty="0" smtClean="0"/>
              <a:t>لماذا النباتات هي كائنات حية :</a:t>
            </a:r>
            <a:endParaRPr lang="en-US" dirty="0"/>
          </a:p>
        </p:txBody>
      </p:sp>
      <p:sp>
        <p:nvSpPr>
          <p:cNvPr id="5" name="Oval 6">
            <a:hlinkClick r:id="rId4" action="ppaction://hlinksldjump"/>
          </p:cNvPr>
          <p:cNvSpPr/>
          <p:nvPr/>
        </p:nvSpPr>
        <p:spPr>
          <a:xfrm>
            <a:off x="2286000" y="2209800"/>
            <a:ext cx="2819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لأنها تتغذى وتتنفس وتنمو</a:t>
            </a:r>
            <a:endParaRPr lang="en-US" dirty="0"/>
          </a:p>
        </p:txBody>
      </p:sp>
      <p:sp>
        <p:nvSpPr>
          <p:cNvPr id="6" name="Oval 6">
            <a:hlinkClick r:id="rId5" action="ppaction://hlinksldjump"/>
          </p:cNvPr>
          <p:cNvSpPr/>
          <p:nvPr/>
        </p:nvSpPr>
        <p:spPr>
          <a:xfrm>
            <a:off x="4419600" y="4038600"/>
            <a:ext cx="3276600" cy="1568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لأنها </a:t>
            </a:r>
            <a:r>
              <a:rPr lang="ar-SA" dirty="0" err="1" smtClean="0"/>
              <a:t>تتنفس,تتغذى</a:t>
            </a:r>
            <a:r>
              <a:rPr lang="ar-SA" dirty="0" smtClean="0"/>
              <a:t>, تنمو وتتكاثر</a:t>
            </a:r>
            <a:endParaRPr lang="en-US" dirty="0"/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5943600" y="2362200"/>
            <a:ext cx="2626426" cy="150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لأنها تتكاثر وتتنفس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91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6" name="arrow.wav"/>
          </p:stSnd>
        </p:sndAc>
      </p:transition>
    </mc:Choice>
    <mc:Fallback>
      <p:transition spd="slow"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488</Words>
  <Application>Microsoft Office PowerPoint</Application>
  <PresentationFormat>‫הצגה על המסך (4:3)</PresentationFormat>
  <Paragraphs>177</Paragraphs>
  <Slides>26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27" baseType="lpstr">
      <vt:lpstr>Office Theme</vt:lpstr>
      <vt:lpstr>النباتات</vt:lpstr>
      <vt:lpstr>تعليمات اللعبة</vt:lpstr>
      <vt:lpstr>السؤال الأول</vt:lpstr>
      <vt:lpstr>إجابة خاطئة </vt:lpstr>
      <vt:lpstr>إجابة صحيحة </vt:lpstr>
      <vt:lpstr>السؤال الثاني</vt:lpstr>
      <vt:lpstr>السؤال الثالث</vt:lpstr>
      <vt:lpstr>السؤال الرابع</vt:lpstr>
      <vt:lpstr>السؤال الخامس</vt:lpstr>
      <vt:lpstr>السؤال السادس</vt:lpstr>
      <vt:lpstr>السؤال السابع</vt:lpstr>
      <vt:lpstr>السؤال الثامن</vt:lpstr>
      <vt:lpstr>السؤال التاسع</vt:lpstr>
      <vt:lpstr>السؤال العاشر</vt:lpstr>
      <vt:lpstr>שקופית 15</vt:lpstr>
      <vt:lpstr>السؤال الحادي عشر</vt:lpstr>
      <vt:lpstr>السؤال الثاني عشر</vt:lpstr>
      <vt:lpstr>السؤال الثالث عشر</vt:lpstr>
      <vt:lpstr>السؤال الرابع عشر</vt:lpstr>
      <vt:lpstr>السؤال الخامس عشر</vt:lpstr>
      <vt:lpstr>السؤال السادس عشر</vt:lpstr>
      <vt:lpstr>السؤال السابع عشر</vt:lpstr>
      <vt:lpstr>السؤال الثامن عشر</vt:lpstr>
      <vt:lpstr>السؤال التاسع عشر</vt:lpstr>
      <vt:lpstr>السؤال العشرون</vt:lpstr>
      <vt:lpstr>مبروك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النباتات</dc:title>
  <dc:creator>win7207</dc:creator>
  <cp:lastModifiedBy>Abir</cp:lastModifiedBy>
  <cp:revision>41</cp:revision>
  <dcterms:created xsi:type="dcterms:W3CDTF">2013-01-15T13:30:12Z</dcterms:created>
  <dcterms:modified xsi:type="dcterms:W3CDTF">2013-03-18T11:36:58Z</dcterms:modified>
</cp:coreProperties>
</file>