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259" r:id="rId2"/>
    <p:sldId id="317" r:id="rId3"/>
    <p:sldId id="256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4" r:id="rId15"/>
    <p:sldId id="326" r:id="rId16"/>
    <p:sldId id="272" r:id="rId17"/>
    <p:sldId id="279" r:id="rId18"/>
    <p:sldId id="270" r:id="rId19"/>
    <p:sldId id="273" r:id="rId20"/>
    <p:sldId id="277" r:id="rId21"/>
    <p:sldId id="327" r:id="rId22"/>
    <p:sldId id="328" r:id="rId23"/>
    <p:sldId id="32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67" autoAdjust="0"/>
    <p:restoredTop sz="96449" autoAdjust="0"/>
  </p:normalViewPr>
  <p:slideViewPr>
    <p:cSldViewPr>
      <p:cViewPr>
        <p:scale>
          <a:sx n="70" d="100"/>
          <a:sy n="70" d="100"/>
        </p:scale>
        <p:origin x="-1762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D542495-A189-4139-8BDE-E2DC6AB21CC0}" type="datetimeFigureOut">
              <a:rPr lang="he-IL" smtClean="0"/>
              <a:pPr/>
              <a:t>י"ב/שבט/תשע"ג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E957526-834F-4ADD-985D-0D93DA77A2B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548279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57526-834F-4ADD-985D-0D93DA77A2B0}" type="slidenum">
              <a:rPr lang="he-IL" smtClean="0"/>
              <a:pPr/>
              <a:t>7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مستطيل مستدير الزوايا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444D-F75D-40ED-A618-33A4E26AD723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1A04CBF-8A57-4B13-85C9-3A3D8DDB93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444D-F75D-40ED-A618-33A4E26AD723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4CBF-8A57-4B13-85C9-3A3D8DDB93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444D-F75D-40ED-A618-33A4E26AD723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4CBF-8A57-4B13-85C9-3A3D8DDB93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444D-F75D-40ED-A618-33A4E26AD723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4CBF-8A57-4B13-85C9-3A3D8DDB93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مستطيل مستدير الزوايا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444D-F75D-40ED-A618-33A4E26AD723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مستطيل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1A04CBF-8A57-4B13-85C9-3A3D8DDB93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444D-F75D-40ED-A618-33A4E26AD723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4CBF-8A57-4B13-85C9-3A3D8DDB93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444D-F75D-40ED-A618-33A4E26AD723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4CBF-8A57-4B13-85C9-3A3D8DDB93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444D-F75D-40ED-A618-33A4E26AD723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4CBF-8A57-4B13-85C9-3A3D8DDB93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444D-F75D-40ED-A618-33A4E26AD723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4CBF-8A57-4B13-85C9-3A3D8DDB93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مستطيل مستدير الزوايا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444D-F75D-40ED-A618-33A4E26AD723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4CBF-8A57-4B13-85C9-3A3D8DDB93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444D-F75D-40ED-A618-33A4E26AD723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1A04CBF-8A57-4B13-85C9-3A3D8DDB93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مستطيل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مستطيل مستدير الزوايا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DAE444D-F75D-40ED-A618-33A4E26AD723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1A04CBF-8A57-4B13-85C9-3A3D8DDB93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7" Type="http://schemas.openxmlformats.org/officeDocument/2006/relationships/image" Target="../media/image9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4" Type="http://schemas.openxmlformats.org/officeDocument/2006/relationships/slide" Target="slide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slide" Target="slide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fle7\Desktop\&#1514;&#1502;&#1493;&#1504;&#1493;&#1514;%20%20&#1493;&#1493;&#1497;&#1491;&#1497;&#1493;%20&#1502;&#1497;&#1511;&#1497;\Mickey%20Mouse%20Clubhouse%20Hot%20Dog%20Song%20-%20in%20HD!(00h00m20s-00h00m24s).mp4" TargetMode="Externa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mfle7\Desktop\&#1514;&#1502;&#1493;&#1504;&#1493;&#1514;%20%20&#1493;&#1493;&#1497;&#1491;&#1497;&#1493;%20&#1502;&#1497;&#1511;&#1497;\Pit%20Crew%20(2001)(00h02m56s-00h02m.m4v" TargetMode="External"/><Relationship Id="rId6" Type="http://schemas.openxmlformats.org/officeDocument/2006/relationships/slide" Target="slide2.xml"/><Relationship Id="rId5" Type="http://schemas.openxmlformats.org/officeDocument/2006/relationships/image" Target="../media/image20.jpe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mfle7\Desktop\&#1514;&#1502;&#1493;&#1504;&#1493;&#1514;%20%20&#1493;&#1493;&#1497;&#1491;&#1497;&#1493;%20&#1502;&#1497;&#1511;&#1497;\Mickey%20Mouse%20Clubhouse%20Hot%20Dog%20Song%20-%20in%20HD!(00h00m16s-00h00m19s).mp4" TargetMode="External"/><Relationship Id="rId6" Type="http://schemas.openxmlformats.org/officeDocument/2006/relationships/slide" Target="slide2.xml"/><Relationship Id="rId5" Type="http://schemas.openxmlformats.org/officeDocument/2006/relationships/image" Target="../media/image22.jpe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mfle7\Desktop\&#1514;&#1502;&#1493;&#1504;&#1493;&#1514;%20%20&#1493;&#1493;&#1497;&#1491;&#1497;&#1493;%20&#1502;&#1497;&#1511;&#1497;\Mickey%20Mouse%20Clubhouse%20Hot%20Dog%20Song%20-%20in%20HD!(00h00m11s-00h00m14s).mp4" TargetMode="External"/><Relationship Id="rId6" Type="http://schemas.openxmlformats.org/officeDocument/2006/relationships/slide" Target="slide2.xml"/><Relationship Id="rId5" Type="http://schemas.openxmlformats.org/officeDocument/2006/relationships/image" Target="../media/image24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6.xml"/><Relationship Id="rId12" Type="http://schemas.openxmlformats.org/officeDocument/2006/relationships/slide" Target="slide8.xml"/><Relationship Id="rId2" Type="http://schemas.openxmlformats.org/officeDocument/2006/relationships/image" Target="../media/image10.jpeg"/><Relationship Id="rId16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13.xml"/><Relationship Id="rId5" Type="http://schemas.openxmlformats.org/officeDocument/2006/relationships/slide" Target="slide9.xml"/><Relationship Id="rId15" Type="http://schemas.openxmlformats.org/officeDocument/2006/relationships/slide" Target="slide3.xml"/><Relationship Id="rId10" Type="http://schemas.openxmlformats.org/officeDocument/2006/relationships/slide" Target="slide12.xml"/><Relationship Id="rId4" Type="http://schemas.openxmlformats.org/officeDocument/2006/relationships/slide" Target="slide5.xml"/><Relationship Id="rId9" Type="http://schemas.openxmlformats.org/officeDocument/2006/relationships/slide" Target="slide7.xml"/><Relationship Id="rId1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mfle7\Desktop\&#1514;&#1502;&#1493;&#1504;&#1493;&#1514;%20%20&#1493;&#1493;&#1497;&#1491;&#1497;&#1493;%20&#1502;&#1497;&#1511;&#1497;\Sandwich%20Makers%20(1999)(00h00m42s-00h00m47s).mp4" TargetMode="External"/><Relationship Id="rId6" Type="http://schemas.openxmlformats.org/officeDocument/2006/relationships/slide" Target="slide2.xml"/><Relationship Id="rId5" Type="http://schemas.openxmlformats.org/officeDocument/2006/relationships/image" Target="../media/image26.jpe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JEX8ooNy3xo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slide" Target="slide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image" Target="../media/image6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slide" Target="slide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slide" Target="slide19.xml"/><Relationship Id="rId4" Type="http://schemas.openxmlformats.org/officeDocument/2006/relationships/slide" Target="slide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 rot="20410580">
            <a:off x="6139268" y="5731783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b="1" dirty="0" smtClean="0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rPr>
              <a:t>أتحدى </a:t>
            </a:r>
            <a:r>
              <a:rPr lang="ar-JO" sz="4000" b="1" dirty="0" err="1" smtClean="0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rPr>
              <a:t>واتسلى</a:t>
            </a:r>
            <a:endParaRPr lang="en-US" sz="4000" b="1" dirty="0">
              <a:solidFill>
                <a:srgbClr val="00206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8" name="Picture 7" descr="weeeeeeeeeeeeeeee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0" y="2286000"/>
            <a:ext cx="4549140" cy="2115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 descr="{44D95694-AA63-4A5F-9732-8434D97599ED}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398587">
            <a:off x="539789" y="281636"/>
            <a:ext cx="2410573" cy="16083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9" descr="1_1606803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114060">
            <a:off x="186432" y="2490632"/>
            <a:ext cx="1996222" cy="1328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115718-Agalychnis callidryas, Red-eyed Tree Frog, Ron Holt, Court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1641">
            <a:off x="6578805" y="3182854"/>
            <a:ext cx="2621000" cy="17115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Picture 11" descr="336287853-L-amphibian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554320">
            <a:off x="6350030" y="586330"/>
            <a:ext cx="2475724" cy="19053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Picture 12" descr="2725343507_c40d7f8a5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211385">
            <a:off x="3938530" y="4899752"/>
            <a:ext cx="2438400" cy="15410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a.a.2703.480.1.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48169">
            <a:off x="3491111" y="122789"/>
            <a:ext cx="2333625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Amphibian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98593">
            <a:off x="415563" y="4551214"/>
            <a:ext cx="2897068" cy="18309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رابط مستقيم 7"/>
          <p:cNvCxnSpPr/>
          <p:nvPr/>
        </p:nvCxnSpPr>
        <p:spPr>
          <a:xfrm>
            <a:off x="6019800" y="1600200"/>
            <a:ext cx="31242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ربع نص 17"/>
          <p:cNvSpPr txBox="1"/>
          <p:nvPr/>
        </p:nvSpPr>
        <p:spPr>
          <a:xfrm>
            <a:off x="5867400" y="3276600"/>
            <a:ext cx="2514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36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  <a:hlinkClick r:id="rId2" action="ppaction://hlinksldjump"/>
              </a:rPr>
              <a:t>ص</a:t>
            </a:r>
            <a:r>
              <a:rPr lang="ar-SA" sz="3600" b="1" dirty="0" err="1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  <a:hlinkClick r:id="rId2" action="ppaction://hlinksldjump"/>
              </a:rPr>
              <a:t>حيح</a:t>
            </a:r>
            <a:endParaRPr lang="en-US" sz="36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9" name="إطار 18"/>
          <p:cNvSpPr/>
          <p:nvPr/>
        </p:nvSpPr>
        <p:spPr>
          <a:xfrm>
            <a:off x="5715000" y="3200400"/>
            <a:ext cx="2819400" cy="838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إطار 19"/>
          <p:cNvSpPr/>
          <p:nvPr/>
        </p:nvSpPr>
        <p:spPr>
          <a:xfrm>
            <a:off x="1600200" y="3200400"/>
            <a:ext cx="2819400" cy="838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1600200" y="3276600"/>
            <a:ext cx="2667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  <a:hlinkClick r:id="rId3" action="ppaction://hlinksldjump"/>
              </a:rPr>
              <a:t>غير صحيح</a:t>
            </a:r>
            <a:endParaRPr lang="en-US" sz="36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2" name="زر إجراء: الصفحة الرئيسية 11">
            <a:hlinkClick r:id="rId4" action="ppaction://hlinksldjump" highlightClick="1"/>
          </p:cNvPr>
          <p:cNvSpPr/>
          <p:nvPr/>
        </p:nvSpPr>
        <p:spPr>
          <a:xfrm>
            <a:off x="762000" y="4953000"/>
            <a:ext cx="7620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43000" y="1498390"/>
            <a:ext cx="7488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JO" sz="3600" dirty="0" smtClean="0"/>
              <a:t>تتنفس صغار البرمائيات (الشراغيف) في الماء بواسطة الخياشيم</a:t>
            </a:r>
            <a:r>
              <a:rPr lang="ar-AE" sz="2400" dirty="0" smtClean="0"/>
              <a:t> </a:t>
            </a:r>
            <a:r>
              <a:rPr lang="ar-JO" sz="3600" dirty="0" smtClean="0"/>
              <a:t>والجلد</a:t>
            </a:r>
            <a:endParaRPr lang="he-IL" sz="6000" b="1" dirty="0">
              <a:latin typeface="Traditional Arabic" pitchFamily="18" charset="-78"/>
            </a:endParaRPr>
          </a:p>
        </p:txBody>
      </p:sp>
      <p:sp>
        <p:nvSpPr>
          <p:cNvPr id="13" name="مربع نص 16"/>
          <p:cNvSpPr txBox="1"/>
          <p:nvPr/>
        </p:nvSpPr>
        <p:spPr>
          <a:xfrm>
            <a:off x="5053084" y="930322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800" b="1" dirty="0" smtClean="0">
                <a:latin typeface="Traditional Arabic" pitchFamily="18" charset="-78"/>
                <a:cs typeface="Traditional Arabic" pitchFamily="18" charset="-78"/>
              </a:rPr>
              <a:t>صح أم خطأ</a:t>
            </a:r>
            <a:r>
              <a:rPr lang="ar-JO" sz="2800" b="1" dirty="0" smtClean="0">
                <a:latin typeface="Traditional Arabic" pitchFamily="18" charset="-78"/>
                <a:cs typeface="Traditional Arabic" pitchFamily="18" charset="-78"/>
              </a:rPr>
              <a:t>... </a:t>
            </a:r>
            <a:endParaRPr lang="en-US" sz="28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رابط مستقيم 7"/>
          <p:cNvCxnSpPr/>
          <p:nvPr/>
        </p:nvCxnSpPr>
        <p:spPr>
          <a:xfrm>
            <a:off x="3886200" y="2971800"/>
            <a:ext cx="31242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ربع نص 15"/>
          <p:cNvSpPr txBox="1"/>
          <p:nvPr/>
        </p:nvSpPr>
        <p:spPr>
          <a:xfrm>
            <a:off x="0" y="1524000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dirty="0" smtClean="0"/>
              <a:t>تعيش البرمائيات البالغة على __________ وأيضاً </a:t>
            </a:r>
            <a:endParaRPr lang="en-US" sz="3200" dirty="0" smtClean="0"/>
          </a:p>
          <a:p>
            <a:pPr algn="r" rtl="1"/>
            <a:r>
              <a:rPr lang="ar-JO" sz="3200" dirty="0" smtClean="0"/>
              <a:t>    في الـ ___________.</a:t>
            </a:r>
            <a:endParaRPr lang="en-US" sz="3200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5867400" y="3276600"/>
            <a:ext cx="2514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  <a:hlinkClick r:id="rId2" action="ppaction://hlinksldjump"/>
              </a:rPr>
              <a:t>ا</a:t>
            </a:r>
            <a:r>
              <a:rPr lang="ar-AE" sz="36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  <a:hlinkClick r:id="rId2" action="ppaction://hlinksldjump"/>
              </a:rPr>
              <a:t>لشاطئ،البحر</a:t>
            </a:r>
            <a:endParaRPr lang="en-US" sz="36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9" name="إطار 18"/>
          <p:cNvSpPr/>
          <p:nvPr/>
        </p:nvSpPr>
        <p:spPr>
          <a:xfrm>
            <a:off x="5715000" y="3200400"/>
            <a:ext cx="2819400" cy="838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إطار 19"/>
          <p:cNvSpPr/>
          <p:nvPr/>
        </p:nvSpPr>
        <p:spPr>
          <a:xfrm>
            <a:off x="1600200" y="3200400"/>
            <a:ext cx="2819400" cy="838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1676400" y="3276600"/>
            <a:ext cx="2667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  <a:hlinkClick r:id="rId3" action="ppaction://hlinksldjump"/>
              </a:rPr>
              <a:t>ال</a:t>
            </a:r>
            <a:r>
              <a:rPr lang="ar-AE" sz="36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  <a:hlinkClick r:id="rId3" action="ppaction://hlinksldjump"/>
              </a:rPr>
              <a:t>رمال،الغابة</a:t>
            </a:r>
            <a:endParaRPr lang="en-US" sz="36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0" name="إطار 9"/>
          <p:cNvSpPr/>
          <p:nvPr/>
        </p:nvSpPr>
        <p:spPr>
          <a:xfrm>
            <a:off x="5715000" y="4267200"/>
            <a:ext cx="2819400" cy="838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إطار 10"/>
          <p:cNvSpPr/>
          <p:nvPr/>
        </p:nvSpPr>
        <p:spPr>
          <a:xfrm>
            <a:off x="1600200" y="4267200"/>
            <a:ext cx="2819400" cy="838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5791200" y="4368225"/>
            <a:ext cx="27432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  <a:hlinkClick r:id="rId4" action="ppaction://hlinksldjump"/>
              </a:rPr>
              <a:t>ا</a:t>
            </a:r>
            <a:r>
              <a:rPr lang="ar-AE" sz="32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  <a:hlinkClick r:id="rId4" action="ppaction://hlinksldjump"/>
              </a:rPr>
              <a:t>ليابسة،المي</a:t>
            </a:r>
            <a:r>
              <a:rPr lang="ar-SA" sz="32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  <a:hlinkClick r:id="rId4" action="ppaction://hlinksldjump"/>
              </a:rPr>
              <a:t>ا</a:t>
            </a:r>
            <a:r>
              <a:rPr lang="ar-AE" sz="32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  <a:hlinkClick r:id="rId4" action="ppaction://hlinksldjump"/>
              </a:rPr>
              <a:t>ه</a:t>
            </a:r>
            <a:endParaRPr lang="en-US" sz="3200" b="1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1676400" y="4343400"/>
            <a:ext cx="2667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36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  <a:hlinkClick r:id="rId2" action="ppaction://hlinksldjump"/>
              </a:rPr>
              <a:t>الاشجار،الصحراء</a:t>
            </a:r>
            <a:endParaRPr lang="en-US" sz="36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5" name="زر إجراء: الصفحة الرئيسية 14">
            <a:hlinkClick r:id="rId5" action="ppaction://hlinksldjump" highlightClick="1"/>
          </p:cNvPr>
          <p:cNvSpPr/>
          <p:nvPr/>
        </p:nvSpPr>
        <p:spPr>
          <a:xfrm>
            <a:off x="685800" y="4953000"/>
            <a:ext cx="8382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1158" y="774700"/>
            <a:ext cx="30607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 descr="Amphibian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81400" y="5084291"/>
            <a:ext cx="2806502" cy="1773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رابط مستقيم 7"/>
          <p:cNvCxnSpPr/>
          <p:nvPr/>
        </p:nvCxnSpPr>
        <p:spPr>
          <a:xfrm>
            <a:off x="3886200" y="2971800"/>
            <a:ext cx="31242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ربع نص 17"/>
          <p:cNvSpPr txBox="1"/>
          <p:nvPr/>
        </p:nvSpPr>
        <p:spPr>
          <a:xfrm>
            <a:off x="5867400" y="3276600"/>
            <a:ext cx="2514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JO" sz="36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6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  <a:hlinkClick r:id="rId2" action="ppaction://hlinksldjump"/>
              </a:rPr>
              <a:t>صحيح</a:t>
            </a:r>
            <a:endParaRPr lang="en-US" sz="36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9" name="إطار 18"/>
          <p:cNvSpPr/>
          <p:nvPr/>
        </p:nvSpPr>
        <p:spPr>
          <a:xfrm>
            <a:off x="5715000" y="3200400"/>
            <a:ext cx="2819400" cy="838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إطار 19"/>
          <p:cNvSpPr/>
          <p:nvPr/>
        </p:nvSpPr>
        <p:spPr>
          <a:xfrm>
            <a:off x="1600200" y="3200400"/>
            <a:ext cx="2819400" cy="838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1676400" y="3276600"/>
            <a:ext cx="2667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  <a:hlinkClick r:id="rId3" action="ppaction://hlinksldjump"/>
              </a:rPr>
              <a:t>غير صحيح</a:t>
            </a:r>
            <a:endParaRPr lang="en-US" sz="36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1" name="زر إجراء: الصفحة الرئيسية 10">
            <a:hlinkClick r:id="rId4" action="ppaction://hlinksldjump" highlightClick="1"/>
          </p:cNvPr>
          <p:cNvSpPr/>
          <p:nvPr/>
        </p:nvSpPr>
        <p:spPr>
          <a:xfrm>
            <a:off x="609600" y="5105400"/>
            <a:ext cx="914400" cy="914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" y="16764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JO" sz="3600" dirty="0" smtClean="0"/>
              <a:t>من البيض التي يضعها العلجوم (ضفدع الجبل) داخل الماء تتطوّر شراغيف</a:t>
            </a:r>
            <a:r>
              <a:rPr lang="ar-AE" sz="3600" dirty="0" smtClean="0"/>
              <a:t>.</a:t>
            </a:r>
            <a:endParaRPr lang="he-I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6002" y="761233"/>
            <a:ext cx="40782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رابط مستقيم 7"/>
          <p:cNvCxnSpPr/>
          <p:nvPr/>
        </p:nvCxnSpPr>
        <p:spPr>
          <a:xfrm>
            <a:off x="3886200" y="2971800"/>
            <a:ext cx="31242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ربع نص 17"/>
          <p:cNvSpPr txBox="1"/>
          <p:nvPr/>
        </p:nvSpPr>
        <p:spPr>
          <a:xfrm>
            <a:off x="5867400" y="3276600"/>
            <a:ext cx="2514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36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  <a:hlinkClick r:id="rId2" action="ppaction://hlinksldjump"/>
              </a:rPr>
              <a:t>المياه</a:t>
            </a:r>
            <a:endParaRPr lang="en-US" sz="36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9" name="إطار 18"/>
          <p:cNvSpPr/>
          <p:nvPr/>
        </p:nvSpPr>
        <p:spPr>
          <a:xfrm>
            <a:off x="5715000" y="3200400"/>
            <a:ext cx="2819400" cy="838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إطار 19"/>
          <p:cNvSpPr/>
          <p:nvPr/>
        </p:nvSpPr>
        <p:spPr>
          <a:xfrm>
            <a:off x="1600200" y="3200400"/>
            <a:ext cx="2819400" cy="838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1676400" y="3276600"/>
            <a:ext cx="2667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36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  <a:hlinkClick r:id="rId3" action="ppaction://hlinksldjump"/>
              </a:rPr>
              <a:t>الغابة</a:t>
            </a:r>
            <a:endParaRPr lang="en-US" sz="36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0" name="زر إجراء: الصفحة الرئيسية 9">
            <a:hlinkClick r:id="rId4" action="ppaction://hlinksldjump" highlightClick="1"/>
          </p:cNvPr>
          <p:cNvSpPr/>
          <p:nvPr/>
        </p:nvSpPr>
        <p:spPr>
          <a:xfrm>
            <a:off x="609600" y="5410200"/>
            <a:ext cx="8382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734183"/>
            <a:ext cx="30607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962400" y="1752600"/>
            <a:ext cx="518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3200" dirty="0" smtClean="0"/>
              <a:t>تعيش البرمائيات الصغيرة (الشراغ</a:t>
            </a:r>
            <a:r>
              <a:rPr lang="ar-AE" sz="3200" dirty="0" smtClean="0"/>
              <a:t>ي</a:t>
            </a:r>
            <a:r>
              <a:rPr lang="ar-JO" sz="3200" dirty="0" smtClean="0"/>
              <a:t>ف) في الـ ___________.</a:t>
            </a:r>
            <a:endParaRPr lang="en-US" sz="3200" dirty="0"/>
          </a:p>
        </p:txBody>
      </p:sp>
      <p:sp>
        <p:nvSpPr>
          <p:cNvPr id="12" name="مربع نص 20"/>
          <p:cNvSpPr txBox="1"/>
          <p:nvPr/>
        </p:nvSpPr>
        <p:spPr>
          <a:xfrm>
            <a:off x="3505200" y="4648200"/>
            <a:ext cx="2667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36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  <a:hlinkClick r:id="rId3" action="ppaction://hlinksldjump"/>
              </a:rPr>
              <a:t>العش</a:t>
            </a:r>
            <a:endParaRPr lang="en-US" sz="36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3" name="إطار 19"/>
          <p:cNvSpPr/>
          <p:nvPr/>
        </p:nvSpPr>
        <p:spPr>
          <a:xfrm>
            <a:off x="3429000" y="4572000"/>
            <a:ext cx="2819400" cy="838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رابط مستقيم 7"/>
          <p:cNvCxnSpPr/>
          <p:nvPr/>
        </p:nvCxnSpPr>
        <p:spPr>
          <a:xfrm>
            <a:off x="3886200" y="2971800"/>
            <a:ext cx="31242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ربع نص 15"/>
          <p:cNvSpPr txBox="1"/>
          <p:nvPr/>
        </p:nvSpPr>
        <p:spPr>
          <a:xfrm>
            <a:off x="2286000" y="1828800"/>
            <a:ext cx="643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600" dirty="0" smtClean="0"/>
              <a:t>لماذا </a:t>
            </a:r>
            <a:r>
              <a:rPr lang="ar-AE" sz="3600" dirty="0" smtClean="0"/>
              <a:t>تسمى ال</a:t>
            </a:r>
            <a:r>
              <a:rPr lang="ar-JO" sz="3600" dirty="0" smtClean="0"/>
              <a:t>برمائيات</a:t>
            </a:r>
            <a:r>
              <a:rPr lang="ar-AE" sz="3600" dirty="0" smtClean="0"/>
              <a:t> بهذا الاسم</a:t>
            </a:r>
            <a:r>
              <a:rPr lang="ar-SA" sz="3600" dirty="0" smtClean="0"/>
              <a:t>؟</a:t>
            </a:r>
            <a:endParaRPr lang="en-US" sz="44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4953000" y="9144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b="1" dirty="0" smtClean="0">
                <a:latin typeface="Traditional Arabic" pitchFamily="18" charset="-78"/>
                <a:cs typeface="Traditional Arabic" pitchFamily="18" charset="-78"/>
              </a:rPr>
              <a:t>اختر الإجابة الصحيحة ... </a:t>
            </a:r>
            <a:endParaRPr lang="en-US" sz="28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867400" y="3505200"/>
            <a:ext cx="25146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28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  <a:hlinkClick r:id="rId2" action="ppaction://hlinksldjump"/>
              </a:rPr>
              <a:t>لانه يمكنها العيش في البر وداخل المياه</a:t>
            </a:r>
            <a:endParaRPr lang="ar-SA" sz="2800" b="1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  <a:hlinkClick r:id="rId2" action="ppaction://hlinksldjump"/>
            </a:endParaRPr>
          </a:p>
        </p:txBody>
      </p:sp>
      <p:sp>
        <p:nvSpPr>
          <p:cNvPr id="19" name="إطار 18"/>
          <p:cNvSpPr/>
          <p:nvPr/>
        </p:nvSpPr>
        <p:spPr>
          <a:xfrm>
            <a:off x="5715000" y="3352799"/>
            <a:ext cx="2819400" cy="120032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إطار 19"/>
          <p:cNvSpPr/>
          <p:nvPr/>
        </p:nvSpPr>
        <p:spPr>
          <a:xfrm>
            <a:off x="1600200" y="3352800"/>
            <a:ext cx="2971800" cy="120032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1775346" y="3414355"/>
            <a:ext cx="26670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  <a:hlinkClick r:id="rId3" action="ppaction://hlinksldjump"/>
              </a:rPr>
              <a:t>لانه يمكنها العيض في المياه والبحار</a:t>
            </a:r>
            <a:endParaRPr lang="en-US" sz="32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0" name="إطار 9"/>
          <p:cNvSpPr/>
          <p:nvPr/>
        </p:nvSpPr>
        <p:spPr>
          <a:xfrm>
            <a:off x="1600200" y="5181600"/>
            <a:ext cx="2819400" cy="1295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إطار 10"/>
          <p:cNvSpPr/>
          <p:nvPr/>
        </p:nvSpPr>
        <p:spPr>
          <a:xfrm>
            <a:off x="5715000" y="5257800"/>
            <a:ext cx="2819400" cy="1219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5791200" y="5410200"/>
            <a:ext cx="26670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28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  <a:hlinkClick r:id="rId3" action="ppaction://hlinksldjump"/>
              </a:rPr>
              <a:t>لانها تعيش في الصحراء والغابة</a:t>
            </a:r>
            <a:endParaRPr lang="en-US" sz="28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1676400" y="5257800"/>
            <a:ext cx="2667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  <a:hlinkClick r:id="rId4" action="ppaction://hlinksldjump"/>
              </a:rPr>
              <a:t>جميع الاجابات خاطئة</a:t>
            </a:r>
            <a:endParaRPr lang="en-US" sz="36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4" name="زر إجراء: الصفحة الرئيسية 13">
            <a:hlinkClick r:id="rId5" action="ppaction://hlinksldjump" highlightClick="1"/>
          </p:cNvPr>
          <p:cNvSpPr/>
          <p:nvPr/>
        </p:nvSpPr>
        <p:spPr>
          <a:xfrm>
            <a:off x="685800" y="5486400"/>
            <a:ext cx="762000" cy="76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رابط مستقيم 7"/>
          <p:cNvCxnSpPr/>
          <p:nvPr/>
        </p:nvCxnSpPr>
        <p:spPr>
          <a:xfrm>
            <a:off x="3886200" y="2971800"/>
            <a:ext cx="31242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ربع نص 16"/>
          <p:cNvSpPr txBox="1"/>
          <p:nvPr/>
        </p:nvSpPr>
        <p:spPr>
          <a:xfrm>
            <a:off x="4953000" y="9144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صح أم خطأ</a:t>
            </a:r>
            <a:r>
              <a:rPr lang="ar-JO" sz="28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...</a:t>
            </a:r>
            <a:endParaRPr lang="en-US" sz="28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8" name="مربع نص 17">
            <a:hlinkClick r:id="rId2" action="ppaction://hlinksldjump"/>
          </p:cNvPr>
          <p:cNvSpPr txBox="1"/>
          <p:nvPr/>
        </p:nvSpPr>
        <p:spPr>
          <a:xfrm>
            <a:off x="5867400" y="3276600"/>
            <a:ext cx="2514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  <a:hlinkClick r:id="rId3" action="ppaction://hlinksldjump"/>
              </a:rPr>
              <a:t>صحيح</a:t>
            </a:r>
            <a:endParaRPr lang="en-US" sz="36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9" name="إطار 18"/>
          <p:cNvSpPr/>
          <p:nvPr/>
        </p:nvSpPr>
        <p:spPr>
          <a:xfrm>
            <a:off x="5715000" y="3200400"/>
            <a:ext cx="2819400" cy="838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إطار 19"/>
          <p:cNvSpPr/>
          <p:nvPr/>
        </p:nvSpPr>
        <p:spPr>
          <a:xfrm>
            <a:off x="1600200" y="3200400"/>
            <a:ext cx="2819400" cy="838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1676400" y="3276600"/>
            <a:ext cx="2667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  <a:hlinkClick r:id="rId2" action="ppaction://hlinksldjump"/>
              </a:rPr>
              <a:t>غير صحيح</a:t>
            </a:r>
            <a:endParaRPr lang="en-US" sz="36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5" name="زر إجراء: الصفحة الرئيسية 14">
            <a:hlinkClick r:id="rId4" action="ppaction://hlinksldjump" highlightClick="1"/>
          </p:cNvPr>
          <p:cNvSpPr/>
          <p:nvPr/>
        </p:nvSpPr>
        <p:spPr>
          <a:xfrm>
            <a:off x="685800" y="4953000"/>
            <a:ext cx="8382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ربع نص 15"/>
          <p:cNvSpPr txBox="1"/>
          <p:nvPr/>
        </p:nvSpPr>
        <p:spPr>
          <a:xfrm>
            <a:off x="381000" y="1676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600" dirty="0" smtClean="0"/>
              <a:t>هل كل من يستطيع العيش في الماء وايضاً عل اليابسة هو حيوان برمائي ينتمي الى فئة البرمائيات؟</a:t>
            </a:r>
            <a:endParaRPr lang="en-US" sz="36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ickey Mouse Clubhouse Hot Dog Song - in HD!(00h00m20s-00h00m24s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207000" y="914400"/>
            <a:ext cx="3759200" cy="3352800"/>
          </a:xfrm>
          <a:prstGeom prst="rect">
            <a:avLst/>
          </a:prstGeom>
        </p:spPr>
      </p:pic>
      <p:sp>
        <p:nvSpPr>
          <p:cNvPr id="4" name="زر إجراء: الصفحة الرئيسية 3">
            <a:hlinkClick r:id="rId5" action="ppaction://hlinksldjump" highlightClick="1"/>
          </p:cNvPr>
          <p:cNvSpPr/>
          <p:nvPr/>
        </p:nvSpPr>
        <p:spPr>
          <a:xfrm>
            <a:off x="7467600" y="5257800"/>
            <a:ext cx="838200" cy="914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ربع نص 4"/>
          <p:cNvSpPr txBox="1"/>
          <p:nvPr/>
        </p:nvSpPr>
        <p:spPr>
          <a:xfrm>
            <a:off x="762000" y="457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600" b="1" dirty="0" smtClean="0">
                <a:latin typeface="Traditional Arabic" pitchFamily="18" charset="-78"/>
                <a:cs typeface="Traditional Arabic" pitchFamily="18" charset="-78"/>
              </a:rPr>
              <a:t>أحسنت  إلى الأمام</a:t>
            </a:r>
            <a:endParaRPr lang="en-US" sz="3600" b="1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607" y="1457041"/>
            <a:ext cx="2047875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t Crew (2001)(00h02m56s-00h02m.m4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28600" y="304800"/>
            <a:ext cx="3581400" cy="2971800"/>
          </a:xfrm>
          <a:prstGeom prst="rect">
            <a:avLst/>
          </a:prstGeom>
        </p:spPr>
      </p:pic>
      <p:pic>
        <p:nvPicPr>
          <p:cNvPr id="6" name="صورة 5" descr="sad-micke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381000"/>
            <a:ext cx="2743200" cy="2743200"/>
          </a:xfrm>
          <a:prstGeom prst="rect">
            <a:avLst/>
          </a:prstGeom>
        </p:spPr>
      </p:pic>
      <p:sp>
        <p:nvSpPr>
          <p:cNvPr id="7" name="زر إجراء: الصفحة الرئيسية 6">
            <a:hlinkClick r:id="rId6" action="ppaction://hlinksldjump" highlightClick="1"/>
          </p:cNvPr>
          <p:cNvSpPr/>
          <p:nvPr/>
        </p:nvSpPr>
        <p:spPr>
          <a:xfrm>
            <a:off x="685800" y="5029200"/>
            <a:ext cx="1447800" cy="1295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ربع نص 7"/>
          <p:cNvSpPr txBox="1"/>
          <p:nvPr/>
        </p:nvSpPr>
        <p:spPr>
          <a:xfrm>
            <a:off x="381000" y="37338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600" b="1" dirty="0" smtClean="0">
                <a:latin typeface="Traditional Arabic" pitchFamily="18" charset="-78"/>
                <a:cs typeface="Traditional Arabic" pitchFamily="18" charset="-78"/>
              </a:rPr>
              <a:t>لا بأس، لا تيأس فهنالك فرص أخرى</a:t>
            </a:r>
            <a:endParaRPr lang="en-US" sz="36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ickey Mouse Clubhouse Hot Dog Song - in HD!(00h00m16s-00h00m19s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876800" y="2506980"/>
            <a:ext cx="4038600" cy="2827020"/>
          </a:xfrm>
          <a:prstGeom prst="rect">
            <a:avLst/>
          </a:prstGeom>
        </p:spPr>
      </p:pic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3657600" y="685800"/>
            <a:ext cx="5791200" cy="1600200"/>
          </a:xfrm>
        </p:spPr>
        <p:txBody>
          <a:bodyPr>
            <a:normAutofit/>
          </a:bodyPr>
          <a:lstStyle/>
          <a:p>
            <a:pPr algn="ctr"/>
            <a:r>
              <a:rPr lang="ar-JO" sz="48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أحسنت إلى الأمام </a:t>
            </a:r>
            <a:br>
              <a:rPr lang="ar-JO" sz="48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</a:br>
            <a:r>
              <a:rPr lang="ar-AE" sz="48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   </a:t>
            </a:r>
            <a:endParaRPr lang="en-US" sz="48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2050" name="Picture 2" descr="C:\Users\mfle7\Desktop\HMC1THK24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362200"/>
            <a:ext cx="4038600" cy="3172691"/>
          </a:xfrm>
          <a:prstGeom prst="rect">
            <a:avLst/>
          </a:prstGeom>
          <a:noFill/>
        </p:spPr>
      </p:pic>
      <p:sp>
        <p:nvSpPr>
          <p:cNvPr id="8" name="زر إجراء: الصفحة الرئيسية 7">
            <a:hlinkClick r:id="rId6" action="ppaction://hlinksldjump" highlightClick="1"/>
          </p:cNvPr>
          <p:cNvSpPr/>
          <p:nvPr/>
        </p:nvSpPr>
        <p:spPr>
          <a:xfrm>
            <a:off x="457200" y="5410200"/>
            <a:ext cx="762000" cy="76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ickey Mouse Clubhouse Hot Dog Song - in HD!(00h00m11s-00h00m14s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48200" y="838200"/>
            <a:ext cx="4114800" cy="3200400"/>
          </a:xfrm>
          <a:prstGeom prst="rect">
            <a:avLst/>
          </a:prstGeom>
        </p:spPr>
      </p:pic>
      <p:pic>
        <p:nvPicPr>
          <p:cNvPr id="5" name="صورة 4" descr="Mickey-Mouse-1-L303E951VA-1024x7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762000"/>
            <a:ext cx="4343400" cy="3276600"/>
          </a:xfrm>
          <a:prstGeom prst="rect">
            <a:avLst/>
          </a:prstGeom>
        </p:spPr>
      </p:pic>
      <p:sp>
        <p:nvSpPr>
          <p:cNvPr id="7" name="زر إجراء: الصفحة الرئيسية 6">
            <a:hlinkClick r:id="rId6" action="ppaction://hlinksldjump" highlightClick="1"/>
          </p:cNvPr>
          <p:cNvSpPr/>
          <p:nvPr/>
        </p:nvSpPr>
        <p:spPr>
          <a:xfrm>
            <a:off x="7543800" y="5791200"/>
            <a:ext cx="9144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ربع نص 7"/>
          <p:cNvSpPr txBox="1"/>
          <p:nvPr/>
        </p:nvSpPr>
        <p:spPr>
          <a:xfrm>
            <a:off x="4038600" y="4114800"/>
            <a:ext cx="411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600" b="1" dirty="0" smtClean="0">
                <a:latin typeface="Traditional Arabic" pitchFamily="18" charset="-78"/>
                <a:cs typeface="Traditional Arabic" pitchFamily="18" charset="-78"/>
              </a:rPr>
              <a:t>يا لك من ذكي</a:t>
            </a:r>
            <a:br>
              <a:rPr lang="ar-JO" sz="3600" b="1" dirty="0" smtClean="0">
                <a:latin typeface="Traditional Arabic" pitchFamily="18" charset="-78"/>
                <a:cs typeface="Traditional Arabic" pitchFamily="18" charset="-78"/>
              </a:rPr>
            </a:br>
            <a:r>
              <a:rPr lang="ar-JO" sz="3600" b="1" dirty="0" smtClean="0">
                <a:latin typeface="Traditional Arabic" pitchFamily="18" charset="-78"/>
                <a:cs typeface="Traditional Arabic" pitchFamily="18" charset="-78"/>
              </a:rPr>
              <a:t>أتمنى لك دوام التقدم المستمر </a:t>
            </a:r>
            <a:br>
              <a:rPr lang="ar-JO" sz="3600" b="1" dirty="0" smtClean="0">
                <a:latin typeface="Traditional Arabic" pitchFamily="18" charset="-78"/>
                <a:cs typeface="Traditional Arabic" pitchFamily="18" charset="-78"/>
              </a:rPr>
            </a:br>
            <a:r>
              <a:rPr lang="ar-JO" sz="3600" b="1" dirty="0" smtClean="0">
                <a:latin typeface="Traditional Arabic" pitchFamily="18" charset="-78"/>
                <a:cs typeface="Traditional Arabic" pitchFamily="18" charset="-78"/>
              </a:rPr>
              <a:t>ممتاز </a:t>
            </a:r>
            <a:br>
              <a:rPr lang="ar-JO" sz="3600" b="1" dirty="0" smtClean="0">
                <a:latin typeface="Traditional Arabic" pitchFamily="18" charset="-78"/>
                <a:cs typeface="Traditional Arabic" pitchFamily="18" charset="-78"/>
              </a:rPr>
            </a:br>
            <a:endParaRPr lang="en-US" sz="36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209800" y="2286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8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القائمة الرئيسية</a:t>
            </a:r>
            <a:endParaRPr lang="en-US" sz="4800" b="1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مثلث متساوي الساقين 6"/>
          <p:cNvSpPr/>
          <p:nvPr/>
        </p:nvSpPr>
        <p:spPr>
          <a:xfrm>
            <a:off x="381000" y="990600"/>
            <a:ext cx="914400" cy="762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>
                <a:hlinkClick r:id="rId3" action="ppaction://hlinksldjump"/>
              </a:rPr>
              <a:t>2</a:t>
            </a:r>
            <a:endParaRPr lang="en-US" dirty="0"/>
          </a:p>
        </p:txBody>
      </p:sp>
      <p:sp>
        <p:nvSpPr>
          <p:cNvPr id="8" name="مثلث متساوي الساقين 7"/>
          <p:cNvSpPr/>
          <p:nvPr/>
        </p:nvSpPr>
        <p:spPr>
          <a:xfrm>
            <a:off x="1371600" y="990600"/>
            <a:ext cx="914400" cy="762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>
                <a:hlinkClick r:id="rId4" action="ppaction://hlinksldjump"/>
              </a:rPr>
              <a:t>3</a:t>
            </a:r>
            <a:endParaRPr lang="en-US" dirty="0"/>
          </a:p>
        </p:txBody>
      </p:sp>
      <p:sp>
        <p:nvSpPr>
          <p:cNvPr id="9" name="مثلث متساوي الساقين 8"/>
          <p:cNvSpPr/>
          <p:nvPr/>
        </p:nvSpPr>
        <p:spPr>
          <a:xfrm>
            <a:off x="381000" y="1981200"/>
            <a:ext cx="914400" cy="762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>
                <a:hlinkClick r:id="rId5" action="ppaction://hlinksldjump"/>
              </a:rPr>
              <a:t>7</a:t>
            </a:r>
            <a:endParaRPr lang="en-US" dirty="0"/>
          </a:p>
        </p:txBody>
      </p:sp>
      <p:sp>
        <p:nvSpPr>
          <p:cNvPr id="14" name="مثلث متساوي الساقين 13"/>
          <p:cNvSpPr/>
          <p:nvPr/>
        </p:nvSpPr>
        <p:spPr>
          <a:xfrm>
            <a:off x="1371600" y="1981200"/>
            <a:ext cx="914400" cy="762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>
                <a:hlinkClick r:id="rId6" action="ppaction://hlinksldjump"/>
              </a:rPr>
              <a:t>8</a:t>
            </a:r>
            <a:endParaRPr lang="en-US" dirty="0"/>
          </a:p>
        </p:txBody>
      </p:sp>
      <p:sp>
        <p:nvSpPr>
          <p:cNvPr id="18" name="مثلث متساوي الساقين 17"/>
          <p:cNvSpPr/>
          <p:nvPr/>
        </p:nvSpPr>
        <p:spPr>
          <a:xfrm>
            <a:off x="2514600" y="914400"/>
            <a:ext cx="914400" cy="762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>
                <a:hlinkClick r:id="rId7" action="ppaction://hlinksldjump"/>
              </a:rPr>
              <a:t>4</a:t>
            </a:r>
            <a:endParaRPr lang="en-US" dirty="0"/>
          </a:p>
        </p:txBody>
      </p:sp>
      <p:sp>
        <p:nvSpPr>
          <p:cNvPr id="19" name="مثلث متساوي الساقين 18"/>
          <p:cNvSpPr/>
          <p:nvPr/>
        </p:nvSpPr>
        <p:spPr>
          <a:xfrm>
            <a:off x="2590800" y="1981200"/>
            <a:ext cx="914400" cy="762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>
                <a:hlinkClick r:id="rId8" action="ppaction://hlinksldjump"/>
              </a:rPr>
              <a:t>9</a:t>
            </a:r>
            <a:endParaRPr lang="en-US" dirty="0"/>
          </a:p>
        </p:txBody>
      </p:sp>
      <p:sp>
        <p:nvSpPr>
          <p:cNvPr id="23" name="مثلث متساوي الساقين 22"/>
          <p:cNvSpPr/>
          <p:nvPr/>
        </p:nvSpPr>
        <p:spPr>
          <a:xfrm>
            <a:off x="3962400" y="990600"/>
            <a:ext cx="914400" cy="762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>
                <a:hlinkClick r:id="rId9" action="ppaction://hlinksldjump"/>
              </a:rPr>
              <a:t>5</a:t>
            </a:r>
            <a:endParaRPr lang="en-US" dirty="0"/>
          </a:p>
        </p:txBody>
      </p:sp>
      <p:sp>
        <p:nvSpPr>
          <p:cNvPr id="24" name="مثلث متساوي الساقين 23"/>
          <p:cNvSpPr/>
          <p:nvPr/>
        </p:nvSpPr>
        <p:spPr>
          <a:xfrm>
            <a:off x="3886200" y="1981200"/>
            <a:ext cx="914400" cy="762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>
                <a:hlinkClick r:id="rId10" action="ppaction://hlinksldjump"/>
              </a:rPr>
              <a:t>10</a:t>
            </a:r>
            <a:endParaRPr lang="en-US" dirty="0"/>
          </a:p>
        </p:txBody>
      </p:sp>
      <p:sp>
        <p:nvSpPr>
          <p:cNvPr id="28" name="مثلث متساوي الساقين 27"/>
          <p:cNvSpPr/>
          <p:nvPr/>
        </p:nvSpPr>
        <p:spPr>
          <a:xfrm>
            <a:off x="5181600" y="1981200"/>
            <a:ext cx="990600" cy="762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>
                <a:hlinkClick r:id="rId11" action="ppaction://hlinksldjump"/>
              </a:rPr>
              <a:t>11</a:t>
            </a:r>
            <a:endParaRPr lang="en-US" dirty="0"/>
          </a:p>
        </p:txBody>
      </p:sp>
      <p:sp>
        <p:nvSpPr>
          <p:cNvPr id="29" name="مثلث متساوي الساقين 28"/>
          <p:cNvSpPr/>
          <p:nvPr/>
        </p:nvSpPr>
        <p:spPr>
          <a:xfrm>
            <a:off x="5181600" y="990600"/>
            <a:ext cx="1066800" cy="762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>
                <a:hlinkClick r:id="rId12" action="ppaction://hlinksldjump"/>
              </a:rPr>
              <a:t>6</a:t>
            </a:r>
            <a:endParaRPr lang="en-US" dirty="0"/>
          </a:p>
        </p:txBody>
      </p:sp>
      <p:sp>
        <p:nvSpPr>
          <p:cNvPr id="32" name="مثلث متساوي الساقين 31"/>
          <p:cNvSpPr/>
          <p:nvPr/>
        </p:nvSpPr>
        <p:spPr>
          <a:xfrm>
            <a:off x="609600" y="3200400"/>
            <a:ext cx="914400" cy="762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>
                <a:hlinkClick r:id="rId13" action="ppaction://hlinksldjump"/>
              </a:rPr>
              <a:t>12</a:t>
            </a:r>
            <a:endParaRPr lang="en-US" dirty="0"/>
          </a:p>
        </p:txBody>
      </p:sp>
      <p:sp>
        <p:nvSpPr>
          <p:cNvPr id="33" name="مثلث متساوي الساقين 32"/>
          <p:cNvSpPr/>
          <p:nvPr/>
        </p:nvSpPr>
        <p:spPr>
          <a:xfrm>
            <a:off x="1981200" y="3048000"/>
            <a:ext cx="914400" cy="762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>
                <a:hlinkClick r:id="rId14" action="ppaction://hlinksldjump"/>
              </a:rPr>
              <a:t>13</a:t>
            </a:r>
            <a:endParaRPr lang="en-US" dirty="0"/>
          </a:p>
        </p:txBody>
      </p:sp>
      <p:sp>
        <p:nvSpPr>
          <p:cNvPr id="36" name="مثلث متساوي الساقين 35">
            <a:hlinkClick r:id="rId15" action="ppaction://hlinksldjump"/>
          </p:cNvPr>
          <p:cNvSpPr/>
          <p:nvPr/>
        </p:nvSpPr>
        <p:spPr>
          <a:xfrm>
            <a:off x="1371600" y="152400"/>
            <a:ext cx="1219200" cy="762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>
                <a:hlinkClick r:id="rId15" action="ppaction://hlinksldjump"/>
              </a:rPr>
              <a:t>1</a:t>
            </a:r>
            <a:endParaRPr lang="en-US" dirty="0"/>
          </a:p>
        </p:txBody>
      </p:sp>
      <p:sp>
        <p:nvSpPr>
          <p:cNvPr id="27" name="Oval 26">
            <a:hlinkClick r:id="rId16" action="ppaction://hlinksldjump"/>
          </p:cNvPr>
          <p:cNvSpPr/>
          <p:nvPr/>
        </p:nvSpPr>
        <p:spPr>
          <a:xfrm>
            <a:off x="3276600" y="5105400"/>
            <a:ext cx="2057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600" dirty="0" smtClean="0">
                <a:latin typeface="Andalus" pitchFamily="18" charset="-78"/>
                <a:cs typeface="Andalus" pitchFamily="18" charset="-78"/>
              </a:rPr>
              <a:t>النهاية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andwich Makers (1999)(00h00m42s-00h00m47s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562600" y="228600"/>
            <a:ext cx="3352800" cy="2667000"/>
          </a:xfrm>
          <a:prstGeom prst="rect">
            <a:avLst/>
          </a:prstGeom>
        </p:spPr>
      </p:pic>
      <p:pic>
        <p:nvPicPr>
          <p:cNvPr id="5" name="صورة 4" descr="10696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0800" y="2057400"/>
            <a:ext cx="2743200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زر إجراء: الصفحة الرئيسية 5">
            <a:hlinkClick r:id="rId6" action="ppaction://hlinksldjump" highlightClick="1"/>
          </p:cNvPr>
          <p:cNvSpPr/>
          <p:nvPr/>
        </p:nvSpPr>
        <p:spPr>
          <a:xfrm>
            <a:off x="609600" y="5410200"/>
            <a:ext cx="1066800" cy="990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ربع نص 6"/>
          <p:cNvSpPr txBox="1"/>
          <p:nvPr/>
        </p:nvSpPr>
        <p:spPr>
          <a:xfrm>
            <a:off x="304800" y="6858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7200" b="1" dirty="0" smtClean="0">
                <a:latin typeface="Traditional Arabic" pitchFamily="18" charset="-78"/>
                <a:cs typeface="Traditional Arabic" pitchFamily="18" charset="-78"/>
              </a:rPr>
              <a:t>لا بأس </a:t>
            </a:r>
            <a:endParaRPr lang="en-US" sz="7200" b="1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7437" y="490537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778333">
            <a:off x="1259064" y="3394873"/>
            <a:ext cx="7772400" cy="1362075"/>
          </a:xfrm>
        </p:spPr>
        <p:txBody>
          <a:bodyPr>
            <a:normAutofit/>
          </a:bodyPr>
          <a:lstStyle/>
          <a:p>
            <a:pPr algn="ctr" rtl="1"/>
            <a:r>
              <a:rPr lang="ar-AE" sz="5400" dirty="0" smtClean="0"/>
              <a:t>شكراً لمشاركتكم</a:t>
            </a:r>
            <a:endParaRPr lang="en-US" sz="5400" dirty="0"/>
          </a:p>
        </p:txBody>
      </p:sp>
      <p:sp>
        <p:nvSpPr>
          <p:cNvPr id="4" name="Smiley Face 3"/>
          <p:cNvSpPr/>
          <p:nvPr/>
        </p:nvSpPr>
        <p:spPr>
          <a:xfrm>
            <a:off x="1752600" y="1371600"/>
            <a:ext cx="2286000" cy="21336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dirty="0" smtClean="0"/>
              <a:t>عرض مقطع فيديو عن البرمائيات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rtl="1"/>
            <a:r>
              <a:rPr lang="ar-AE" dirty="0" smtClean="0"/>
              <a:t>:</a:t>
            </a:r>
            <a:endParaRPr lang="en-US" dirty="0" smtClean="0"/>
          </a:p>
          <a:p>
            <a:pPr rtl="1"/>
            <a:r>
              <a:rPr lang="en-US" u="sng" dirty="0" smtClean="0">
                <a:hlinkClick r:id="rId2"/>
              </a:rPr>
              <a:t>http://www.youtube.com/watch?v=JEX8ooNy3xo</a:t>
            </a:r>
            <a:endParaRPr lang="en-US" dirty="0" smtClean="0"/>
          </a:p>
          <a:p>
            <a:pPr rtl="1"/>
            <a:r>
              <a:rPr lang="ar-AE" dirty="0" smtClean="0"/>
              <a:t> 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 descr="ww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8839200" cy="6477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رابط مستقيم 7"/>
          <p:cNvCxnSpPr/>
          <p:nvPr/>
        </p:nvCxnSpPr>
        <p:spPr>
          <a:xfrm>
            <a:off x="3886200" y="2971800"/>
            <a:ext cx="31242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ربع نص 15"/>
          <p:cNvSpPr txBox="1"/>
          <p:nvPr/>
        </p:nvSpPr>
        <p:spPr>
          <a:xfrm>
            <a:off x="1905000" y="19050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dirty="0" smtClean="0"/>
              <a:t>جسم البرمائيات مكسو بجلد جاف يحميها من الجفاف</a:t>
            </a:r>
            <a:r>
              <a:rPr lang="ar-AE" sz="3600" dirty="0" smtClean="0"/>
              <a:t>:</a:t>
            </a:r>
            <a:endParaRPr lang="en-US" sz="36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1752600" y="3429000"/>
            <a:ext cx="2514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  <a:hlinkClick r:id="rId2" action="ppaction://hlinksldjump"/>
              </a:rPr>
              <a:t>صحيح</a:t>
            </a:r>
            <a:endParaRPr lang="en-US" sz="36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9" name="إطار 18"/>
          <p:cNvSpPr/>
          <p:nvPr/>
        </p:nvSpPr>
        <p:spPr>
          <a:xfrm>
            <a:off x="5715000" y="3276600"/>
            <a:ext cx="2819400" cy="838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إطار 19"/>
          <p:cNvSpPr/>
          <p:nvPr/>
        </p:nvSpPr>
        <p:spPr>
          <a:xfrm>
            <a:off x="1600200" y="3352800"/>
            <a:ext cx="2819400" cy="838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5791200" y="3352800"/>
            <a:ext cx="2667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  <a:hlinkClick r:id="rId3" action="ppaction://hlinksldjump"/>
              </a:rPr>
              <a:t>غير صحيح</a:t>
            </a:r>
            <a:endParaRPr lang="en-US" sz="36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1" name="زر إجراء: الصفحة الرئيسية 10">
            <a:hlinkClick r:id="rId4" action="ppaction://hlinksldjump" highlightClick="1"/>
          </p:cNvPr>
          <p:cNvSpPr/>
          <p:nvPr/>
        </p:nvSpPr>
        <p:spPr>
          <a:xfrm>
            <a:off x="685800" y="4876800"/>
            <a:ext cx="8382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206" y="762000"/>
            <a:ext cx="40782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amphibian-info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86200" y="4343400"/>
            <a:ext cx="2133600" cy="2269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رابط مستقيم 7"/>
          <p:cNvCxnSpPr/>
          <p:nvPr/>
        </p:nvCxnSpPr>
        <p:spPr>
          <a:xfrm>
            <a:off x="3886200" y="2971800"/>
            <a:ext cx="31242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ربع نص 16"/>
          <p:cNvSpPr txBox="1"/>
          <p:nvPr/>
        </p:nvSpPr>
        <p:spPr>
          <a:xfrm>
            <a:off x="4953000" y="9144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b="1" dirty="0" smtClean="0">
                <a:latin typeface="Traditional Arabic" pitchFamily="18" charset="-78"/>
                <a:cs typeface="Traditional Arabic" pitchFamily="18" charset="-78"/>
              </a:rPr>
              <a:t>اختر الإجابة الصحيحة ... </a:t>
            </a:r>
            <a:endParaRPr lang="en-US" sz="28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8" name="مربع نص 17">
            <a:hlinkClick r:id="rId2" action="ppaction://hlinksldjump"/>
          </p:cNvPr>
          <p:cNvSpPr txBox="1"/>
          <p:nvPr/>
        </p:nvSpPr>
        <p:spPr>
          <a:xfrm>
            <a:off x="5867400" y="3276600"/>
            <a:ext cx="2514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36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التمساح</a:t>
            </a:r>
            <a:endParaRPr lang="en-US" sz="36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9" name="إطار 18"/>
          <p:cNvSpPr/>
          <p:nvPr/>
        </p:nvSpPr>
        <p:spPr>
          <a:xfrm>
            <a:off x="5715000" y="3200400"/>
            <a:ext cx="2819400" cy="838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إطار 19"/>
          <p:cNvSpPr/>
          <p:nvPr/>
        </p:nvSpPr>
        <p:spPr>
          <a:xfrm>
            <a:off x="1600200" y="3200400"/>
            <a:ext cx="2819400" cy="838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مربع نص 20">
            <a:hlinkClick r:id="rId3" action="ppaction://hlinksldjump"/>
          </p:cNvPr>
          <p:cNvSpPr txBox="1"/>
          <p:nvPr/>
        </p:nvSpPr>
        <p:spPr>
          <a:xfrm>
            <a:off x="1676400" y="3276600"/>
            <a:ext cx="2667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36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الحوت</a:t>
            </a:r>
            <a:endParaRPr lang="en-US" sz="36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0" name="إطار 9"/>
          <p:cNvSpPr/>
          <p:nvPr/>
        </p:nvSpPr>
        <p:spPr>
          <a:xfrm>
            <a:off x="5638800" y="4419600"/>
            <a:ext cx="2819400" cy="838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إطار 10"/>
          <p:cNvSpPr/>
          <p:nvPr/>
        </p:nvSpPr>
        <p:spPr>
          <a:xfrm>
            <a:off x="1600200" y="4419600"/>
            <a:ext cx="2819400" cy="838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مربع نص 11">
            <a:hlinkClick r:id="rId4" action="ppaction://hlinksldjump"/>
          </p:cNvPr>
          <p:cNvSpPr txBox="1"/>
          <p:nvPr/>
        </p:nvSpPr>
        <p:spPr>
          <a:xfrm>
            <a:off x="5715000" y="4495800"/>
            <a:ext cx="2667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36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الضفدع</a:t>
            </a:r>
            <a:endParaRPr lang="en-US" sz="36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3" name="مربع نص 12">
            <a:hlinkClick r:id="rId2" action="ppaction://hlinksldjump"/>
          </p:cNvPr>
          <p:cNvSpPr txBox="1"/>
          <p:nvPr/>
        </p:nvSpPr>
        <p:spPr>
          <a:xfrm>
            <a:off x="1676400" y="4495800"/>
            <a:ext cx="2667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36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السلحفاة</a:t>
            </a:r>
            <a:endParaRPr lang="en-US" sz="36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5" name="زر إجراء: الصفحة الرئيسية 14">
            <a:hlinkClick r:id="rId5" action="ppaction://hlinksldjump" highlightClick="1"/>
          </p:cNvPr>
          <p:cNvSpPr/>
          <p:nvPr/>
        </p:nvSpPr>
        <p:spPr>
          <a:xfrm>
            <a:off x="838200" y="5334000"/>
            <a:ext cx="6858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76600" y="19050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rtl="1">
              <a:defRPr/>
            </a:pPr>
            <a:r>
              <a:rPr lang="ar-AE" sz="2800" b="1" dirty="0" smtClean="0"/>
              <a:t>أحد الحيوانات التالية من البرمائيات :</a:t>
            </a:r>
            <a:endParaRPr kumimoji="0" lang="he-I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رابط مستقيم 7"/>
          <p:cNvCxnSpPr/>
          <p:nvPr/>
        </p:nvCxnSpPr>
        <p:spPr>
          <a:xfrm>
            <a:off x="3886200" y="2971800"/>
            <a:ext cx="31242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ربع نص 15"/>
          <p:cNvSpPr txBox="1"/>
          <p:nvPr/>
        </p:nvSpPr>
        <p:spPr>
          <a:xfrm>
            <a:off x="1905000" y="17526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200" dirty="0" smtClean="0"/>
              <a:t> </a:t>
            </a:r>
            <a:r>
              <a:rPr lang="ar-JO" sz="3200" dirty="0" smtClean="0"/>
              <a:t>في أي بيئات حياتية تعيش البرمائيات</a:t>
            </a:r>
            <a:endParaRPr lang="en-US" sz="32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867400" y="3276600"/>
            <a:ext cx="2514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36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  <a:hlinkClick r:id="rId2" action="ppaction://hlinksldjump"/>
              </a:rPr>
              <a:t>المياه واليابسة</a:t>
            </a:r>
            <a:endParaRPr lang="en-US" sz="36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9" name="إطار 18"/>
          <p:cNvSpPr/>
          <p:nvPr/>
        </p:nvSpPr>
        <p:spPr>
          <a:xfrm>
            <a:off x="5715000" y="3200400"/>
            <a:ext cx="2819400" cy="838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إطار 19"/>
          <p:cNvSpPr/>
          <p:nvPr/>
        </p:nvSpPr>
        <p:spPr>
          <a:xfrm>
            <a:off x="1600200" y="3200400"/>
            <a:ext cx="2819400" cy="838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1676400" y="3276600"/>
            <a:ext cx="2667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36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  <a:hlinkClick r:id="rId3" action="ppaction://hlinksldjump"/>
              </a:rPr>
              <a:t>البحر</a:t>
            </a:r>
            <a:endParaRPr lang="en-US" sz="36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0" name="إطار 9"/>
          <p:cNvSpPr/>
          <p:nvPr/>
        </p:nvSpPr>
        <p:spPr>
          <a:xfrm>
            <a:off x="1600200" y="4419600"/>
            <a:ext cx="2819400" cy="838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إطار 10"/>
          <p:cNvSpPr/>
          <p:nvPr/>
        </p:nvSpPr>
        <p:spPr>
          <a:xfrm>
            <a:off x="5715000" y="4419600"/>
            <a:ext cx="2819400" cy="838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5791200" y="4495800"/>
            <a:ext cx="2667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36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  <a:hlinkClick r:id="rId4" action="ppaction://hlinksldjump"/>
              </a:rPr>
              <a:t>الصحراء</a:t>
            </a:r>
            <a:endParaRPr lang="en-US" sz="36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1676400" y="4495800"/>
            <a:ext cx="2667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36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  <a:hlinkClick r:id="rId3" action="ppaction://hlinksldjump"/>
              </a:rPr>
              <a:t>الشاطئ</a:t>
            </a:r>
            <a:endParaRPr lang="en-US" sz="36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5" name="زر إجراء: الصفحة الرئيسية 14">
            <a:hlinkClick r:id="rId5" action="ppaction://hlinksldjump" highlightClick="1"/>
          </p:cNvPr>
          <p:cNvSpPr/>
          <p:nvPr/>
        </p:nvSpPr>
        <p:spPr>
          <a:xfrm>
            <a:off x="457200" y="5562600"/>
            <a:ext cx="9144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wAAAwEBAQEBAAAAAAAAAAAAAAECAwQFBgf/xAA1EAACAgEDAgQFAgUEAwEAAAABAgADEQQSIQUxE0FRYQYicYGRMqEUQlKx8CPB0eEVJGKC/8QAGgEAAgMBAQAAAAAAAAAAAAAAAAECAwQFBv/EACsRAAICAQQBAwIGAwAAAAAAAAABAhEDBBIhMQUTIlFBcSMyYYGh8JGx0f/aAAwDAQACEQMRAD8A6JQk5jEmRLEoCJZUQBCEIwHDEUYgAYgFjmHU9V/AdOu1O3cUACj3JwJFulbBK3SN8YiE8/oGrfW0WJZ4jumW3vhSB5AjzPnxPRAleHPHKm4/QsyYpY3yAlYgIxLioAIYlYhiIZBEWJZHEkwAnEREuBEAMyIsTTEWIAZ4kkTVhIIiAzIk4mmJOIASRJlkST3gAo4COICGEmaGSRACYR4gBACcQlYhEBrmUskSlloixHmTHCgKEICOACjilAZgACeD8aX40dOlXks29h5EDIGfbv8AifQgTwPiChNT1fQ025atgN6D+YA5x7Z5Ez6qW3E2W4Vc6PS+GdMdP0UWoXKvWAd2cKdxz3+07B2h03T2VaAkWVtVtKsQrAAqzKVXP0jAmXxnMJOvqXavuK/QI1EAJQnSMg8RYlRGAEmTiaYixACcQ2x4jgBBEREsiSYqAgySJZkwAjERE0xEREBkRJxNSJBEAFiG2WBGe0AMSJMtu8nEQEyoASsQAnEJUIhgBLAkjtLWWCGIxCMQAUcMQgIYmiiZieX1unqF5RdHqlqqKkWKX2fv3kMk1CNl2DF6s1G6PcC+Z4HvPkut3kfEQVX4CKCV5AGQf92HHqZzWafS0/LrOqLYwGNlatYAfTM4enKdR1ivTUvmlGD2AptFacA5+nPcec5uozvJBxqjc9NDC04yv9qP0nQ6ZaunapBcbHXHiAghQSznIz5/qGfPAmCzejXnUA6xLVOnNIyqjBfaRyT/APr8ESEp/wBJ7bT4anmlW/Uw9ceUh4zKlBxfdi1OmlNb49IiAgI52DmgIEwiMAFmOGIAQAIR4hiACiMrEi6yqms2XOqKPNjABERYkabV6fVZ8B9xHceYmpEAJxERLxHjiIDEiQRNmEzIiESINK7REZgMyIixLxFiACAgY4YgBMJUIhgBKEkSwJMQ4xCAiAeIYjECMqQDgkYB9IAZagr4TIzFd6kZXuOPKcHTena/VhaNP8yrwbmXsPedF20alGss8RB8rcg4YeWB6957Wn1zLUC4UULZjDVjw+wJ9ieZ5jyOqlPLtfSO3ocktPD2PlnVpundO+HaDrnU67XnheQATjgZ7AfSfK9boXpmmu69avga3UXgulbHwmz3QDHbIyD6jM+g1XWE6p1SqrT0k0VAlEAwOP8AP2kfFa163T9P0grAC2eJtPJAUcHPvn9pmWoiptXS/wBljxym7lzJ/wAHzLs+m0VZ52qVBccsDgBT+020/U2pULajWBmLNYTljn6z3+n9Oo1Nbi8jbYpGW/SvnzOOrQaR0CJVs9MGVQ1bxVNdnXi8DUsMo3EinWo4QkFQ/Yk8f5xOxgVYq3DA4MlOjuyYodW9Fft+ZrbTbTUj6pGS52bIPmBjn+87fjvJSzy2T/Y4fkdHp4Q34OK7VkQiEJ2zihARRjvARajM8vU9c06XeFpx4p/qHY/T1+sy+JtedPp001RAsu4P0nmaXSKKRv3bW5x/Pb7n0Epnkp0icVZ779Srr0fjsMsTtRB3Y+08C8Xa9zbqWJGeFB4Ht7zpNTOVDbQqjARewHoT/sJsa8JycD6R7rCjp6FQKtPYwyATgCejJ0tXg6dE8wOZoZYuiLJhHEYwFIcS4miAwPeEsrzDbEBMkyjJMAJxzDEeYGAChFCIBgSxEIxJWAzAQhBAMSXdguawpJ7FidufcgGUJmllIax1AVwcPlMHA5/HnKdRPZBslBWzB2RbGrU/PjOfP/OZj1K7UahRuudtowMkt9hNgytmytDznuME4ksC6gFcDHP/ABPFt1I7WOe1pmfTN66im0Z+Rt3fuZ6y/wDs3V2ms12s2CpORj1+5M5q1CZLJW1bIVWs8EkY5Ptz+89bQ7wadRqQHBX53sPBxkf3AEqyTvj5Llmttmi6TZoGxvwSA2cYbjGB/nlMtL08qthe0MMBlXyI4/cZ/adfTLmdSS4Z6xtVWHBU95j1GjxtdYmhsdUqbLL/AEnzx/naVJ2nZdDJJtxbo9Hp3TvA323Xkhk3rt7Dnn6mdOsrp8B1oOWZOA6DDEHPn2/7i0VfiICbNrL8wRudy+8y11yLe71VjwRwVZePTsZbjzvG1KKVr/P3McrnNps+eam2pilqFWBxgxHaDtLAH0zzPG6r0gaWk1prNRVWxIFO/cEB5BXPb6CfH6Z7ena7VJqS19dte2og7dj+TZ+2MZ5zPXYtesi4XNHLyYNj5Z+kEYjQZafM9N6zfoqwmvupuqIyGFgbH3HnOofFugF3h1U3WE/pIHBPlLsesjJtSVMrljrpnznVdedb8XlNu6mhvDUHsT7/APHtPpWqZQf1ZP6goyx+p7D6T5Tp2jb+PNl/LPdvZgeBzzPt9dULABUN3p37f2lCzKUmyccbS5MdDQPBL7APmx6mb0VeJbkgFF7xqlldaadFGQO3rOyuk11hAM+px3M24/cVydDzmEZAQZsZVHqxxPL1/wAR9H0AxbrFd/JKRvJPpxxLbRA9IyTOPpXVK+qLa1VViIhA+dSPLPnOwxp2JiMmUZJgCCBgIzEMzMg8TUzMxCIhAxQARhAwgFGkYkSxAY4QhAB87Tg4PlMiM6hNqIH2nc2MHB54P1HMtywUlFDN5AnGZiyX+IpN7BN/yqEDZyfPjjjgekzatXjfBPG6kQ1aJYGVPmXK8ADAJ5+3EpL1osVmTew/ShOBu8t3t7Sm2g2KCCzD1/SPUfjvI5sfxMrk/KO2Ae32njb5OlfB1aYWslJ8IWMRsQYxlQcnGPcmd92p31sibq60t4A4BTJznv8A4J5ugvYPqGFjb6kFVRB5BOSzfbAH3nqKHFVymlBV4DMxfg8rx9O4/MrydkoyNFqeumuxQq2I25GX+YehnRpdPsta9XbxHJYuckpznA9j5RdFtLpRXd4JqRNhzkMMdz37YIMdLj5K2sKBSBu/qGcfnt+ZmlKUbpl6y2/ueg9SKD4lw+ZSyMnr7fbvPP1jaiisl9rrk7bM7v8AsDia6q1UstXS2WADhlYEA5HcH1nIHwilizhRhzYQTj17SCfyV7vk5dXr62oSvOme5l2qFyznywAe8+H+IdGNLqSHwOARx8yfbv7Y/wAH29+o1OntqFBdja2E8GkgFT2zyfQkngTjs8HVtZbcvim0YYOxZccdlPA7Dny5xien8fgnOCqvvd/wYs+RcpnyXQ+mLqrhqtXSBpwuUQ87j5EiLXU116pjUMsSePIT616EZNqfLgcTwNb0+6q93ZSVbncJozwy4/zL/hHFKJ4d2osrUmsbiSp58sGe3Z1cAafU6VT87AbG7q3mJ5N1RVjgcSdPbZRYq1heW3AN2B7ZkE1t4JPl0z6XXdUTSp4oPgsUG5VYbT7YI7j7ifN3dZ6rry9WkDrnGGDYxPd0Hw3b8RaoVrYzZO64hPk7eo8571fwMOkVB9dra617oipktjyGZZg9Zw3QVkZY4RlTdI+CT4e6n1FwLtWAWOCQ28j8cD7mfTdN+EumaEA2p/E2jg22ck/ny+mJ7FSLVWtdYwi9pc6ODBP82V8/H97Kck49QQVpXTWK6a0rrXgKi4A+wiMcRmwoFAiEZisaFiIxmLMQyTM2M0MzaAiCZOY2kGAg4hJzCAGo7y1MiMGBI0hEDHAQ5xl9Q+rZd3ggDCKcHcPUjPng+nadWZz6l6dJU1vKschQndmPoMHJ+3rKNTi9XG43RKMqdkIrOj4yuHYAYAB/6nZXrEpt3HS1uvFaoB28yTnv6En+rjsJyE22b/EGEzkPn9uee8lqySBnJ+s8hlqOR7ejdHlGlNBt4Vv1NkkHt/mDOy3X3ONP4/zLapDnOMck59+3aeRrNUNP0/V1V2pXaKX2bu5sfIHHsBn7zydAOqVvpqtVqatQbq1dbLHJ2g5zgDv9MyUdM5xc2+hObT4PtU1IAYoio68AtjkeYnYtdaUgVLsVDhFHYDHlOWylabrfF5HyMNoz+ocf2M7Km+ZEGQthHhsVzjnz9sgic2cGuEixSvsxIvuR08U1tvBBXn5fMfedultXS315AzYdqBuN55OAfM8RVbLCjAHG0YOMZ9e89VOnXNULNAy7xglWY4P4/vK4ReSexIcpfUD/AAurrcV1tp7R/JwQ3HkP8M+W6ppHq1BZXRag2V2Y59jx9e09DrWn1mkqNniZLDY7YBbBPy4Pfg/56ePbqLtQwa+wuR2LY48u89V4vBNy9RVRlzSVUKMN5HtJzCegfJmObU9L0uoyQDUx817fieXqfhy3cGpurf1DZBM94ShM0tJhk7qvsTU5I9z4R12i6NobPGJV8D/SVMkn1z2nJ1nqtnVdULGG2teET0E8/vKAl8IqEVFEZNt2xiUIgIwJYICJJE0AiIgJmJhnMthMzxEAGKImLdEAzIaVmS0AZmZmxltM2gInMIswjoDeMRZhmIZYMczBl5gIcTDehXcy5817wzFugBxtW+mwM2WWFD8/6VwDwD74PfvxGK86o2MXFYqIfJ4+475mtyOXL13WhiNoChSE/wDrBHecRusSm1HursvAGQFxtDevvxPP+S0u2W6K46NeGdqjzuq9Ou6iNXSGWu25iKm9McD/AIl/C/wxfTpQ+ruuY0jbtYYCHPAGTnzOOJ1aV/mN9px4QBYBsYP6jz75nf08lL6tTqXbw97kl2PnuA/sJhefJHG8afBYoq7Z1fxNlnxFpNFfvWuxFQlWPJGQp/OePf2nt3aYo+n8RwMk17DwfX/b954vXalHWUatjvrKsrDtggNx+TPpdVTa+hovUBy4rJaz+XHGRj6H25/PPypNK+6JRXJvpqq002bDsVPlJH8vpO+s36XT4osDNjKlhjdkE59ATjz44IM30Oi5JZvmOCAp+/M11jUujVm9KXdTt8TjC5G7IJGZp0WkkqySVCnJdI8Trt7arpniqq2qARZaFIdXHBBQZ2n8j18jPjwccdseU36nZZT1DVVbbKNzYspJ+UEent6egOJy5nqtLi9NN/Jlm74Nd0oNMN0oNNRA3BzKmSmaKcwA0AlARLKBjCixHJEeYWOhw7xEwgITLxMXm5MxccwEYscScynmZOIESyZDGIniQxgAMZkxjJkMZJAItCQScwjI2dhihmIkSBIYMrMzzAEx0BZMWYosxgVuxODqFG5zcSldQHzMqfNnI5z/AL+3lO0mcfV6tTqOm206JlFzFR83YjIyPxmU6jEsmNxZKEqdnjX6hkXUjfgVP84Lnbknz9SAfee9oLhrb9J04bsswbcF42qW8/fE8jqdVV9/gqxVjud0GMk4bk/fEen1dg1ui1Iy6U3KCuO5TaePu085PHGSXBrTaZ9smjT/AMq4tu3V2LW1RtbnALKw9zx2n0lV38NpcWbPCNeFTzJAOR79hjHqZ8r03WHWHR6q+yqvfqmpRDwQnJOM/wD0v7Gelf1DWBtQq+HSqWGu1HJKuDhBzjgZGfufSYXj91/oXpH02lvLqvhhkVXVVLqygjIJ8vwexnyPxjq9nUqmrCmwHdxhlxz755HcdjwfWdj68afSMNfVbatDBWVeO67u/by7+ox55nx9rM9pzc9yr8qOxOSo7d/adbxuFzSvpFGdqJ0avXW6yxXux8owAB2/69plumXEAeZ3YxUVSMl3ybBpQMxzLRoxnQGmtZnODmb19ohm4jDSIRWM0DSt0yzGDCwNQY8yAZQjEEh+ZZmbGOxGT95ixmjnmYsYIixEzMmUTIJkxCaZkyyZkYEQhCEYjpzCEJWTDEBCEdgWIiIgY4WBJgpIPEojiSBzDsD5vX21p1TqF9tFZsXbXWyjLcgjP9/xC5w+l0zoG/072XaRgDAzgjPptk/EGoFuvvQI2+gIcMMZAJH4+Y+/EnUV+K9NSZ326+zeM48kA/v+842fH72XxlwfXamhU6VRU23xKeoi0Avk/qGR79zDrFetrs1j3FKvEUlnNZK7RZ3885I9P377dF1en6hpA+wBzcr2nkFiB8y8fb8idPS9a9ravTa23xkRtRp1sODgBVZTjyAJ4OfP6TnRXFV/bNqPV6jrNJUpTUitK7dMvYcMcAMoHl+hvLvgcT4xB8vM+g6s63dN1Is+WzTWcIGxhWwd2fTc33ngL2nZ8dzBtmTUqpUIxZgTJJnRM5WZSmZ5lA8xMaOiszrrIxOAGdNbcSBYdIMeZkDmUIgLEqQJQjEWDKBkCMmMCiZm5gTM3biMRDmYvKZpDHMaIMgyZZkGTEIzMzSQYyJOIRwgB0wkgwzKbHY45OY8x2A8x5k5hHYyoL3izmMd4AfO9cVauo1UVjKA+O6lOxJ5O4+eQPOcPTK9tdFhsSxqdSG2ockAqhBPryvf3nd8XVeC9Ossda6grIu0kszHBOR5DC4+/vPK+E7q7FtOsZKa9oKt6DJ445OM+XpMGoi1bLYctI+j6Va3T+rapcbtN/Ep8wPDUtyGx9BO3WV/wPU+o6ZbCXDraqAbhYWQBsjOMnHbtxz2nlaO6m3UHS6ZP4zdRTWuF3K21mDr6fzDtx35nqdNejVdUfWXVtsZrUAPkwAAxg9hkznTi02bMXPB7usaqvpzVgs1qJYK7PVPlYAj3BI9sTwKyccjH1nr6Kq5gx0tbOLExXZZ+pMk5Ru/ADEe+32nlPU1Nr1MCCjEYPlN3jupIq1afDERFtErmLPrOmYxbZQWEMnMQ0ysASkb0kd5SjEjROzoQ88zdSCJzI01UxDNY8yN0e6AF5hmRukloAU7TB2jd5kScySRFsMxQh3kiAGQZRkmNASTJMomQYyIQhCMDXMYMISgSDMeYQgMWY4QkgGO8cIQGeT8V0WWdM8eqwiysgVp5Ek8nP0H0nx+ktt/8jX4i4RSibRggjBzwQRzjzHnCEpydssXR7nTKW0NjanT1V41FFlwrfkEcgfTJL8ewno9M1Gv1Wg1NNZxqfmdvm8jg/LnjHMITl5Hu5ZsxLmj6Tp4qq6Omoe5y+pVb63XO/cThlOfLcB+AZ54DHl87j3zCE0aF/iSQate1MeBJIhCdZGEMQxCEGIJSmEJFokigZYbEISDJFh4b4QiGIvFuhCNCJOJOYQkyDCGYQgIkmSTxCEaEyCYswhJCCEIQA//2Q=="/>
          <p:cNvSpPr>
            <a:spLocks noChangeAspect="1" noChangeArrowheads="1"/>
          </p:cNvSpPr>
          <p:nvPr/>
        </p:nvSpPr>
        <p:spPr bwMode="auto">
          <a:xfrm>
            <a:off x="8697913" y="-8429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4622" y="698500"/>
            <a:ext cx="40782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 descr="336287853-L-amphibian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09600"/>
            <a:ext cx="2743200" cy="2407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رابط مستقيم 7"/>
          <p:cNvCxnSpPr/>
          <p:nvPr/>
        </p:nvCxnSpPr>
        <p:spPr>
          <a:xfrm>
            <a:off x="3886200" y="2971800"/>
            <a:ext cx="31242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ربع نص 15"/>
          <p:cNvSpPr txBox="1"/>
          <p:nvPr/>
        </p:nvSpPr>
        <p:spPr>
          <a:xfrm>
            <a:off x="1905000" y="16764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600" dirty="0" smtClean="0"/>
              <a:t>تضع الأنثى لدى معظم البرمائيات البيض في الماء</a:t>
            </a:r>
            <a:r>
              <a:rPr lang="ar-AE" sz="3600" dirty="0" smtClean="0"/>
              <a:t>:</a:t>
            </a:r>
            <a:endParaRPr lang="en-US" sz="36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829869" y="3276599"/>
            <a:ext cx="2514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  <a:hlinkClick r:id="rId2" action="ppaction://hlinksldjump"/>
              </a:rPr>
              <a:t>صحيح</a:t>
            </a:r>
            <a:endParaRPr lang="en-US" sz="36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9" name="إطار 18"/>
          <p:cNvSpPr/>
          <p:nvPr/>
        </p:nvSpPr>
        <p:spPr>
          <a:xfrm>
            <a:off x="5715000" y="3200400"/>
            <a:ext cx="2819400" cy="838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إطار 19"/>
          <p:cNvSpPr/>
          <p:nvPr/>
        </p:nvSpPr>
        <p:spPr>
          <a:xfrm>
            <a:off x="1600200" y="3200400"/>
            <a:ext cx="3124200" cy="838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1752600" y="3276600"/>
            <a:ext cx="28956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  <a:hlinkClick r:id="rId3" action="ppaction://hlinksldjump"/>
              </a:rPr>
              <a:t>غير صحيح</a:t>
            </a:r>
            <a:endParaRPr lang="en-US" sz="32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4" name="زر إجراء: الصفحة الرئيسية 13">
            <a:hlinkClick r:id="rId4" action="ppaction://hlinksldjump" highlightClick="1"/>
          </p:cNvPr>
          <p:cNvSpPr/>
          <p:nvPr/>
        </p:nvSpPr>
        <p:spPr>
          <a:xfrm>
            <a:off x="609600" y="5334000"/>
            <a:ext cx="8382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8266" y="762000"/>
            <a:ext cx="40782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رابط مستقيم 7"/>
          <p:cNvCxnSpPr/>
          <p:nvPr/>
        </p:nvCxnSpPr>
        <p:spPr>
          <a:xfrm>
            <a:off x="3886200" y="2971800"/>
            <a:ext cx="31242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ربع نص 15"/>
          <p:cNvSpPr txBox="1"/>
          <p:nvPr/>
        </p:nvSpPr>
        <p:spPr>
          <a:xfrm>
            <a:off x="1752600" y="15240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200" dirty="0" smtClean="0"/>
              <a:t>جسم البرمائيات مكسو بجلد رقيق و __________.</a:t>
            </a:r>
            <a:endParaRPr lang="en-US" sz="32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867400" y="3276600"/>
            <a:ext cx="2514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36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  <a:hlinkClick r:id="rId3" action="ppaction://hlinksldjump"/>
              </a:rPr>
              <a:t>جاف</a:t>
            </a:r>
            <a:endParaRPr lang="en-US" sz="36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9" name="إطار 18"/>
          <p:cNvSpPr/>
          <p:nvPr/>
        </p:nvSpPr>
        <p:spPr>
          <a:xfrm>
            <a:off x="5715000" y="3200400"/>
            <a:ext cx="2819400" cy="838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إطار 19"/>
          <p:cNvSpPr/>
          <p:nvPr/>
        </p:nvSpPr>
        <p:spPr>
          <a:xfrm>
            <a:off x="1676400" y="3886200"/>
            <a:ext cx="2819400" cy="838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1752600" y="3962400"/>
            <a:ext cx="2667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36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  <a:hlinkClick r:id="rId4" action="ppaction://hlinksldjump"/>
              </a:rPr>
              <a:t>خشن</a:t>
            </a:r>
            <a:endParaRPr lang="en-US" sz="36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0" name="إطار 9"/>
          <p:cNvSpPr/>
          <p:nvPr/>
        </p:nvSpPr>
        <p:spPr>
          <a:xfrm>
            <a:off x="5715000" y="4419599"/>
            <a:ext cx="2819400" cy="99060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5791200" y="4572000"/>
            <a:ext cx="2667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36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  <a:hlinkClick r:id="rId5" action="ppaction://hlinksldjump"/>
              </a:rPr>
              <a:t>رطب</a:t>
            </a:r>
            <a:endParaRPr lang="en-US" sz="36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0" y="762000"/>
            <a:ext cx="2819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2800" b="1" dirty="0" smtClean="0">
                <a:latin typeface="Traditional Arabic" pitchFamily="18" charset="-78"/>
                <a:cs typeface="Traditional Arabic" pitchFamily="18" charset="-78"/>
              </a:rPr>
              <a:t>اختر الإجابة الصحيحة ... </a:t>
            </a:r>
            <a:endParaRPr lang="en-US" sz="2800" b="1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4" name="Picture 13" descr="115718-Agalychnis callidryas, Red-eyed Tree Frog, Ron Holt, Court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4800600"/>
            <a:ext cx="2743200" cy="1791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رابط مستقيم 7"/>
          <p:cNvCxnSpPr/>
          <p:nvPr/>
        </p:nvCxnSpPr>
        <p:spPr>
          <a:xfrm>
            <a:off x="3886200" y="2971800"/>
            <a:ext cx="31242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ربع نص 15"/>
          <p:cNvSpPr txBox="1"/>
          <p:nvPr/>
        </p:nvSpPr>
        <p:spPr>
          <a:xfrm>
            <a:off x="1752600" y="16764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600" dirty="0" smtClean="0"/>
              <a:t>لدى معظم البرمائيات تضع الأنثى __________ في الماء</a:t>
            </a:r>
            <a:r>
              <a:rPr lang="ar-AE" sz="3600" dirty="0" smtClean="0"/>
              <a:t>.</a:t>
            </a:r>
            <a:endParaRPr lang="en-US" sz="36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4953000" y="9144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b="1" dirty="0" smtClean="0">
                <a:latin typeface="Traditional Arabic" pitchFamily="18" charset="-78"/>
                <a:cs typeface="Traditional Arabic" pitchFamily="18" charset="-78"/>
              </a:rPr>
              <a:t>أكمل الناقص:</a:t>
            </a:r>
            <a:endParaRPr lang="en-US" sz="28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867400" y="3276600"/>
            <a:ext cx="2514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36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  <a:hlinkClick r:id="rId2" action="ppaction://hlinksldjump"/>
              </a:rPr>
              <a:t>بيوضه</a:t>
            </a:r>
            <a:r>
              <a:rPr lang="ar-SA" sz="36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  <a:hlinkClick r:id="rId2" action="ppaction://hlinksldjump"/>
              </a:rPr>
              <a:t>ا</a:t>
            </a:r>
            <a:endParaRPr lang="en-US" sz="36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9" name="إطار 18"/>
          <p:cNvSpPr/>
          <p:nvPr/>
        </p:nvSpPr>
        <p:spPr>
          <a:xfrm>
            <a:off x="5715000" y="3200400"/>
            <a:ext cx="2819400" cy="838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إطار 19"/>
          <p:cNvSpPr/>
          <p:nvPr/>
        </p:nvSpPr>
        <p:spPr>
          <a:xfrm>
            <a:off x="1600200" y="3200400"/>
            <a:ext cx="2819400" cy="838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1676400" y="3276600"/>
            <a:ext cx="2667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36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  <a:hlinkClick r:id="rId3" action="ppaction://hlinksldjump"/>
              </a:rPr>
              <a:t>صغارها</a:t>
            </a:r>
            <a:endParaRPr lang="en-US" sz="36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2" name="زر إجراء: الصفحة الرئيسية 11">
            <a:hlinkClick r:id="rId4" action="ppaction://hlinksldjump" highlightClick="1"/>
          </p:cNvPr>
          <p:cNvSpPr/>
          <p:nvPr/>
        </p:nvSpPr>
        <p:spPr>
          <a:xfrm>
            <a:off x="609600" y="4800600"/>
            <a:ext cx="838200" cy="914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.a.2703.480.1.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0" y="4495800"/>
            <a:ext cx="2514600" cy="1888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رابط مستقيم 7"/>
          <p:cNvCxnSpPr/>
          <p:nvPr/>
        </p:nvCxnSpPr>
        <p:spPr>
          <a:xfrm>
            <a:off x="3886200" y="2971800"/>
            <a:ext cx="31242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ربع نص 15"/>
          <p:cNvSpPr txBox="1"/>
          <p:nvPr/>
        </p:nvSpPr>
        <p:spPr>
          <a:xfrm>
            <a:off x="1676400" y="16764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600" dirty="0" smtClean="0"/>
              <a:t>مبنى جسم الشرغوف يشبه تماماً مبنى جسم البرمائي البالغ</a:t>
            </a:r>
            <a:r>
              <a:rPr lang="ar-AE" sz="3600" dirty="0" smtClean="0"/>
              <a:t>؟</a:t>
            </a:r>
            <a:endParaRPr lang="en-US" sz="36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4953000" y="9144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800" b="1" dirty="0" smtClean="0">
                <a:latin typeface="Traditional Arabic" pitchFamily="18" charset="-78"/>
                <a:cs typeface="Traditional Arabic" pitchFamily="18" charset="-78"/>
              </a:rPr>
              <a:t>صح أم خطأ</a:t>
            </a:r>
            <a:r>
              <a:rPr lang="ar-JO" sz="2800" b="1" dirty="0" smtClean="0">
                <a:latin typeface="Traditional Arabic" pitchFamily="18" charset="-78"/>
                <a:cs typeface="Traditional Arabic" pitchFamily="18" charset="-78"/>
              </a:rPr>
              <a:t>... </a:t>
            </a:r>
            <a:endParaRPr lang="en-US" sz="28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943600" y="3352800"/>
            <a:ext cx="2514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  <a:hlinkClick r:id="rId2" action="ppaction://hlinksldjump"/>
              </a:rPr>
              <a:t>صحيح</a:t>
            </a:r>
            <a:endParaRPr lang="en-US" sz="36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9" name="إطار 18"/>
          <p:cNvSpPr/>
          <p:nvPr/>
        </p:nvSpPr>
        <p:spPr>
          <a:xfrm>
            <a:off x="5791200" y="3276600"/>
            <a:ext cx="2819400" cy="762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إطار 19"/>
          <p:cNvSpPr/>
          <p:nvPr/>
        </p:nvSpPr>
        <p:spPr>
          <a:xfrm>
            <a:off x="1600200" y="3276600"/>
            <a:ext cx="2819400" cy="838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1752600" y="3352800"/>
            <a:ext cx="25908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  <a:hlinkClick r:id="rId3" action="ppaction://hlinksldjump"/>
              </a:rPr>
              <a:t>غير صحيح</a:t>
            </a:r>
            <a:endParaRPr lang="en-US" sz="36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0" name="زر إجراء: الصفحة الرئيسية 9">
            <a:hlinkClick r:id="rId4" action="ppaction://hlinksldjump" highlightClick="1"/>
          </p:cNvPr>
          <p:cNvSpPr/>
          <p:nvPr/>
        </p:nvSpPr>
        <p:spPr>
          <a:xfrm>
            <a:off x="1143000" y="5105400"/>
            <a:ext cx="762000" cy="76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وازنة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موازنة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وازن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5757</TotalTime>
  <Words>273</Words>
  <Application>Microsoft Office PowerPoint</Application>
  <PresentationFormat>‫הצגה על המסך (4:3)</PresentationFormat>
  <Paragraphs>84</Paragraphs>
  <Slides>23</Slides>
  <Notes>1</Notes>
  <HiddenSlides>0</HiddenSlides>
  <MMClips>5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23</vt:i4>
      </vt:variant>
    </vt:vector>
  </HeadingPairs>
  <TitlesOfParts>
    <vt:vector size="24" baseType="lpstr">
      <vt:lpstr>موازنة</vt:lpstr>
      <vt:lpstr>שקופית 1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  <vt:lpstr>שקופית 13</vt:lpstr>
      <vt:lpstr>שקופית 14</vt:lpstr>
      <vt:lpstr>שקופית 15</vt:lpstr>
      <vt:lpstr>שקופית 16</vt:lpstr>
      <vt:lpstr>שקופית 17</vt:lpstr>
      <vt:lpstr>أحسنت إلى الأمام     </vt:lpstr>
      <vt:lpstr>שקופית 19</vt:lpstr>
      <vt:lpstr>שקופית 20</vt:lpstr>
      <vt:lpstr>شكراً لمشاركتكم</vt:lpstr>
      <vt:lpstr>عرض مقطع فيديو عن البرمائيات</vt:lpstr>
      <vt:lpstr>שקופית 23</vt:lpstr>
    </vt:vector>
  </TitlesOfParts>
  <Company>mat baqa 0504201877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raid abu much</dc:creator>
  <cp:lastModifiedBy>Abir</cp:lastModifiedBy>
  <cp:revision>118</cp:revision>
  <dcterms:created xsi:type="dcterms:W3CDTF">2011-11-24T08:50:55Z</dcterms:created>
  <dcterms:modified xsi:type="dcterms:W3CDTF">2013-01-23T14:37:29Z</dcterms:modified>
</cp:coreProperties>
</file>