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0" r:id="rId4"/>
    <p:sldId id="266" r:id="rId5"/>
    <p:sldId id="268" r:id="rId6"/>
    <p:sldId id="257" r:id="rId7"/>
    <p:sldId id="271" r:id="rId8"/>
    <p:sldId id="279" r:id="rId9"/>
    <p:sldId id="280" r:id="rId10"/>
    <p:sldId id="258" r:id="rId11"/>
    <p:sldId id="272" r:id="rId12"/>
    <p:sldId id="281" r:id="rId13"/>
    <p:sldId id="282" r:id="rId14"/>
    <p:sldId id="259" r:id="rId15"/>
    <p:sldId id="273" r:id="rId16"/>
    <p:sldId id="283" r:id="rId17"/>
    <p:sldId id="284" r:id="rId18"/>
    <p:sldId id="260" r:id="rId19"/>
    <p:sldId id="274" r:id="rId20"/>
    <p:sldId id="285" r:id="rId21"/>
    <p:sldId id="286" r:id="rId22"/>
    <p:sldId id="261" r:id="rId23"/>
    <p:sldId id="275" r:id="rId24"/>
    <p:sldId id="287" r:id="rId25"/>
    <p:sldId id="288" r:id="rId26"/>
    <p:sldId id="262" r:id="rId27"/>
    <p:sldId id="276" r:id="rId28"/>
    <p:sldId id="289" r:id="rId29"/>
    <p:sldId id="290" r:id="rId30"/>
    <p:sldId id="263" r:id="rId31"/>
    <p:sldId id="277" r:id="rId32"/>
    <p:sldId id="291" r:id="rId33"/>
    <p:sldId id="292" r:id="rId34"/>
    <p:sldId id="264" r:id="rId35"/>
    <p:sldId id="278" r:id="rId36"/>
    <p:sldId id="293" r:id="rId37"/>
    <p:sldId id="294" r:id="rId38"/>
    <p:sldId id="265" r:id="rId39"/>
    <p:sldId id="269" r:id="rId40"/>
  </p:sldIdLst>
  <p:sldSz cx="28803600" cy="36004500"/>
  <p:notesSz cx="6858000" cy="9144000"/>
  <p:defaultTextStyle>
    <a:defPPr>
      <a:defRPr lang="en-US"/>
    </a:defPPr>
    <a:lvl1pPr marL="0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1pPr>
    <a:lvl2pPr marL="1800225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2pPr>
    <a:lvl3pPr marL="3600450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3pPr>
    <a:lvl4pPr marL="5400675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4pPr>
    <a:lvl5pPr marL="7200900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5pPr>
    <a:lvl6pPr marL="9001125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6pPr>
    <a:lvl7pPr marL="10801350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7pPr>
    <a:lvl8pPr marL="12601575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8pPr>
    <a:lvl9pPr marL="14401800" algn="l" defTabSz="3600450" rtl="0" eaLnBrk="1" latinLnBrk="0" hangingPunct="1">
      <a:defRPr sz="7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8000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" d="100"/>
          <a:sy n="10" d="100"/>
        </p:scale>
        <p:origin x="-2918" y="-749"/>
      </p:cViewPr>
      <p:guideLst>
        <p:guide orient="horz" pos="11342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60270" y="11184739"/>
            <a:ext cx="24483060" cy="771763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320540" y="20402551"/>
            <a:ext cx="20162520" cy="9201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0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001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601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6707092" y="1925245"/>
            <a:ext cx="5185648" cy="40955119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150148" y="1925245"/>
            <a:ext cx="15076884" cy="4095511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75284" y="23136227"/>
            <a:ext cx="24483060" cy="7150894"/>
          </a:xfrm>
        </p:spPr>
        <p:txBody>
          <a:bodyPr anchor="t"/>
          <a:lstStyle>
            <a:lvl1pPr algn="l">
              <a:defRPr sz="158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275284" y="15260246"/>
            <a:ext cx="24483060" cy="7875981"/>
          </a:xfrm>
        </p:spPr>
        <p:txBody>
          <a:bodyPr anchor="b"/>
          <a:lstStyle>
            <a:lvl1pPr marL="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1pPr>
            <a:lvl2pPr marL="180022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2pPr>
            <a:lvl3pPr marL="360045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540067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 marL="720090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  <a:lvl6pPr marL="900112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6pPr>
            <a:lvl7pPr marL="1080135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7pPr>
            <a:lvl8pPr marL="12601575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8pPr>
            <a:lvl9pPr marL="1440180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150144" y="11201402"/>
            <a:ext cx="10131266" cy="31678963"/>
          </a:xfrm>
        </p:spPr>
        <p:txBody>
          <a:bodyPr/>
          <a:lstStyle>
            <a:lvl1pPr>
              <a:defRPr sz="110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1761470" y="11201402"/>
            <a:ext cx="10131266" cy="31678963"/>
          </a:xfrm>
        </p:spPr>
        <p:txBody>
          <a:bodyPr/>
          <a:lstStyle>
            <a:lvl1pPr>
              <a:defRPr sz="11000"/>
            </a:lvl1pPr>
            <a:lvl2pPr>
              <a:defRPr sz="9500"/>
            </a:lvl2pPr>
            <a:lvl3pPr>
              <a:defRPr sz="79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0180" y="1441849"/>
            <a:ext cx="25923240" cy="6000752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40180" y="8059342"/>
            <a:ext cx="12726591" cy="3358752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00225" indent="0">
              <a:buNone/>
              <a:defRPr sz="7900" b="1"/>
            </a:lvl2pPr>
            <a:lvl3pPr marL="3600450" indent="0">
              <a:buNone/>
              <a:defRPr sz="7100" b="1"/>
            </a:lvl3pPr>
            <a:lvl4pPr marL="5400675" indent="0">
              <a:buNone/>
              <a:defRPr sz="6300" b="1"/>
            </a:lvl4pPr>
            <a:lvl5pPr marL="7200900" indent="0">
              <a:buNone/>
              <a:defRPr sz="6300" b="1"/>
            </a:lvl5pPr>
            <a:lvl6pPr marL="9001125" indent="0">
              <a:buNone/>
              <a:defRPr sz="6300" b="1"/>
            </a:lvl6pPr>
            <a:lvl7pPr marL="10801350" indent="0">
              <a:buNone/>
              <a:defRPr sz="6300" b="1"/>
            </a:lvl7pPr>
            <a:lvl8pPr marL="12601575" indent="0">
              <a:buNone/>
              <a:defRPr sz="6300" b="1"/>
            </a:lvl8pPr>
            <a:lvl9pPr marL="14401800" indent="0">
              <a:buNone/>
              <a:defRPr sz="63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440180" y="11418091"/>
            <a:ext cx="12726591" cy="20744263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4631831" y="8059342"/>
            <a:ext cx="12731591" cy="3358752"/>
          </a:xfrm>
        </p:spPr>
        <p:txBody>
          <a:bodyPr anchor="b"/>
          <a:lstStyle>
            <a:lvl1pPr marL="0" indent="0">
              <a:buNone/>
              <a:defRPr sz="9500" b="1"/>
            </a:lvl1pPr>
            <a:lvl2pPr marL="1800225" indent="0">
              <a:buNone/>
              <a:defRPr sz="7900" b="1"/>
            </a:lvl2pPr>
            <a:lvl3pPr marL="3600450" indent="0">
              <a:buNone/>
              <a:defRPr sz="7100" b="1"/>
            </a:lvl3pPr>
            <a:lvl4pPr marL="5400675" indent="0">
              <a:buNone/>
              <a:defRPr sz="6300" b="1"/>
            </a:lvl4pPr>
            <a:lvl5pPr marL="7200900" indent="0">
              <a:buNone/>
              <a:defRPr sz="6300" b="1"/>
            </a:lvl5pPr>
            <a:lvl6pPr marL="9001125" indent="0">
              <a:buNone/>
              <a:defRPr sz="6300" b="1"/>
            </a:lvl6pPr>
            <a:lvl7pPr marL="10801350" indent="0">
              <a:buNone/>
              <a:defRPr sz="6300" b="1"/>
            </a:lvl7pPr>
            <a:lvl8pPr marL="12601575" indent="0">
              <a:buNone/>
              <a:defRPr sz="6300" b="1"/>
            </a:lvl8pPr>
            <a:lvl9pPr marL="14401800" indent="0">
              <a:buNone/>
              <a:defRPr sz="63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4631831" y="11418091"/>
            <a:ext cx="12731591" cy="20744263"/>
          </a:xfrm>
        </p:spPr>
        <p:txBody>
          <a:bodyPr/>
          <a:lstStyle>
            <a:lvl1pPr>
              <a:defRPr sz="9500"/>
            </a:lvl1pPr>
            <a:lvl2pPr>
              <a:defRPr sz="7900"/>
            </a:lvl2pPr>
            <a:lvl3pPr>
              <a:defRPr sz="71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40184" y="1433516"/>
            <a:ext cx="9476184" cy="6100764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261409" y="1433518"/>
            <a:ext cx="16102013" cy="30728845"/>
          </a:xfrm>
        </p:spPr>
        <p:txBody>
          <a:bodyPr/>
          <a:lstStyle>
            <a:lvl1pPr>
              <a:defRPr sz="12600"/>
            </a:lvl1pPr>
            <a:lvl2pPr>
              <a:defRPr sz="11000"/>
            </a:lvl2pPr>
            <a:lvl3pPr>
              <a:defRPr sz="95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440184" y="7534280"/>
            <a:ext cx="9476184" cy="24628082"/>
          </a:xfrm>
        </p:spPr>
        <p:txBody>
          <a:bodyPr/>
          <a:lstStyle>
            <a:lvl1pPr marL="0" indent="0">
              <a:buNone/>
              <a:defRPr sz="5500"/>
            </a:lvl1pPr>
            <a:lvl2pPr marL="1800225" indent="0">
              <a:buNone/>
              <a:defRPr sz="4700"/>
            </a:lvl2pPr>
            <a:lvl3pPr marL="3600450" indent="0">
              <a:buNone/>
              <a:defRPr sz="3900"/>
            </a:lvl3pPr>
            <a:lvl4pPr marL="5400675" indent="0">
              <a:buNone/>
              <a:defRPr sz="3500"/>
            </a:lvl4pPr>
            <a:lvl5pPr marL="7200900" indent="0">
              <a:buNone/>
              <a:defRPr sz="3500"/>
            </a:lvl5pPr>
            <a:lvl6pPr marL="9001125" indent="0">
              <a:buNone/>
              <a:defRPr sz="3500"/>
            </a:lvl6pPr>
            <a:lvl7pPr marL="10801350" indent="0">
              <a:buNone/>
              <a:defRPr sz="3500"/>
            </a:lvl7pPr>
            <a:lvl8pPr marL="12601575" indent="0">
              <a:buNone/>
              <a:defRPr sz="3500"/>
            </a:lvl8pPr>
            <a:lvl9pPr marL="14401800" indent="0">
              <a:buNone/>
              <a:defRPr sz="3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45706" y="25203154"/>
            <a:ext cx="17282160" cy="2975376"/>
          </a:xfrm>
        </p:spPr>
        <p:txBody>
          <a:bodyPr anchor="b"/>
          <a:lstStyle>
            <a:lvl1pPr algn="l">
              <a:defRPr sz="79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645706" y="3217067"/>
            <a:ext cx="17282160" cy="21602701"/>
          </a:xfrm>
        </p:spPr>
        <p:txBody>
          <a:bodyPr/>
          <a:lstStyle>
            <a:lvl1pPr marL="0" indent="0">
              <a:buNone/>
              <a:defRPr sz="12600"/>
            </a:lvl1pPr>
            <a:lvl2pPr marL="1800225" indent="0">
              <a:buNone/>
              <a:defRPr sz="11000"/>
            </a:lvl2pPr>
            <a:lvl3pPr marL="3600450" indent="0">
              <a:buNone/>
              <a:defRPr sz="9500"/>
            </a:lvl3pPr>
            <a:lvl4pPr marL="5400675" indent="0">
              <a:buNone/>
              <a:defRPr sz="7900"/>
            </a:lvl4pPr>
            <a:lvl5pPr marL="7200900" indent="0">
              <a:buNone/>
              <a:defRPr sz="7900"/>
            </a:lvl5pPr>
            <a:lvl6pPr marL="9001125" indent="0">
              <a:buNone/>
              <a:defRPr sz="7900"/>
            </a:lvl6pPr>
            <a:lvl7pPr marL="10801350" indent="0">
              <a:buNone/>
              <a:defRPr sz="7900"/>
            </a:lvl7pPr>
            <a:lvl8pPr marL="12601575" indent="0">
              <a:buNone/>
              <a:defRPr sz="7900"/>
            </a:lvl8pPr>
            <a:lvl9pPr marL="14401800" indent="0">
              <a:buNone/>
              <a:defRPr sz="79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5645706" y="28178526"/>
            <a:ext cx="17282160" cy="4225525"/>
          </a:xfrm>
        </p:spPr>
        <p:txBody>
          <a:bodyPr/>
          <a:lstStyle>
            <a:lvl1pPr marL="0" indent="0">
              <a:buNone/>
              <a:defRPr sz="5500"/>
            </a:lvl1pPr>
            <a:lvl2pPr marL="1800225" indent="0">
              <a:buNone/>
              <a:defRPr sz="4700"/>
            </a:lvl2pPr>
            <a:lvl3pPr marL="3600450" indent="0">
              <a:buNone/>
              <a:defRPr sz="3900"/>
            </a:lvl3pPr>
            <a:lvl4pPr marL="5400675" indent="0">
              <a:buNone/>
              <a:defRPr sz="3500"/>
            </a:lvl4pPr>
            <a:lvl5pPr marL="7200900" indent="0">
              <a:buNone/>
              <a:defRPr sz="3500"/>
            </a:lvl5pPr>
            <a:lvl6pPr marL="9001125" indent="0">
              <a:buNone/>
              <a:defRPr sz="3500"/>
            </a:lvl6pPr>
            <a:lvl7pPr marL="10801350" indent="0">
              <a:buNone/>
              <a:defRPr sz="3500"/>
            </a:lvl7pPr>
            <a:lvl8pPr marL="12601575" indent="0">
              <a:buNone/>
              <a:defRPr sz="3500"/>
            </a:lvl8pPr>
            <a:lvl9pPr marL="14401800" indent="0">
              <a:buNone/>
              <a:defRPr sz="3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440180" y="1441849"/>
            <a:ext cx="25923240" cy="6000752"/>
          </a:xfrm>
          <a:prstGeom prst="rect">
            <a:avLst/>
          </a:prstGeom>
        </p:spPr>
        <p:txBody>
          <a:bodyPr vert="horz" lIns="360045" tIns="180023" rIns="360045" bIns="180023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40180" y="8401058"/>
            <a:ext cx="25923240" cy="23761303"/>
          </a:xfrm>
          <a:prstGeom prst="rect">
            <a:avLst/>
          </a:prstGeom>
        </p:spPr>
        <p:txBody>
          <a:bodyPr vert="horz" lIns="360045" tIns="180023" rIns="360045" bIns="180023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1440180" y="33370842"/>
            <a:ext cx="6720840" cy="1916905"/>
          </a:xfrm>
          <a:prstGeom prst="rect">
            <a:avLst/>
          </a:prstGeom>
        </p:spPr>
        <p:txBody>
          <a:bodyPr vert="horz" lIns="360045" tIns="180023" rIns="360045" bIns="180023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89680-AFE7-49CA-9B5D-B1CC8E0334DA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9841230" y="33370842"/>
            <a:ext cx="9121140" cy="1916905"/>
          </a:xfrm>
          <a:prstGeom prst="rect">
            <a:avLst/>
          </a:prstGeom>
        </p:spPr>
        <p:txBody>
          <a:bodyPr vert="horz" lIns="360045" tIns="180023" rIns="360045" bIns="180023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20642580" y="33370842"/>
            <a:ext cx="6720840" cy="1916905"/>
          </a:xfrm>
          <a:prstGeom prst="rect">
            <a:avLst/>
          </a:prstGeom>
        </p:spPr>
        <p:txBody>
          <a:bodyPr vert="horz" lIns="360045" tIns="180023" rIns="360045" bIns="180023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69B6C-CB50-49E6-9FDE-7B2917C6D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00450" rtl="0" eaLnBrk="1" latinLnBrk="0" hangingPunct="1">
        <a:spcBef>
          <a:spcPct val="0"/>
        </a:spcBef>
        <a:buNone/>
        <a:defRPr sz="1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69" indent="-1350169" algn="l" defTabSz="3600450" rtl="0" eaLnBrk="1" latinLnBrk="0" hangingPunct="1">
        <a:spcBef>
          <a:spcPct val="20000"/>
        </a:spcBef>
        <a:buFont typeface="Arial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1pPr>
      <a:lvl2pPr marL="2925366" indent="-1125141" algn="l" defTabSz="3600450" rtl="0" eaLnBrk="1" latinLnBrk="0" hangingPunct="1">
        <a:spcBef>
          <a:spcPct val="20000"/>
        </a:spcBef>
        <a:buFont typeface="Arial" pitchFamily="34" charset="0"/>
        <a:buChar char="–"/>
        <a:defRPr sz="11000" kern="1200">
          <a:solidFill>
            <a:schemeClr val="tx1"/>
          </a:solidFill>
          <a:latin typeface="+mn-lt"/>
          <a:ea typeface="+mn-ea"/>
          <a:cs typeface="+mn-cs"/>
        </a:defRPr>
      </a:lvl2pPr>
      <a:lvl3pPr marL="4500563" indent="-900113" algn="l" defTabSz="360045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788" indent="-900113" algn="l" defTabSz="3600450" rtl="0" eaLnBrk="1" latinLnBrk="0" hangingPunct="1">
        <a:spcBef>
          <a:spcPct val="20000"/>
        </a:spcBef>
        <a:buFont typeface="Arial" pitchFamily="34" charset="0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4pPr>
      <a:lvl5pPr marL="8101013" indent="-900113" algn="l" defTabSz="3600450" rtl="0" eaLnBrk="1" latinLnBrk="0" hangingPunct="1">
        <a:spcBef>
          <a:spcPct val="20000"/>
        </a:spcBef>
        <a:buFont typeface="Arial" pitchFamily="34" charset="0"/>
        <a:buChar char="»"/>
        <a:defRPr sz="7900" kern="1200">
          <a:solidFill>
            <a:schemeClr val="tx1"/>
          </a:solidFill>
          <a:latin typeface="+mn-lt"/>
          <a:ea typeface="+mn-ea"/>
          <a:cs typeface="+mn-cs"/>
        </a:defRPr>
      </a:lvl5pPr>
      <a:lvl6pPr marL="9901238" indent="-900113" algn="l" defTabSz="3600450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6pPr>
      <a:lvl7pPr marL="11701463" indent="-900113" algn="l" defTabSz="3600450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88" indent="-900113" algn="l" defTabSz="3600450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8pPr>
      <a:lvl9pPr marL="15301913" indent="-900113" algn="l" defTabSz="3600450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225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5pPr>
      <a:lvl6pPr marL="9001125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1350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1575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0" algn="l" defTabSz="3600450" rtl="0" eaLnBrk="1" latinLnBrk="0" hangingPunct="1">
        <a:defRPr sz="7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5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ipartof.com/gallery/clipart/summer_sports.html" TargetMode="External"/><Relationship Id="rId13" Type="http://schemas.openxmlformats.org/officeDocument/2006/relationships/hyperlink" Target="http://www.prayertime.org.uk/" TargetMode="External"/><Relationship Id="rId3" Type="http://schemas.openxmlformats.org/officeDocument/2006/relationships/hyperlink" Target="http://theseasons-collections.blogspot.co.il/" TargetMode="External"/><Relationship Id="rId7" Type="http://schemas.openxmlformats.org/officeDocument/2006/relationships/hyperlink" Target="http://gryphonastrology.com/blog/2007/05/29/astrometeorology-summer-weather-forecast-for-the-west-cancer-ingress-2007/" TargetMode="External"/><Relationship Id="rId12" Type="http://schemas.openxmlformats.org/officeDocument/2006/relationships/hyperlink" Target="http://www.uwishunu.com/2011/03/photo-of-the-day-happy-first-day-of-spring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allpaperswa.com/Nature/Autumn/nature_autumn_season_1280x1024_wallpaper_38138" TargetMode="External"/><Relationship Id="rId11" Type="http://schemas.openxmlformats.org/officeDocument/2006/relationships/hyperlink" Target="http://www.clker.com/clipart-purple-flower.html" TargetMode="External"/><Relationship Id="rId5" Type="http://schemas.openxmlformats.org/officeDocument/2006/relationships/hyperlink" Target="http://webclipart.about.com/od/seasonsclipart/ss/Basket-Of-Colorful-Fall-Leaves.htm" TargetMode="External"/><Relationship Id="rId10" Type="http://schemas.openxmlformats.org/officeDocument/2006/relationships/hyperlink" Target="http://www.clker.com/clipart-12353.html" TargetMode="External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hyperlink" Target="http://www.graphicsfactory.com/search/winter_P1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wa.com/Nature/Autumn/nature_autumn_season_1280x1024_wallpaper_38138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graphicsfactory.com/search/winter_P1.html" TargetMode="External"/><Relationship Id="rId3" Type="http://schemas.openxmlformats.org/officeDocument/2006/relationships/image" Target="../media/image3.jpeg"/><Relationship Id="rId21" Type="http://schemas.openxmlformats.org/officeDocument/2006/relationships/image" Target="../media/image12.png"/><Relationship Id="rId7" Type="http://schemas.openxmlformats.org/officeDocument/2006/relationships/image" Target="../media/image5.jpeg"/><Relationship Id="rId12" Type="http://schemas.openxmlformats.org/officeDocument/2006/relationships/hyperlink" Target="http://www.clipartof.com/gallery/clipart/summer_sports.html" TargetMode="External"/><Relationship Id="rId17" Type="http://schemas.openxmlformats.org/officeDocument/2006/relationships/image" Target="../media/image10.jpeg"/><Relationship Id="rId2" Type="http://schemas.openxmlformats.org/officeDocument/2006/relationships/hyperlink" Target="http://www.uwishunu.com/2011/03/photo-of-the-day-happy-first-day-of-spring/" TargetMode="External"/><Relationship Id="rId16" Type="http://schemas.openxmlformats.org/officeDocument/2006/relationships/hyperlink" Target="http://theseasons-collections.blogspot.co.il/" TargetMode="External"/><Relationship Id="rId20" Type="http://schemas.openxmlformats.org/officeDocument/2006/relationships/hyperlink" Target="http://www.clker.com/clipart-1235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yphonastrology.com/blog/2007/05/29/astrometeorology-summer-weather-forecast-for-the-west-cancer-ingress-2007/" TargetMode="External"/><Relationship Id="rId11" Type="http://schemas.openxmlformats.org/officeDocument/2006/relationships/image" Target="../media/image7.png"/><Relationship Id="rId24" Type="http://schemas.openxmlformats.org/officeDocument/2006/relationships/audio" Target="../media/audio1.wav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23" Type="http://schemas.openxmlformats.org/officeDocument/2006/relationships/image" Target="../media/image13.gif"/><Relationship Id="rId10" Type="http://schemas.openxmlformats.org/officeDocument/2006/relationships/hyperlink" Target="http://webclipart.about.com/od/seasonsclipart/ss/Basket-Of-Colorful-Fall-Leaves.htm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www.webmastergrade.com/40-beautiful-christmas-wallpapers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clker.com/clipart-purple-flower.html" TargetMode="External"/><Relationship Id="rId22" Type="http://schemas.openxmlformats.org/officeDocument/2006/relationships/hyperlink" Target="http://www.prayertime.org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429000" y="5200650"/>
            <a:ext cx="18364200" cy="2446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9600" b="1" dirty="0" smtClean="0">
                <a:latin typeface="Traditional Arabic" pitchFamily="18" charset="-78"/>
                <a:cs typeface="Traditional Arabic" pitchFamily="18" charset="-78"/>
              </a:rPr>
              <a:t>طلاب</a:t>
            </a:r>
            <a:r>
              <a:rPr lang="ar-IQ" sz="9600" b="1" dirty="0" err="1" smtClean="0">
                <a:latin typeface="Traditional Arabic" pitchFamily="18" charset="-78"/>
                <a:cs typeface="Traditional Arabic" pitchFamily="18" charset="-78"/>
              </a:rPr>
              <a:t>نا</a:t>
            </a:r>
            <a:r>
              <a:rPr lang="ar-SA" sz="9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9600" b="1" dirty="0" err="1" smtClean="0">
                <a:latin typeface="Traditional Arabic" pitchFamily="18" charset="-78"/>
                <a:cs typeface="Traditional Arabic" pitchFamily="18" charset="-78"/>
              </a:rPr>
              <a:t>الأعزاء....</a:t>
            </a:r>
            <a:r>
              <a:rPr lang="ar-SA" sz="96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أمامكم مربعات تحوي أرقام </a:t>
            </a:r>
            <a:r>
              <a:rPr lang="ar-IQ" sz="9600" b="1" dirty="0" err="1" smtClean="0">
                <a:latin typeface="Traditional Arabic" pitchFamily="18" charset="-78"/>
                <a:cs typeface="Traditional Arabic" pitchFamily="18" charset="-78"/>
              </a:rPr>
              <a:t>مرتّبة.</a:t>
            </a: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أنقروا على الرقم ليظهر أمامكم </a:t>
            </a:r>
            <a:r>
              <a:rPr lang="ar-IQ" sz="9600" b="1" dirty="0" err="1" smtClean="0">
                <a:latin typeface="Traditional Arabic" pitchFamily="18" charset="-78"/>
                <a:cs typeface="Traditional Arabic" pitchFamily="18" charset="-78"/>
              </a:rPr>
              <a:t>سؤال.</a:t>
            </a: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عليكم الاجابة على الاسئلة عن طريق الضغط على الاجابة </a:t>
            </a:r>
            <a:r>
              <a:rPr lang="ar-IQ" sz="9600" b="1" dirty="0" err="1" smtClean="0">
                <a:latin typeface="Traditional Arabic" pitchFamily="18" charset="-78"/>
                <a:cs typeface="Traditional Arabic" pitchFamily="18" charset="-78"/>
              </a:rPr>
              <a:t>الصحيحة.</a:t>
            </a: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عند الاجابة على السؤال بشكل صحيح يظهر جزء من الصورة المخفية، أما اذا أجبت بشكل خاطئ، ستبقى بنفس </a:t>
            </a:r>
            <a:r>
              <a:rPr lang="ar-IQ" sz="9600" b="1" dirty="0" err="1" smtClean="0">
                <a:latin typeface="Traditional Arabic" pitchFamily="18" charset="-78"/>
                <a:cs typeface="Traditional Arabic" pitchFamily="18" charset="-78"/>
              </a:rPr>
              <a:t>السؤال...</a:t>
            </a:r>
            <a:endParaRPr lang="ar-IQ" sz="9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أجب على جميع الأسئلة بالترتيب حسب الأرقام وبشكل صحيح حتى تتمكّن من رؤية الصورة كاملة.</a:t>
            </a:r>
          </a:p>
          <a:p>
            <a:pPr algn="ctr" rtl="1">
              <a:lnSpc>
                <a:spcPct val="150000"/>
              </a:lnSpc>
            </a:pP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                                        </a:t>
            </a:r>
          </a:p>
          <a:p>
            <a:pPr algn="ctr" rtl="1">
              <a:lnSpc>
                <a:spcPct val="150000"/>
              </a:lnSpc>
            </a:pP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                                         اعداد</a:t>
            </a:r>
          </a:p>
          <a:p>
            <a:pPr rtl="1">
              <a:lnSpc>
                <a:spcPct val="150000"/>
              </a:lnSpc>
            </a:pPr>
            <a:r>
              <a:rPr lang="ar-IQ" sz="9600" b="1" dirty="0" smtClean="0">
                <a:latin typeface="Traditional Arabic" pitchFamily="18" charset="-78"/>
                <a:cs typeface="Traditional Arabic" pitchFamily="18" charset="-78"/>
              </a:rPr>
              <a:t>ماجدة، بيان وملاك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مجموعة 50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59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61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63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4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5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6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7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68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9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70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4" name="صورة 73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75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78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9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62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60" name="مربع نص 59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50" name="مجموعة 49"/>
          <p:cNvGrpSpPr/>
          <p:nvPr/>
        </p:nvGrpSpPr>
        <p:grpSpPr>
          <a:xfrm>
            <a:off x="0" y="0"/>
            <a:ext cx="28803600" cy="36004500"/>
            <a:chOff x="0" y="0"/>
            <a:chExt cx="28803600" cy="3600450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0" y="0"/>
              <a:ext cx="28803600" cy="36004500"/>
              <a:chOff x="0" y="0"/>
              <a:chExt cx="28803600" cy="36004500"/>
            </a:xfrm>
          </p:grpSpPr>
          <p:sp>
            <p:nvSpPr>
              <p:cNvPr id="22" name="مستطيل 21"/>
              <p:cNvSpPr/>
              <p:nvPr/>
            </p:nvSpPr>
            <p:spPr>
              <a:xfrm>
                <a:off x="0" y="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مستطيل 22"/>
              <p:cNvSpPr/>
              <p:nvPr/>
            </p:nvSpPr>
            <p:spPr>
              <a:xfrm>
                <a:off x="0" y="11982450"/>
                <a:ext cx="9601200" cy="1207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4" name="مستطيل 23"/>
              <p:cNvSpPr/>
              <p:nvPr/>
            </p:nvSpPr>
            <p:spPr>
              <a:xfrm>
                <a:off x="19278600" y="11982450"/>
                <a:ext cx="9525000" cy="12039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مستطيل 27"/>
              <p:cNvSpPr/>
              <p:nvPr/>
            </p:nvSpPr>
            <p:spPr>
              <a:xfrm>
                <a:off x="9601200" y="11982450"/>
                <a:ext cx="9677400" cy="11998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مستطيل 28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49" name="مجموعة 48"/>
            <p:cNvGrpSpPr/>
            <p:nvPr/>
          </p:nvGrpSpPr>
          <p:grpSpPr>
            <a:xfrm>
              <a:off x="2438400" y="2990850"/>
              <a:ext cx="23926800" cy="31136719"/>
              <a:chOff x="2438400" y="2990850"/>
              <a:chExt cx="23926800" cy="31136719"/>
            </a:xfrm>
          </p:grpSpPr>
          <p:sp>
            <p:nvSpPr>
              <p:cNvPr id="52" name="مستطيل 51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2667000" y="2990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3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3" name="مستطيل 52"/>
              <p:cNvSpPr/>
              <p:nvPr/>
            </p:nvSpPr>
            <p:spPr>
              <a:xfrm>
                <a:off x="22174200" y="15487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4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4" name="مستطيل 53"/>
              <p:cNvSpPr/>
              <p:nvPr/>
            </p:nvSpPr>
            <p:spPr>
              <a:xfrm>
                <a:off x="11963400" y="15563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5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5" name="مستطيل 54"/>
              <p:cNvSpPr/>
              <p:nvPr/>
            </p:nvSpPr>
            <p:spPr>
              <a:xfrm>
                <a:off x="2667000" y="15106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6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6" name="مستطيل 55"/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7" name="مستطيل 56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8" name="مستطيل 57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77497" y="27222450"/>
            <a:ext cx="1237710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الثالث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2362200" y="5411049"/>
            <a:ext cx="19735800" cy="18286079"/>
            <a:chOff x="18553557" y="316682"/>
            <a:chExt cx="11150727" cy="12398672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8553557" y="316682"/>
              <a:ext cx="11150727" cy="352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حركة الكرة الأرضية حول الشمس تسمى: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4193500" y="10920668"/>
              <a:ext cx="495109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حركة بطيئة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" action="ppaction://hlinkshowjump?jump=nextslide">
                <a:snd r:embed="rId5" name="applause.wav"/>
              </a:hlinkClick>
            </p:cNvPr>
            <p:cNvSpPr txBox="1"/>
            <p:nvPr/>
          </p:nvSpPr>
          <p:spPr>
            <a:xfrm>
              <a:off x="19586829" y="8027340"/>
              <a:ext cx="4864989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حركة دورية 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4408765" y="5185679"/>
              <a:ext cx="481335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حركة </a:t>
              </a:r>
              <a:r>
                <a:rPr lang="ar-IQ" sz="16600" b="1" dirty="0" err="1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موقتة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مجموعة 49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51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53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62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3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4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5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6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67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8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69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3" name="صورة 72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74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77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8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61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52" name="مربع نص 51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49" name="مجموعة 48"/>
          <p:cNvGrpSpPr/>
          <p:nvPr/>
        </p:nvGrpSpPr>
        <p:grpSpPr>
          <a:xfrm>
            <a:off x="0" y="11982450"/>
            <a:ext cx="28803600" cy="24022050"/>
            <a:chOff x="0" y="11982450"/>
            <a:chExt cx="28803600" cy="2402205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0" y="11982450"/>
              <a:ext cx="28803600" cy="24022050"/>
              <a:chOff x="0" y="11982450"/>
              <a:chExt cx="28803600" cy="24022050"/>
            </a:xfrm>
          </p:grpSpPr>
          <p:sp>
            <p:nvSpPr>
              <p:cNvPr id="23" name="مستطيل 22"/>
              <p:cNvSpPr/>
              <p:nvPr/>
            </p:nvSpPr>
            <p:spPr>
              <a:xfrm>
                <a:off x="0" y="11982450"/>
                <a:ext cx="9601200" cy="1207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4" name="مستطيل 23"/>
              <p:cNvSpPr/>
              <p:nvPr/>
            </p:nvSpPr>
            <p:spPr>
              <a:xfrm>
                <a:off x="19278600" y="11982450"/>
                <a:ext cx="9525000" cy="12039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مستطيل 27"/>
              <p:cNvSpPr/>
              <p:nvPr/>
            </p:nvSpPr>
            <p:spPr>
              <a:xfrm>
                <a:off x="9601200" y="11982450"/>
                <a:ext cx="9677400" cy="11998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مستطيل 28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60" name="مجموعة 59"/>
            <p:cNvGrpSpPr/>
            <p:nvPr/>
          </p:nvGrpSpPr>
          <p:grpSpPr>
            <a:xfrm>
              <a:off x="2438400" y="15106650"/>
              <a:ext cx="23926800" cy="19020919"/>
              <a:chOff x="2438400" y="15106650"/>
              <a:chExt cx="23926800" cy="19020919"/>
            </a:xfrm>
          </p:grpSpPr>
          <p:sp>
            <p:nvSpPr>
              <p:cNvPr id="54" name="مستطيل 53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22174200" y="15487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4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5" name="مستطيل 54"/>
              <p:cNvSpPr/>
              <p:nvPr/>
            </p:nvSpPr>
            <p:spPr>
              <a:xfrm>
                <a:off x="11963400" y="15563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5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6" name="مستطيل 55"/>
              <p:cNvSpPr/>
              <p:nvPr/>
            </p:nvSpPr>
            <p:spPr>
              <a:xfrm>
                <a:off x="2667000" y="15106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6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7" name="مستطيل 56"/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8" name="مستطيل 57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9" name="مستطيل 58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488291" y="27222450"/>
            <a:ext cx="1195551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الرابع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2895600" y="4057651"/>
            <a:ext cx="18516600" cy="20020477"/>
            <a:chOff x="18854928" y="-600975"/>
            <a:chExt cx="10461879" cy="13574662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8854928" y="-600975"/>
              <a:ext cx="10461879" cy="352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الحركة الدورية للكرة الأرضية حول الشمس تؤدي الى تناوب: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" action="ppaction://hlinkshowjump?jump=nextslide">
                <a:snd r:embed="rId3" name="applause.wav"/>
              </a:hlinkClick>
            </p:cNvPr>
            <p:cNvSpPr txBox="1"/>
            <p:nvPr/>
          </p:nvSpPr>
          <p:spPr>
            <a:xfrm>
              <a:off x="24193500" y="11179001"/>
              <a:ext cx="495109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فصول السنة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19586829" y="8027340"/>
              <a:ext cx="4864989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الليل والنهار 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24408765" y="5185679"/>
              <a:ext cx="481335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أشهر السنة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مجموعة 54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56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58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60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1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2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3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4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65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6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67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1" name="صورة 70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72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75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6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59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57" name="مربع نص 56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54" name="مجموعة 53"/>
          <p:cNvGrpSpPr/>
          <p:nvPr/>
        </p:nvGrpSpPr>
        <p:grpSpPr>
          <a:xfrm>
            <a:off x="0" y="11982450"/>
            <a:ext cx="28803600" cy="24022050"/>
            <a:chOff x="0" y="11982450"/>
            <a:chExt cx="28803600" cy="2402205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0" y="11982450"/>
              <a:ext cx="28803600" cy="24022050"/>
              <a:chOff x="0" y="11982450"/>
              <a:chExt cx="28803600" cy="24022050"/>
            </a:xfrm>
          </p:grpSpPr>
          <p:sp>
            <p:nvSpPr>
              <p:cNvPr id="23" name="مستطيل 22"/>
              <p:cNvSpPr/>
              <p:nvPr/>
            </p:nvSpPr>
            <p:spPr>
              <a:xfrm>
                <a:off x="0" y="11982450"/>
                <a:ext cx="9601200" cy="1207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مستطيل 27"/>
              <p:cNvSpPr/>
              <p:nvPr/>
            </p:nvSpPr>
            <p:spPr>
              <a:xfrm>
                <a:off x="9601200" y="11982450"/>
                <a:ext cx="9677400" cy="11998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مستطيل 28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3" name="مجموعة 52"/>
            <p:cNvGrpSpPr/>
            <p:nvPr/>
          </p:nvGrpSpPr>
          <p:grpSpPr>
            <a:xfrm>
              <a:off x="2438400" y="15106650"/>
              <a:ext cx="23622000" cy="19020919"/>
              <a:chOff x="2438400" y="15106650"/>
              <a:chExt cx="23622000" cy="19020919"/>
            </a:xfrm>
          </p:grpSpPr>
          <p:sp>
            <p:nvSpPr>
              <p:cNvPr id="48" name="مستطيل 47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11963400" y="15563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5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9" name="مستطيل 48"/>
              <p:cNvSpPr/>
              <p:nvPr/>
            </p:nvSpPr>
            <p:spPr>
              <a:xfrm>
                <a:off x="2667000" y="15106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6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0" name="مستطيل 49"/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1" name="مستطيل 50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2" name="مستطيل 51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856709" y="27222450"/>
            <a:ext cx="1321868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الخامس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2895600" y="4591051"/>
            <a:ext cx="18516600" cy="19487077"/>
            <a:chOff x="18854928" y="-239309"/>
            <a:chExt cx="10461879" cy="13212996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8854928" y="-239309"/>
              <a:ext cx="10461879" cy="179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يوجد في السنة الواحدة: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" action="ppaction://hlinkshowjump?jump=nextslide">
                <a:snd r:embed="rId3" name="applause.wav"/>
              </a:hlinkClick>
            </p:cNvPr>
            <p:cNvSpPr txBox="1"/>
            <p:nvPr/>
          </p:nvSpPr>
          <p:spPr>
            <a:xfrm>
              <a:off x="23892129" y="11179001"/>
              <a:ext cx="495109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أربعة فصول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20361783" y="8079007"/>
              <a:ext cx="4864989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ثلاثة فصول 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24236553" y="5185680"/>
              <a:ext cx="481335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فصل واحد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مجموعة 39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41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43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45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46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47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48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49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50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0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61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2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65" name="صورة 64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66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69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0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44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42" name="مربع نص 41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39" name="مجموعة 38"/>
          <p:cNvGrpSpPr/>
          <p:nvPr/>
        </p:nvGrpSpPr>
        <p:grpSpPr>
          <a:xfrm>
            <a:off x="0" y="0"/>
            <a:ext cx="28803600" cy="36004500"/>
            <a:chOff x="0" y="0"/>
            <a:chExt cx="28803600" cy="36004500"/>
          </a:xfrm>
        </p:grpSpPr>
        <p:sp>
          <p:nvSpPr>
            <p:cNvPr id="25" name="مستطيل 24"/>
            <p:cNvSpPr/>
            <p:nvPr/>
          </p:nvSpPr>
          <p:spPr>
            <a:xfrm>
              <a:off x="0" y="0"/>
              <a:ext cx="9601200" cy="1198245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0" y="11982450"/>
              <a:ext cx="9601200" cy="12075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مستطيل 29"/>
            <p:cNvSpPr/>
            <p:nvPr/>
          </p:nvSpPr>
          <p:spPr>
            <a:xfrm>
              <a:off x="19278600" y="11982450"/>
              <a:ext cx="9525000" cy="120396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مستطيل 30"/>
            <p:cNvSpPr/>
            <p:nvPr/>
          </p:nvSpPr>
          <p:spPr>
            <a:xfrm>
              <a:off x="9601200" y="24005700"/>
              <a:ext cx="9601200" cy="11998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مستطيل 31"/>
            <p:cNvSpPr/>
            <p:nvPr/>
          </p:nvSpPr>
          <p:spPr>
            <a:xfrm>
              <a:off x="0" y="24005700"/>
              <a:ext cx="9601200" cy="11998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9601200" y="11982450"/>
              <a:ext cx="9677400" cy="1199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مستطيل 32"/>
            <p:cNvSpPr/>
            <p:nvPr/>
          </p:nvSpPr>
          <p:spPr>
            <a:xfrm>
              <a:off x="19202400" y="24022050"/>
              <a:ext cx="9601200" cy="119824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9601200" y="0"/>
              <a:ext cx="9677400" cy="11998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19278600" y="0"/>
              <a:ext cx="9525000" cy="1198245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مستطيل 50">
              <a:hlinkClick r:id="" action="ppaction://hlinkshowjump?jump=nextslide">
                <a:snd r:embed="rId24" name="drumroll.wav"/>
              </a:hlinkClick>
            </p:cNvPr>
            <p:cNvSpPr/>
            <p:nvPr/>
          </p:nvSpPr>
          <p:spPr>
            <a:xfrm>
              <a:off x="22098000" y="3295651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1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2" name="مستطيل 51"/>
            <p:cNvSpPr/>
            <p:nvPr/>
          </p:nvSpPr>
          <p:spPr>
            <a:xfrm>
              <a:off x="12115800" y="32956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2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3" name="مستطيل 52"/>
            <p:cNvSpPr/>
            <p:nvPr/>
          </p:nvSpPr>
          <p:spPr>
            <a:xfrm>
              <a:off x="2667000" y="29908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3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4" name="مستطيل 53"/>
            <p:cNvSpPr/>
            <p:nvPr/>
          </p:nvSpPr>
          <p:spPr>
            <a:xfrm>
              <a:off x="22174200" y="154876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4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5" name="مستطيل 54"/>
            <p:cNvSpPr/>
            <p:nvPr/>
          </p:nvSpPr>
          <p:spPr>
            <a:xfrm>
              <a:off x="11963400" y="155638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5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6" name="مستطيل 55"/>
            <p:cNvSpPr/>
            <p:nvPr/>
          </p:nvSpPr>
          <p:spPr>
            <a:xfrm>
              <a:off x="2667000" y="151066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6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7" name="مستطيل 56"/>
            <p:cNvSpPr/>
            <p:nvPr/>
          </p:nvSpPr>
          <p:spPr>
            <a:xfrm>
              <a:off x="21869400" y="276796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7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8" name="مستطيل 57"/>
            <p:cNvSpPr/>
            <p:nvPr/>
          </p:nvSpPr>
          <p:spPr>
            <a:xfrm>
              <a:off x="12192000" y="275272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8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9" name="مستطيل 58"/>
            <p:cNvSpPr/>
            <p:nvPr/>
          </p:nvSpPr>
          <p:spPr>
            <a:xfrm>
              <a:off x="2438400" y="273748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9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مجموعة 52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54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56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58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59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0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1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2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63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64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65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69" name="صورة 68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70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73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4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57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55" name="مربع نص 54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52" name="مجموعة 51"/>
          <p:cNvGrpSpPr/>
          <p:nvPr/>
        </p:nvGrpSpPr>
        <p:grpSpPr>
          <a:xfrm>
            <a:off x="0" y="11982450"/>
            <a:ext cx="28803600" cy="24022050"/>
            <a:chOff x="0" y="11982450"/>
            <a:chExt cx="28803600" cy="2402205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0" y="11982450"/>
              <a:ext cx="28803600" cy="24022050"/>
              <a:chOff x="0" y="11982450"/>
              <a:chExt cx="28803600" cy="24022050"/>
            </a:xfrm>
          </p:grpSpPr>
          <p:sp>
            <p:nvSpPr>
              <p:cNvPr id="23" name="مستطيل 22"/>
              <p:cNvSpPr/>
              <p:nvPr/>
            </p:nvSpPr>
            <p:spPr>
              <a:xfrm>
                <a:off x="0" y="11982450"/>
                <a:ext cx="9601200" cy="1207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مستطيل 28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1" name="مجموعة 50"/>
            <p:cNvGrpSpPr/>
            <p:nvPr/>
          </p:nvGrpSpPr>
          <p:grpSpPr>
            <a:xfrm>
              <a:off x="2438400" y="15106650"/>
              <a:ext cx="23622000" cy="19020919"/>
              <a:chOff x="2438400" y="15106650"/>
              <a:chExt cx="23622000" cy="19020919"/>
            </a:xfrm>
          </p:grpSpPr>
          <p:sp>
            <p:nvSpPr>
              <p:cNvPr id="47" name="مستطيل 46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2667000" y="15106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6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8" name="مستطيل 47"/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9" name="مستطيل 48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0" name="مستطيل 49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353366" y="27222450"/>
            <a:ext cx="1422536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السادس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3733799" y="4895849"/>
            <a:ext cx="17145000" cy="19334679"/>
            <a:chOff x="19328511" y="-32644"/>
            <a:chExt cx="9686925" cy="13109664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9328511" y="-32644"/>
              <a:ext cx="9686925" cy="352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نعلم بقدوم سنة جديدة عندما: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1352003" y="11282334"/>
              <a:ext cx="6113526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تشرق الشمس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" action="ppaction://hlinkshowjump?jump=nextslide">
                <a:snd r:embed="rId5" name="applause.wav"/>
              </a:hlinkClick>
            </p:cNvPr>
            <p:cNvSpPr txBox="1"/>
            <p:nvPr/>
          </p:nvSpPr>
          <p:spPr>
            <a:xfrm>
              <a:off x="20361784" y="8389006"/>
              <a:ext cx="848144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تتكرر الظواهر الطبيعية 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1696427" y="5340679"/>
              <a:ext cx="6191047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يأتي فصل الشتاء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مجموعة 73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75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77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79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80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81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82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83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84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85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86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7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90" name="صورة 89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91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3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94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95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78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76" name="مربع نص 75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0" y="24005700"/>
            <a:ext cx="28803600" cy="11998800"/>
            <a:chOff x="0" y="24005700"/>
            <a:chExt cx="28803600" cy="1199880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0" y="24005700"/>
              <a:ext cx="28803600" cy="11998800"/>
              <a:chOff x="0" y="24005700"/>
              <a:chExt cx="28803600" cy="11998800"/>
            </a:xfrm>
          </p:grpSpPr>
          <p:sp>
            <p:nvSpPr>
              <p:cNvPr id="25" name="مستطيل 24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مستطيل 28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0" name="مجموعة 49"/>
            <p:cNvGrpSpPr/>
            <p:nvPr/>
          </p:nvGrpSpPr>
          <p:grpSpPr>
            <a:xfrm>
              <a:off x="2438400" y="27374850"/>
              <a:ext cx="23622000" cy="6752719"/>
              <a:chOff x="2438400" y="27374850"/>
              <a:chExt cx="23622000" cy="6752719"/>
            </a:xfrm>
          </p:grpSpPr>
          <p:sp>
            <p:nvSpPr>
              <p:cNvPr id="47" name="مستطيل 46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8" name="مستطيل 47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9" name="مستطيل 48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07954" y="27222450"/>
            <a:ext cx="1231619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السابع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3733799" y="6173122"/>
            <a:ext cx="17145000" cy="18133606"/>
            <a:chOff x="19328511" y="833397"/>
            <a:chExt cx="9686925" cy="12295290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9328511" y="833397"/>
              <a:ext cx="9686925" cy="1794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تساقط أوراق الأشجار هي: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0275678" y="11334001"/>
              <a:ext cx="7878699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ليست ظاهرة طبيعية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19931254" y="8389006"/>
              <a:ext cx="848144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ظاهرة طبيعية غير متكرّرة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" action="ppaction://hlinkshowjump?jump=nextslide">
                <a:snd r:embed="rId5" name="applause.wav"/>
              </a:hlinkClick>
            </p:cNvPr>
            <p:cNvSpPr txBox="1"/>
            <p:nvPr/>
          </p:nvSpPr>
          <p:spPr>
            <a:xfrm>
              <a:off x="20792314" y="5289013"/>
              <a:ext cx="753427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ظاهرة طبيعية متكرّرة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921902" y="27222450"/>
            <a:ext cx="1108829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الأول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4724400" y="4293436"/>
            <a:ext cx="15240000" cy="18997125"/>
            <a:chOff x="19888200" y="-441105"/>
            <a:chExt cx="8610600" cy="12880788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9888200" y="-441105"/>
              <a:ext cx="8610600" cy="504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457200" algn="l"/>
                </a:tabLst>
              </a:pPr>
              <a:r>
                <a:rPr kumimoji="0" lang="ar-IQ" sz="16600" b="1" i="0" u="none" strike="noStrike" cap="none" normalizeH="0" dirty="0" smtClean="0">
                  <a:ln>
                    <a:noFill/>
                  </a:ln>
                  <a:effectLst/>
                  <a:latin typeface="Traditional Arabic" pitchFamily="18" charset="-78"/>
                  <a:ea typeface="Times New Roman" pitchFamily="18" charset="0"/>
                  <a:cs typeface="Traditional Arabic" pitchFamily="18" charset="-78"/>
                </a:rPr>
                <a:t>مدة دوران الكرة الأرضية حول الشمس مرة واحدة: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applause.wav"/>
              </a:hlinkClick>
            </p:cNvPr>
            <p:cNvSpPr txBox="1"/>
            <p:nvPr/>
          </p:nvSpPr>
          <p:spPr>
            <a:xfrm>
              <a:off x="25829514" y="7252340"/>
              <a:ext cx="2583180" cy="21390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99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99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سنة</a:t>
              </a:r>
              <a:endParaRPr kumimoji="0" lang="ar-SA" sz="23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rId5" action="ppaction://hlinksldjump">
                <a:snd r:embed="rId6" name="explode.wav"/>
              </a:hlinkClick>
            </p:cNvPr>
            <p:cNvSpPr txBox="1"/>
            <p:nvPr/>
          </p:nvSpPr>
          <p:spPr>
            <a:xfrm>
              <a:off x="20318730" y="6890674"/>
              <a:ext cx="2841497" cy="21390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9900" dirty="0" smtClean="0">
                  <a:solidFill>
                    <a:srgbClr val="0000FF"/>
                  </a:solidFill>
                  <a:latin typeface="Arial" pitchFamily="34" charset="0"/>
                </a:rPr>
                <a:t>  </a:t>
              </a:r>
              <a:r>
                <a:rPr lang="ar-IQ" sz="199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شهر </a:t>
              </a:r>
              <a:endParaRPr kumimoji="0" lang="en-US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5" action="ppaction://hlinksldjump">
                <a:snd r:embed="rId6" name="explode.wav"/>
              </a:hlinkClick>
            </p:cNvPr>
            <p:cNvSpPr txBox="1"/>
            <p:nvPr/>
          </p:nvSpPr>
          <p:spPr>
            <a:xfrm>
              <a:off x="23289387" y="10300667"/>
              <a:ext cx="2316277" cy="21390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99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يوم</a:t>
              </a:r>
              <a:endParaRPr kumimoji="0" lang="ar-SA" sz="23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مجموعة 27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29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31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33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34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35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36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37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38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39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40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67" name="صورة 66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68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71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72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32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0" name="مربع نص 29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0" y="24005700"/>
            <a:ext cx="19202400" cy="11998800"/>
            <a:chOff x="-22250400" y="33775650"/>
            <a:chExt cx="19202400" cy="11998800"/>
          </a:xfrm>
        </p:grpSpPr>
        <p:grpSp>
          <p:nvGrpSpPr>
            <p:cNvPr id="21" name="مجموعة 20"/>
            <p:cNvGrpSpPr/>
            <p:nvPr/>
          </p:nvGrpSpPr>
          <p:grpSpPr>
            <a:xfrm>
              <a:off x="-22250400" y="33775650"/>
              <a:ext cx="19202400" cy="11998800"/>
              <a:chOff x="0" y="24005700"/>
              <a:chExt cx="19202400" cy="11998800"/>
            </a:xfrm>
          </p:grpSpPr>
          <p:sp>
            <p:nvSpPr>
              <p:cNvPr id="22" name="مستطيل 21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3" name="مستطيل 22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45" name="مجموعة 44"/>
            <p:cNvGrpSpPr/>
            <p:nvPr/>
          </p:nvGrpSpPr>
          <p:grpSpPr>
            <a:xfrm>
              <a:off x="-19431000" y="37433250"/>
              <a:ext cx="13944600" cy="6600319"/>
              <a:chOff x="2438400" y="27374850"/>
              <a:chExt cx="13944600" cy="6600319"/>
            </a:xfrm>
          </p:grpSpPr>
          <p:sp>
            <p:nvSpPr>
              <p:cNvPr id="43" name="مستطيل 42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44" name="مستطيل 43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275894" y="27222450"/>
            <a:ext cx="1238031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الثامن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3733799" y="4895849"/>
            <a:ext cx="17145000" cy="19410879"/>
            <a:chOff x="19328511" y="-32644"/>
            <a:chExt cx="9686925" cy="13161331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9328511" y="-32644"/>
              <a:ext cx="9686925" cy="352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من الظواهر الطبيعية التي تدل على فصل الشتاء: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" action="ppaction://hlinkshowjump?jump=nextslide">
                <a:snd r:embed="rId3" name="applause.wav"/>
              </a:hlinkClick>
            </p:cNvPr>
            <p:cNvSpPr txBox="1"/>
            <p:nvPr/>
          </p:nvSpPr>
          <p:spPr>
            <a:xfrm>
              <a:off x="21524215" y="11334001"/>
              <a:ext cx="5812156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تساقط الثلوج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20232625" y="8440673"/>
              <a:ext cx="7835646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ارتفاع درجات الحرارة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4" action="ppaction://hlinksldjump">
                <a:snd r:embed="rId5" name="explode.wav"/>
              </a:hlinkClick>
            </p:cNvPr>
            <p:cNvSpPr txBox="1"/>
            <p:nvPr/>
          </p:nvSpPr>
          <p:spPr>
            <a:xfrm>
              <a:off x="20663155" y="5495679"/>
              <a:ext cx="753427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تساقط أوراق الشجر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مجموعة 64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66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68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70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1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2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3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4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75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6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77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81" name="صورة 80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82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4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85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86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69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67" name="مربع نص 66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0" y="24005700"/>
            <a:ext cx="9601200" cy="11998800"/>
            <a:chOff x="-13716000" y="27222450"/>
            <a:chExt cx="9601200" cy="11998800"/>
          </a:xfrm>
        </p:grpSpPr>
        <p:sp>
          <p:nvSpPr>
            <p:cNvPr id="23" name="مستطيل 22"/>
            <p:cNvSpPr/>
            <p:nvPr/>
          </p:nvSpPr>
          <p:spPr>
            <a:xfrm>
              <a:off x="-13716000" y="27222450"/>
              <a:ext cx="9601200" cy="11998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مستطيل 41">
              <a:hlinkClick r:id="" action="ppaction://hlinkshowjump?jump=nextslide">
                <a:snd r:embed="rId24" name="drumroll.wav"/>
              </a:hlinkClick>
            </p:cNvPr>
            <p:cNvSpPr/>
            <p:nvPr/>
          </p:nvSpPr>
          <p:spPr>
            <a:xfrm>
              <a:off x="-10972800" y="30727650"/>
              <a:ext cx="4191000" cy="64479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ar-IQ" sz="413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rPr>
                <a:t>9</a:t>
              </a:r>
              <a:endParaRPr lang="ar-SA" sz="413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68067" y="27222450"/>
            <a:ext cx="1219596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التاسع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3733799" y="4895849"/>
            <a:ext cx="18745202" cy="19487079"/>
            <a:chOff x="19328511" y="-32644"/>
            <a:chExt cx="10591039" cy="13212998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9328511" y="-32644"/>
              <a:ext cx="9686925" cy="3526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ما هو ترتيب ظهور الفصول الأربعة خلال السنة: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19845148" y="11385668"/>
              <a:ext cx="10074402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شتاء، ربيع، خريف، صيف.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" action="ppaction://hlinkshowjump?jump=nextslide">
                <a:snd r:embed="rId5" name="applause.wav"/>
              </a:hlinkClick>
            </p:cNvPr>
            <p:cNvSpPr txBox="1"/>
            <p:nvPr/>
          </p:nvSpPr>
          <p:spPr>
            <a:xfrm>
              <a:off x="19931254" y="5237346"/>
              <a:ext cx="9084183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شتاء، ربيع، صيف، خريف.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0146519" y="8285674"/>
              <a:ext cx="964387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شتاء، خريف، صيف، ربيع.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مجموعة 30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30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3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5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12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14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5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17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22" name="صورة 21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9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11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13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28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9" name="مربع نص 28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6200000">
            <a:off x="-1527020" y="7108672"/>
            <a:ext cx="682430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IQ" sz="239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المراجع</a:t>
            </a:r>
            <a:endParaRPr lang="ar-SA" sz="239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96200" y="2228850"/>
            <a:ext cx="18516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http://theseasons-collections.blogspot.co.il/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7" name="مستطيل 6"/>
          <p:cNvSpPr/>
          <p:nvPr/>
        </p:nvSpPr>
        <p:spPr>
          <a:xfrm>
            <a:off x="7620000" y="3981450"/>
            <a:ext cx="183642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http://www.webmastergrade.com/40-beautiful-christmas-wallpapers/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8" name="مستطيل 7"/>
          <p:cNvSpPr/>
          <p:nvPr/>
        </p:nvSpPr>
        <p:spPr>
          <a:xfrm>
            <a:off x="7391400" y="7181850"/>
            <a:ext cx="195072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http://webclipart.about.com/od/seasonsclipart/ss/Basket-Of-Colorful-Fall-Leaves.htm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9" name="مستطيل 8"/>
          <p:cNvSpPr/>
          <p:nvPr/>
        </p:nvSpPr>
        <p:spPr>
          <a:xfrm>
            <a:off x="7315200" y="10153650"/>
            <a:ext cx="203454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http://wallpaperswa.com/Nature/Autumn/nature_autumn_season_1280x1024_wallpaper_38138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0" name="مستطيل 9"/>
          <p:cNvSpPr/>
          <p:nvPr/>
        </p:nvSpPr>
        <p:spPr>
          <a:xfrm>
            <a:off x="7315200" y="12973050"/>
            <a:ext cx="20269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http://gryphonastrology.com/blog/2007/05/29/astrometeorology-summer-weather-forecast-for-the-west-cancer-ingress-2007/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1" name="مستطيل 10"/>
          <p:cNvSpPr/>
          <p:nvPr/>
        </p:nvSpPr>
        <p:spPr>
          <a:xfrm>
            <a:off x="7162800" y="17773650"/>
            <a:ext cx="20193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http://www.clipartof.com/gallery/clipart/summer_sports.html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2" name="مستطيل 11"/>
          <p:cNvSpPr/>
          <p:nvPr/>
        </p:nvSpPr>
        <p:spPr>
          <a:xfrm>
            <a:off x="6934200" y="20593050"/>
            <a:ext cx="21869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http://www.graphicsfactory.com/search/winter_P1.html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3" name="مستطيل 12"/>
          <p:cNvSpPr/>
          <p:nvPr/>
        </p:nvSpPr>
        <p:spPr>
          <a:xfrm>
            <a:off x="7086600" y="22879050"/>
            <a:ext cx="204978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http://www.clker.com/clipart-12353.html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5" name="مستطيل 14"/>
          <p:cNvSpPr/>
          <p:nvPr/>
        </p:nvSpPr>
        <p:spPr>
          <a:xfrm>
            <a:off x="7239000" y="24707850"/>
            <a:ext cx="20269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http://www.clker.com/clipart-purple-flower.html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6" name="مستطيل 15"/>
          <p:cNvSpPr/>
          <p:nvPr/>
        </p:nvSpPr>
        <p:spPr>
          <a:xfrm>
            <a:off x="7162800" y="28213050"/>
            <a:ext cx="216408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http://www.uwishunu.com/2011/03/photo-of-the-day-happy-first-day-of-spring/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324600" y="33470850"/>
            <a:ext cx="22326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IQ" sz="9600" b="1" u="sng" dirty="0" smtClean="0">
                <a:latin typeface="Traditional Arabic" pitchFamily="18" charset="-78"/>
                <a:cs typeface="Traditional Arabic" pitchFamily="18" charset="-78"/>
              </a:rPr>
              <a:t>(ملاحظة: الضغط على الصورة في </a:t>
            </a:r>
            <a:r>
              <a:rPr lang="ar-IQ" sz="9600" b="1" u="sng" dirty="0" err="1" smtClean="0">
                <a:latin typeface="Traditional Arabic" pitchFamily="18" charset="-78"/>
                <a:cs typeface="Traditional Arabic" pitchFamily="18" charset="-78"/>
              </a:rPr>
              <a:t>الكولاج</a:t>
            </a:r>
            <a:r>
              <a:rPr lang="ar-IQ" sz="9600" b="1" u="sng" dirty="0" smtClean="0">
                <a:latin typeface="Traditional Arabic" pitchFamily="18" charset="-78"/>
                <a:cs typeface="Traditional Arabic" pitchFamily="18" charset="-78"/>
              </a:rPr>
              <a:t> يوصل الى مصدرها</a:t>
            </a:r>
            <a:r>
              <a:rPr lang="ar-IQ" sz="9600" b="1" u="sng" dirty="0" err="1" smtClean="0">
                <a:latin typeface="Traditional Arabic" pitchFamily="18" charset="-78"/>
                <a:cs typeface="Traditional Arabic" pitchFamily="18" charset="-78"/>
              </a:rPr>
              <a:t>)</a:t>
            </a:r>
            <a:endParaRPr lang="he-IL" sz="9600" b="1" u="sng" dirty="0">
              <a:latin typeface="Traditional Arabic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239000" y="26460450"/>
            <a:ext cx="12039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http://www.prayertime.org.uk/</a:t>
            </a:r>
            <a:endParaRPr lang="en-US" dirty="0" smtClean="0"/>
          </a:p>
          <a:p>
            <a:endParaRPr lang="he-IL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7010400" y="31413450"/>
            <a:ext cx="21259800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>
              <a:buFont typeface="Wingdings" pitchFamily="2" charset="2"/>
              <a:buChar char="ü"/>
            </a:pPr>
            <a:r>
              <a:rPr lang="ar-IQ" dirty="0" smtClean="0">
                <a:solidFill>
                  <a:srgbClr val="0000FF"/>
                </a:solidFill>
              </a:rPr>
              <a:t> </a:t>
            </a:r>
            <a:r>
              <a:rPr lang="ar-IQ" dirty="0" err="1" smtClean="0">
                <a:solidFill>
                  <a:srgbClr val="0000FF"/>
                </a:solidFill>
              </a:rPr>
              <a:t>نحمياس</a:t>
            </a:r>
            <a:r>
              <a:rPr lang="ar-IQ" dirty="0" smtClean="0">
                <a:solidFill>
                  <a:srgbClr val="0000FF"/>
                </a:solidFill>
              </a:rPr>
              <a:t>، </a:t>
            </a:r>
            <a:r>
              <a:rPr lang="ar-IQ" dirty="0" err="1" smtClean="0">
                <a:solidFill>
                  <a:srgbClr val="0000FF"/>
                </a:solidFill>
              </a:rPr>
              <a:t>ر.</a:t>
            </a:r>
            <a:r>
              <a:rPr lang="ar-IQ" dirty="0" smtClean="0">
                <a:solidFill>
                  <a:srgbClr val="0000FF"/>
                </a:solidFill>
              </a:rPr>
              <a:t> (2010</a:t>
            </a:r>
            <a:r>
              <a:rPr lang="ar-IQ" dirty="0" err="1" smtClean="0">
                <a:solidFill>
                  <a:srgbClr val="0000FF"/>
                </a:solidFill>
              </a:rPr>
              <a:t>).</a:t>
            </a:r>
            <a:r>
              <a:rPr lang="ar-IQ" dirty="0" smtClean="0">
                <a:solidFill>
                  <a:srgbClr val="0000FF"/>
                </a:solidFill>
              </a:rPr>
              <a:t> العلوم </a:t>
            </a:r>
            <a:r>
              <a:rPr lang="ar-IQ" dirty="0" err="1" smtClean="0">
                <a:solidFill>
                  <a:srgbClr val="0000FF"/>
                </a:solidFill>
              </a:rPr>
              <a:t>والتكنولوجيا.</a:t>
            </a:r>
            <a:r>
              <a:rPr lang="ar-IQ" dirty="0" smtClean="0">
                <a:solidFill>
                  <a:srgbClr val="0000FF"/>
                </a:solidFill>
              </a:rPr>
              <a:t> دار التجليد </a:t>
            </a:r>
            <a:r>
              <a:rPr lang="ar-IQ" dirty="0" err="1" smtClean="0">
                <a:solidFill>
                  <a:srgbClr val="0000FF"/>
                </a:solidFill>
              </a:rPr>
              <a:t>مئيري</a:t>
            </a:r>
            <a:r>
              <a:rPr lang="ar-IQ" dirty="0" smtClean="0">
                <a:solidFill>
                  <a:srgbClr val="0000FF"/>
                </a:solidFill>
              </a:rPr>
              <a:t> </a:t>
            </a:r>
            <a:r>
              <a:rPr lang="ar-IQ" dirty="0" err="1" smtClean="0">
                <a:solidFill>
                  <a:srgbClr val="0000FF"/>
                </a:solidFill>
              </a:rPr>
              <a:t>م.ض.</a:t>
            </a:r>
            <a:r>
              <a:rPr lang="ar-IQ" dirty="0" smtClean="0">
                <a:solidFill>
                  <a:srgbClr val="0000FF"/>
                </a:solidFill>
              </a:rPr>
              <a:t> </a:t>
            </a:r>
            <a:endParaRPr lang="he-I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مجموعة 61"/>
          <p:cNvGrpSpPr/>
          <p:nvPr/>
        </p:nvGrpSpPr>
        <p:grpSpPr>
          <a:xfrm>
            <a:off x="0" y="-1"/>
            <a:ext cx="28803600" cy="36004501"/>
            <a:chOff x="0" y="-1"/>
            <a:chExt cx="28803600" cy="36004501"/>
          </a:xfrm>
        </p:grpSpPr>
        <p:grpSp>
          <p:nvGrpSpPr>
            <p:cNvPr id="63" name="مجموعة 29"/>
            <p:cNvGrpSpPr/>
            <p:nvPr/>
          </p:nvGrpSpPr>
          <p:grpSpPr>
            <a:xfrm>
              <a:off x="0" y="-1"/>
              <a:ext cx="28803600" cy="36004501"/>
              <a:chOff x="0" y="-1"/>
              <a:chExt cx="28803600" cy="36004501"/>
            </a:xfrm>
          </p:grpSpPr>
          <p:grpSp>
            <p:nvGrpSpPr>
              <p:cNvPr id="65" name="Group 20"/>
              <p:cNvGrpSpPr/>
              <p:nvPr/>
            </p:nvGrpSpPr>
            <p:grpSpPr>
              <a:xfrm>
                <a:off x="0" y="-1"/>
                <a:ext cx="28803600" cy="36004501"/>
                <a:chOff x="0" y="-1"/>
                <a:chExt cx="28803600" cy="36004501"/>
              </a:xfrm>
            </p:grpSpPr>
            <p:pic>
              <p:nvPicPr>
                <p:cNvPr id="67" name="תמונה 6" descr="spring.jpg">
                  <a:hlinkClick r:id="rId2"/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001125" y="11897138"/>
                  <a:ext cx="9601200" cy="962729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8" name="תמונה 4" descr="winter-dreamland-1280-800-1928.jpg">
                  <a:hlinkClick r:id="rId4"/>
                </p:cNvPr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8902362" y="939247"/>
                  <a:ext cx="9121140" cy="9079396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9" name="תמונה 7" descr="summerstale.jpg">
                  <a:hlinkClick r:id="rId6"/>
                </p:cNvPr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701087" y="939247"/>
                  <a:ext cx="9601200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0" name="תמונה 5" descr="nature autumn season 1280x1024 wallpaper_wallpaperswa.com_77.jpg">
                  <a:hlinkClick r:id="rId8"/>
                </p:cNvPr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9202400" y="11897138"/>
                  <a:ext cx="8851106" cy="9392479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1" name="תמונה 14" descr="Basket-of-Fall-Leaves.png">
                  <a:hlinkClick r:id="rId10"/>
                </p:cNvPr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7402175" y="22502812"/>
                  <a:ext cx="7070553" cy="4800600"/>
                </a:xfrm>
                <a:prstGeom prst="rect">
                  <a:avLst/>
                </a:prstGeom>
              </p:spPr>
            </p:pic>
            <p:pic>
              <p:nvPicPr>
                <p:cNvPr id="72" name="תמונה 16" descr="1066583-Clipart-Summer-Sun-Carrying-A-Surf-Board-Royalty-Free-Vector-Illustration (1).jpg">
                  <a:hlinkClick r:id="rId12"/>
                </p:cNvPr>
                <p:cNvPicPr>
                  <a:picLocks noChangeAspect="1"/>
                </p:cNvPicPr>
                <p:nvPr/>
              </p:nvPicPr>
              <p:blipFill>
                <a:blip r:embed="rId13" cstate="print"/>
                <a:srcRect l="4667" r="2000" b="4691"/>
                <a:stretch>
                  <a:fillRect/>
                </a:stretch>
              </p:blipFill>
              <p:spPr>
                <a:xfrm>
                  <a:off x="0" y="-1"/>
                  <a:ext cx="5568199" cy="5429251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73" name="תמונה 17" descr="1206577622266003083Odysseus_purple_flower.svg.med.png">
                  <a:hlinkClick r:id="rId14"/>
                </p:cNvPr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6992600" y="9467850"/>
                  <a:ext cx="2904205" cy="3124200"/>
                </a:xfrm>
                <a:prstGeom prst="rect">
                  <a:avLst/>
                </a:prstGeom>
              </p:spPr>
            </p:pic>
            <p:sp>
              <p:nvSpPr>
                <p:cNvPr id="74" name="TextBox 19"/>
                <p:cNvSpPr txBox="1"/>
                <p:nvPr/>
              </p:nvSpPr>
              <p:spPr>
                <a:xfrm>
                  <a:off x="21488400" y="1238250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شتاء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TextBox 20"/>
                <p:cNvSpPr txBox="1"/>
                <p:nvPr/>
              </p:nvSpPr>
              <p:spPr>
                <a:xfrm>
                  <a:off x="11401425" y="1252329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صيف</a:t>
                  </a:r>
                  <a:endParaRPr lang="en-US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" name="TextBox 21"/>
                <p:cNvSpPr txBox="1"/>
                <p:nvPr/>
              </p:nvSpPr>
              <p:spPr>
                <a:xfrm>
                  <a:off x="21602700" y="12210221"/>
                  <a:ext cx="5100637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خريف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TextBox 22"/>
                <p:cNvSpPr txBox="1"/>
                <p:nvPr/>
              </p:nvSpPr>
              <p:spPr>
                <a:xfrm>
                  <a:off x="12001500" y="12210221"/>
                  <a:ext cx="4200525" cy="22775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r-SA" sz="142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ربيع</a:t>
                  </a:r>
                  <a:endParaRPr lang="en-US" sz="14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78" name="صورة 77" descr="2009-02-20-the-four-seasons-of-traffic.jpg">
                  <a:hlinkClick r:id="rId16"/>
                </p:cNvPr>
                <p:cNvPicPr>
                  <a:picLocks noChangeAspect="1"/>
                </p:cNvPicPr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0" y="19907250"/>
                  <a:ext cx="13258800" cy="11811000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  <p:sp>
              <p:nvSpPr>
                <p:cNvPr id="79" name="סרט למטה 9"/>
                <p:cNvSpPr/>
                <p:nvPr/>
              </p:nvSpPr>
              <p:spPr>
                <a:xfrm>
                  <a:off x="5486400" y="32247509"/>
                  <a:ext cx="17402175" cy="3756991"/>
                </a:xfrm>
                <a:prstGeom prst="ribbon">
                  <a:avLst>
                    <a:gd name="adj1" fmla="val 27957"/>
                    <a:gd name="adj2" fmla="val 50000"/>
                  </a:avLst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10"/>
                <p:cNvSpPr txBox="1"/>
                <p:nvPr/>
              </p:nvSpPr>
              <p:spPr>
                <a:xfrm>
                  <a:off x="9372600" y="33480734"/>
                  <a:ext cx="9601200" cy="2523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1"/>
                  <a:r>
                    <a:rPr lang="ar-SA" sz="15800" b="1" dirty="0" smtClean="0">
                      <a:solidFill>
                        <a:srgbClr val="A5002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فصول السنة</a:t>
                  </a:r>
                  <a:endParaRPr lang="en-US" sz="15800" b="1" dirty="0">
                    <a:solidFill>
                      <a:srgbClr val="A500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מלבן 8"/>
                <p:cNvSpPr/>
                <p:nvPr/>
              </p:nvSpPr>
              <p:spPr>
                <a:xfrm>
                  <a:off x="0" y="29051250"/>
                  <a:ext cx="28803600" cy="2504661"/>
                </a:xfrm>
                <a:prstGeom prst="rect">
                  <a:avLst/>
                </a:prstGeom>
                <a:solidFill>
                  <a:srgbClr val="A50021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خلال السنة الواحد</a:t>
                  </a:r>
                  <a:r>
                    <a:rPr lang="ar-IQ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ة</a:t>
                  </a:r>
                  <a:r>
                    <a:rPr lang="ar-SA" sz="11500" b="1" dirty="0" smtClean="0">
                      <a:latin typeface="Traditional Arabic" pitchFamily="18" charset="-78"/>
                      <a:cs typeface="Traditional Arabic" pitchFamily="18" charset="-78"/>
                    </a:rPr>
                    <a:t> تتناوب أربعة فصول: ربيع، صيف، خريف، شتاء</a:t>
                  </a:r>
                  <a:endParaRPr lang="en-US" sz="11500" b="1" dirty="0">
                    <a:latin typeface="Traditional Arabic" pitchFamily="18" charset="-78"/>
                    <a:cs typeface="Traditional Arabic" pitchFamily="18" charset="-78"/>
                  </a:endParaRPr>
                </a:p>
              </p:txBody>
            </p:sp>
            <p:pic>
              <p:nvPicPr>
                <p:cNvPr id="82" name="תמונה 12" descr="706175-Baby019.gif">
                  <a:hlinkClick r:id="rId18"/>
                </p:cNvPr>
                <p:cNvPicPr>
                  <a:picLocks noChangeAspect="1"/>
                </p:cNvPicPr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26703337" y="28177435"/>
                  <a:ext cx="2100262" cy="7827065"/>
                </a:xfrm>
                <a:prstGeom prst="rect">
                  <a:avLst/>
                </a:prstGeom>
              </p:spPr>
            </p:pic>
            <p:pic>
              <p:nvPicPr>
                <p:cNvPr id="83" name="תמונה 15" descr="winter-clipart.png">
                  <a:hlinkClick r:id="rId20"/>
                </p:cNvPr>
                <p:cNvPicPr>
                  <a:picLocks noChangeAspect="1"/>
                </p:cNvPicPr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24003000" y="30995178"/>
                  <a:ext cx="2400300" cy="5009322"/>
                </a:xfrm>
                <a:prstGeom prst="rect">
                  <a:avLst/>
                </a:prstGeom>
              </p:spPr>
            </p:pic>
          </p:grpSp>
          <p:pic>
            <p:nvPicPr>
              <p:cNvPr id="66" name="תמונה 27" descr="RotationEarthSun.gif">
                <a:hlinkClick r:id="rId22"/>
              </p:cNvPr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451479" y="6115050"/>
                <a:ext cx="7930521" cy="1271016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64" name="مربع نص 63"/>
            <p:cNvSpPr txBox="1"/>
            <p:nvPr/>
          </p:nvSpPr>
          <p:spPr>
            <a:xfrm>
              <a:off x="3048000" y="10229850"/>
              <a:ext cx="2895600" cy="36317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IQ" sz="11500" dirty="0" smtClean="0">
                  <a:latin typeface="Traditional Arabic" pitchFamily="18" charset="-78"/>
                  <a:cs typeface="Traditional Arabic" pitchFamily="18" charset="-78"/>
                </a:rPr>
                <a:t>سنة شمسية</a:t>
              </a:r>
              <a:endParaRPr lang="he-IL" sz="11500" dirty="0">
                <a:latin typeface="Traditional Arabic" pitchFamily="18" charset="-78"/>
              </a:endParaRPr>
            </a:p>
          </p:txBody>
        </p:sp>
      </p:grpSp>
      <p:grpSp>
        <p:nvGrpSpPr>
          <p:cNvPr id="53" name="مجموعة 52"/>
          <p:cNvGrpSpPr/>
          <p:nvPr/>
        </p:nvGrpSpPr>
        <p:grpSpPr>
          <a:xfrm>
            <a:off x="0" y="0"/>
            <a:ext cx="28803600" cy="36004500"/>
            <a:chOff x="0" y="0"/>
            <a:chExt cx="28803600" cy="36004500"/>
          </a:xfrm>
        </p:grpSpPr>
        <p:grpSp>
          <p:nvGrpSpPr>
            <p:cNvPr id="23" name="مجموعة 22"/>
            <p:cNvGrpSpPr/>
            <p:nvPr/>
          </p:nvGrpSpPr>
          <p:grpSpPr>
            <a:xfrm>
              <a:off x="0" y="0"/>
              <a:ext cx="28803600" cy="36004500"/>
              <a:chOff x="0" y="0"/>
              <a:chExt cx="28803600" cy="36004500"/>
            </a:xfrm>
          </p:grpSpPr>
          <p:sp>
            <p:nvSpPr>
              <p:cNvPr id="24" name="مستطيل 23"/>
              <p:cNvSpPr/>
              <p:nvPr/>
            </p:nvSpPr>
            <p:spPr>
              <a:xfrm>
                <a:off x="0" y="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0" y="11982450"/>
                <a:ext cx="9601200" cy="12075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19278600" y="11982450"/>
                <a:ext cx="9525000" cy="120396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7" name="مستطيل 26"/>
              <p:cNvSpPr/>
              <p:nvPr/>
            </p:nvSpPr>
            <p:spPr>
              <a:xfrm>
                <a:off x="960120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مستطيل 27"/>
              <p:cNvSpPr/>
              <p:nvPr/>
            </p:nvSpPr>
            <p:spPr>
              <a:xfrm>
                <a:off x="0" y="24005700"/>
                <a:ext cx="96012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0" name="مستطيل 29"/>
              <p:cNvSpPr/>
              <p:nvPr/>
            </p:nvSpPr>
            <p:spPr>
              <a:xfrm>
                <a:off x="9601200" y="11982450"/>
                <a:ext cx="9677400" cy="11998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مستطيل 30"/>
              <p:cNvSpPr/>
              <p:nvPr/>
            </p:nvSpPr>
            <p:spPr>
              <a:xfrm>
                <a:off x="19202400" y="24022050"/>
                <a:ext cx="9601200" cy="119824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2" name="مستطيل 31"/>
              <p:cNvSpPr/>
              <p:nvPr/>
            </p:nvSpPr>
            <p:spPr>
              <a:xfrm>
                <a:off x="9601200" y="0"/>
                <a:ext cx="9677400" cy="11998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52" name="مجموعة 51"/>
            <p:cNvGrpSpPr/>
            <p:nvPr/>
          </p:nvGrpSpPr>
          <p:grpSpPr>
            <a:xfrm>
              <a:off x="2438400" y="2990850"/>
              <a:ext cx="23926800" cy="31136719"/>
              <a:chOff x="2438400" y="2990850"/>
              <a:chExt cx="23926800" cy="31136719"/>
            </a:xfrm>
          </p:grpSpPr>
          <p:sp>
            <p:nvSpPr>
              <p:cNvPr id="54" name="مستطيل 53">
                <a:hlinkClick r:id="" action="ppaction://hlinkshowjump?jump=nextslide">
                  <a:snd r:embed="rId24" name="drumroll.wav"/>
                </a:hlinkClick>
              </p:cNvPr>
              <p:cNvSpPr/>
              <p:nvPr/>
            </p:nvSpPr>
            <p:spPr>
              <a:xfrm>
                <a:off x="12115800" y="3295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2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5" name="مستطيل 54"/>
              <p:cNvSpPr/>
              <p:nvPr/>
            </p:nvSpPr>
            <p:spPr>
              <a:xfrm>
                <a:off x="2667000" y="2990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3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6" name="مستطيل 55"/>
              <p:cNvSpPr/>
              <p:nvPr/>
            </p:nvSpPr>
            <p:spPr>
              <a:xfrm>
                <a:off x="22174200" y="15487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4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7" name="مستطيل 56"/>
              <p:cNvSpPr/>
              <p:nvPr/>
            </p:nvSpPr>
            <p:spPr>
              <a:xfrm>
                <a:off x="11963400" y="15563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5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8" name="مستطيل 57"/>
              <p:cNvSpPr/>
              <p:nvPr/>
            </p:nvSpPr>
            <p:spPr>
              <a:xfrm>
                <a:off x="2667000" y="15106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6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59" name="مستطيل 58"/>
              <p:cNvSpPr/>
              <p:nvPr/>
            </p:nvSpPr>
            <p:spPr>
              <a:xfrm>
                <a:off x="21869400" y="276796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7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60" name="مستطيل 59"/>
              <p:cNvSpPr/>
              <p:nvPr/>
            </p:nvSpPr>
            <p:spPr>
              <a:xfrm>
                <a:off x="12192000" y="275272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8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  <p:sp>
            <p:nvSpPr>
              <p:cNvPr id="61" name="مستطيل 60"/>
              <p:cNvSpPr/>
              <p:nvPr/>
            </p:nvSpPr>
            <p:spPr>
              <a:xfrm>
                <a:off x="2438400" y="27374850"/>
                <a:ext cx="4191000" cy="64479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ar-IQ" sz="413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ndalus" pitchFamily="18" charset="-78"/>
                    <a:cs typeface="Andalus" pitchFamily="18" charset="-78"/>
                  </a:rPr>
                  <a:t>9</a:t>
                </a:r>
                <a:endParaRPr lang="ar-SA" sz="413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ndalus" pitchFamily="18" charset="-78"/>
                  <a:cs typeface="Andalus" pitchFamily="18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63257" y="27222450"/>
            <a:ext cx="1220558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IQ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ndalus" pitchFamily="18" charset="-78"/>
                <a:cs typeface="Andalus" pitchFamily="18" charset="-78"/>
              </a:rPr>
              <a:t>السؤال الثاني</a:t>
            </a:r>
            <a:endParaRPr lang="ar-SA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مجموعة 4"/>
          <p:cNvGrpSpPr/>
          <p:nvPr/>
        </p:nvGrpSpPr>
        <p:grpSpPr>
          <a:xfrm>
            <a:off x="2362200" y="5411049"/>
            <a:ext cx="19735800" cy="18286079"/>
            <a:chOff x="18553557" y="316682"/>
            <a:chExt cx="11150727" cy="12398671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8553557" y="316682"/>
              <a:ext cx="11150727" cy="352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rtl="1"/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عمر هبة 3 سنوات، أي أن الكرة الأرضية دارت حول الشمس:</a:t>
              </a:r>
              <a:endParaRPr lang="he-IL" sz="16600" b="1" dirty="0">
                <a:latin typeface="Traditional Arabic" pitchFamily="18" charset="-78"/>
              </a:endParaRPr>
            </a:p>
          </p:txBody>
        </p:sp>
        <p:sp>
          <p:nvSpPr>
            <p:cNvPr id="7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4408765" y="10920667"/>
              <a:ext cx="4951095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latin typeface="Traditional Arabic" pitchFamily="18" charset="-78"/>
                  <a:cs typeface="Traditional Arabic" pitchFamily="18" charset="-78"/>
                </a:rPr>
                <a:t>  </a:t>
              </a: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ست دورات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8" name="TextBox 47">
              <a:hlinkClick r:id="" action="ppaction://hlinkshowjump?jump=nextslide">
                <a:snd r:embed="rId5" name="applause.wav"/>
              </a:hlinkClick>
            </p:cNvPr>
            <p:cNvSpPr txBox="1"/>
            <p:nvPr/>
          </p:nvSpPr>
          <p:spPr>
            <a:xfrm>
              <a:off x="19586829" y="8027340"/>
              <a:ext cx="4864989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ثلاث دورات </a:t>
              </a:r>
              <a:endPara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  <p:sp>
          <p:nvSpPr>
            <p:cNvPr id="9" name="TextBox 48">
              <a:hlinkClick r:id="rId3" action="ppaction://hlinksldjump">
                <a:snd r:embed="rId4" name="explode.wav"/>
              </a:hlinkClick>
            </p:cNvPr>
            <p:cNvSpPr txBox="1"/>
            <p:nvPr/>
          </p:nvSpPr>
          <p:spPr>
            <a:xfrm>
              <a:off x="24408765" y="5185679"/>
              <a:ext cx="4813351" cy="17946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r" rtl="1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ar-IQ" sz="16600" b="1" dirty="0" smtClean="0">
                  <a:solidFill>
                    <a:srgbClr val="0000FF"/>
                  </a:solidFill>
                  <a:latin typeface="Traditional Arabic" pitchFamily="18" charset="-78"/>
                  <a:cs typeface="Traditional Arabic" pitchFamily="18" charset="-78"/>
                </a:rPr>
                <a:t>  دورة واحدة</a:t>
              </a:r>
              <a:endParaRPr kumimoji="0" lang="ar-SA" sz="19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raditional Arabic" pitchFamily="18" charset="-78"/>
                <a:cs typeface="Traditional Arabic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hlinkClick r:id="rId3" action="ppaction://hlinksldjump">
              <a:snd r:embed="rId4" name="camera.wav"/>
            </a:hlinkClick>
          </p:cNvPr>
          <p:cNvSpPr/>
          <p:nvPr/>
        </p:nvSpPr>
        <p:spPr>
          <a:xfrm rot="20336165">
            <a:off x="3900583" y="7413935"/>
            <a:ext cx="13752483" cy="77251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4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أحسنت</a:t>
            </a:r>
            <a:endParaRPr lang="ar-SA" sz="4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صورة 5" descr="127273786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4667" y="17316450"/>
            <a:ext cx="11921066" cy="975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98489_0128342625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0" y="17849850"/>
            <a:ext cx="10890250" cy="1089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>
            <a:hlinkClick r:id="rId4" action="ppaction://hlinksldjump">
              <a:snd r:embed="rId5" name="whoosh.wav"/>
            </a:hlinkClick>
          </p:cNvPr>
          <p:cNvSpPr/>
          <p:nvPr/>
        </p:nvSpPr>
        <p:spPr>
          <a:xfrm rot="20336165">
            <a:off x="2013672" y="7021199"/>
            <a:ext cx="20844168" cy="74481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sz="239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ndalus" pitchFamily="18" charset="-78"/>
                <a:cs typeface="Andalus" pitchFamily="18" charset="-78"/>
              </a:rPr>
              <a:t>أخطأت</a:t>
            </a:r>
          </a:p>
          <a:p>
            <a:pPr algn="ctr"/>
            <a:r>
              <a:rPr lang="ar-IQ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ndalus" pitchFamily="18" charset="-78"/>
                <a:cs typeface="Andalus" pitchFamily="18" charset="-78"/>
              </a:rPr>
              <a:t>ولكن من أخطائنا نتعلّم</a:t>
            </a:r>
            <a:endParaRPr lang="ar-SA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671</Words>
  <Application>Microsoft Office PowerPoint</Application>
  <PresentationFormat>מותאם אישית</PresentationFormat>
  <Paragraphs>206</Paragraphs>
  <Slides>39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0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שקופית 34</vt:lpstr>
      <vt:lpstr>שקופית 35</vt:lpstr>
      <vt:lpstr>שקופית 36</vt:lpstr>
      <vt:lpstr>שקופית 37</vt:lpstr>
      <vt:lpstr>שקופית 38</vt:lpstr>
      <vt:lpstr>שקופית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win7</dc:creator>
  <cp:lastModifiedBy>Abir</cp:lastModifiedBy>
  <cp:revision>48</cp:revision>
  <dcterms:created xsi:type="dcterms:W3CDTF">2012-12-04T02:56:11Z</dcterms:created>
  <dcterms:modified xsi:type="dcterms:W3CDTF">2012-12-16T17:27:08Z</dcterms:modified>
</cp:coreProperties>
</file>