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4" r:id="rId2"/>
    <p:sldId id="256" r:id="rId3"/>
    <p:sldId id="257" r:id="rId4"/>
    <p:sldId id="258" r:id="rId5"/>
    <p:sldId id="259" r:id="rId6"/>
    <p:sldId id="260" r:id="rId7"/>
    <p:sldId id="261" r:id="rId8"/>
    <p:sldId id="270" r:id="rId9"/>
    <p:sldId id="262" r:id="rId10"/>
    <p:sldId id="265" r:id="rId11"/>
    <p:sldId id="269" r:id="rId12"/>
    <p:sldId id="264" r:id="rId13"/>
    <p:sldId id="268" r:id="rId14"/>
    <p:sldId id="272" r:id="rId15"/>
    <p:sldId id="267" r:id="rId16"/>
    <p:sldId id="266" r:id="rId17"/>
    <p:sldId id="263" r:id="rId18"/>
    <p:sldId id="271" r:id="rId19"/>
    <p:sldId id="273"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8" d="100"/>
          <a:sy n="48" d="100"/>
        </p:scale>
        <p:origin x="-456" y="-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53A6E45-3922-4D97-865E-6EC5AA1FEDEE}" type="datetimeFigureOut">
              <a:rPr lang="en-US"/>
              <a:pPr>
                <a:defRPr/>
              </a:pPr>
              <a:t>5/6/2013</a:t>
            </a:fld>
            <a:endParaRPr lang="en-US"/>
          </a:p>
        </p:txBody>
      </p:sp>
      <p:sp>
        <p:nvSpPr>
          <p:cNvPr id="5" name="Footer Placeholder 4"/>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BBAC8E6-C35D-4072-A8BA-818B5D37545D}" type="slidenum">
              <a:rPr lang="he-IL"/>
              <a:pPr/>
              <a:t>‹#›</a:t>
            </a:fld>
            <a:endParaRPr lang="en-US">
              <a:solidFill>
                <a:srgbClr val="1D4577"/>
              </a:solidFill>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6C8ACA8-E71A-4E1A-8CE9-F67D6B55A7A6}" type="datetimeFigureOut">
              <a:rPr lang="en-US"/>
              <a:pPr>
                <a:defRPr/>
              </a:pPr>
              <a:t>5/6/2013</a:t>
            </a:fld>
            <a:endParaRPr lang="en-US"/>
          </a:p>
        </p:txBody>
      </p:sp>
      <p:sp>
        <p:nvSpPr>
          <p:cNvPr id="5" name="Footer Placeholder 4"/>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9CF45F-6998-4B47-B616-21F063811D1A}" type="slidenum">
              <a:rPr lang="he-IL"/>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808659-CA76-4E0B-AD0F-27AC81003498}" type="datetimeFigureOut">
              <a:rPr lang="en-US"/>
              <a:pPr>
                <a:defRPr/>
              </a:pPr>
              <a:t>5/6/2013</a:t>
            </a:fld>
            <a:endParaRPr lang="en-US"/>
          </a:p>
        </p:txBody>
      </p:sp>
      <p:sp>
        <p:nvSpPr>
          <p:cNvPr id="5" name="Footer Placeholder 4"/>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DD4BC61-A9E7-431F-99D2-252D34C511B2}" type="slidenum">
              <a:rPr lang="he-IL"/>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92904A-2732-401D-802F-97AC2D950702}" type="datetimeFigureOut">
              <a:rPr lang="en-US"/>
              <a:pPr>
                <a:defRPr/>
              </a:pPr>
              <a:t>5/6/2013</a:t>
            </a:fld>
            <a:endParaRPr lang="en-US"/>
          </a:p>
        </p:txBody>
      </p:sp>
      <p:sp>
        <p:nvSpPr>
          <p:cNvPr id="5" name="Footer Placeholder 4"/>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C5D02AD-A93C-40DE-9A70-2A2BE46727F0}" type="slidenum">
              <a:rPr lang="he-IL"/>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EDFCBE-5207-426E-9F0B-EEEA6D22837E}" type="datetimeFigureOut">
              <a:rPr lang="en-US"/>
              <a:pPr>
                <a:defRPr/>
              </a:pPr>
              <a:t>5/6/2013</a:t>
            </a:fld>
            <a:endParaRPr lang="en-US"/>
          </a:p>
        </p:txBody>
      </p:sp>
      <p:sp>
        <p:nvSpPr>
          <p:cNvPr id="5" name="Footer Placeholder 4"/>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395F75E-B661-4EF0-9497-C96114DFDDC4}" type="slidenum">
              <a:rPr lang="he-IL"/>
              <a:pPr/>
              <a:t>‹#›</a:t>
            </a:fld>
            <a:endParaRPr lang="en-US">
              <a:solidFill>
                <a:srgbClr val="1D4577"/>
              </a:solidFill>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F63066C9-965E-49D2-8148-4564C20A8375}" type="datetimeFigureOut">
              <a:rPr lang="en-US"/>
              <a:pPr>
                <a:defRPr/>
              </a:pPr>
              <a:t>5/6/2013</a:t>
            </a:fld>
            <a:endParaRPr lang="en-US"/>
          </a:p>
        </p:txBody>
      </p:sp>
      <p:sp>
        <p:nvSpPr>
          <p:cNvPr id="6" name="Footer Placeholder 5"/>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F850B60A-A869-4848-B98A-BC8A735E6145}" type="slidenum">
              <a:rPr lang="he-IL"/>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3D5B69FF-5595-4F27-AEAC-CFF1F9F60536}" type="datetimeFigureOut">
              <a:rPr lang="en-US"/>
              <a:pPr>
                <a:defRPr/>
              </a:pPr>
              <a:t>5/6/2013</a:t>
            </a:fld>
            <a:endParaRPr lang="en-US"/>
          </a:p>
        </p:txBody>
      </p:sp>
      <p:sp>
        <p:nvSpPr>
          <p:cNvPr id="8" name="Footer Placeholder 7"/>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3E0B13D-BBD2-4BB7-904A-E959FA802C60}" type="slidenum">
              <a:rPr lang="he-IL"/>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794F5DC8-0377-4399-9F26-AECEDEA15E7F}" type="datetimeFigureOut">
              <a:rPr lang="en-US"/>
              <a:pPr>
                <a:defRPr/>
              </a:pPr>
              <a:t>5/6/2013</a:t>
            </a:fld>
            <a:endParaRPr lang="en-US"/>
          </a:p>
        </p:txBody>
      </p:sp>
      <p:sp>
        <p:nvSpPr>
          <p:cNvPr id="4" name="Footer Placeholder 3"/>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FBA9D855-10A6-4886-94B3-5896341DBF9F}" type="slidenum">
              <a:rPr lang="he-IL"/>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73581C1-D8B5-49EE-AD32-D4BE7809D58E}" type="datetimeFigureOut">
              <a:rPr lang="en-US"/>
              <a:pPr>
                <a:defRPr/>
              </a:pPr>
              <a:t>5/6/2013</a:t>
            </a:fld>
            <a:endParaRPr lang="en-US"/>
          </a:p>
        </p:txBody>
      </p:sp>
      <p:sp>
        <p:nvSpPr>
          <p:cNvPr id="3" name="Footer Placeholder 2"/>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0B1B30B7-694C-463E-9E38-BBEDCCE08282}" type="slidenum">
              <a:rPr lang="he-IL"/>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5E90A10-FA79-44E1-B1B8-7923CA4302E9}" type="datetimeFigureOut">
              <a:rPr lang="en-US"/>
              <a:pPr>
                <a:defRPr/>
              </a:pPr>
              <a:t>5/6/2013</a:t>
            </a:fld>
            <a:endParaRPr lang="en-US"/>
          </a:p>
        </p:txBody>
      </p:sp>
      <p:sp>
        <p:nvSpPr>
          <p:cNvPr id="6" name="Footer Placeholder 5"/>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F7CE215-8AFA-45DE-9949-67538F353CCE}" type="slidenum">
              <a:rPr lang="he-IL"/>
              <a:pPr/>
              <a:t>‹#›</a:t>
            </a:fld>
            <a:endParaRPr lang="en-US">
              <a:solidFill>
                <a:srgbClr val="1D4577"/>
              </a:solidFill>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3F192FA-DE3F-4117-9B4A-3DE1D6D375B8}" type="datetimeFigureOut">
              <a:rPr lang="en-US"/>
              <a:pPr>
                <a:defRPr/>
              </a:pPr>
              <a:t>5/6/2013</a:t>
            </a:fld>
            <a:endParaRPr lang="en-US"/>
          </a:p>
        </p:txBody>
      </p:sp>
      <p:sp>
        <p:nvSpPr>
          <p:cNvPr id="6" name="Footer Placeholder 5"/>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933D3CA-E04A-457F-ABDF-EC7ACE5F7A7B}" type="slidenum">
              <a:rPr lang="he-IL"/>
              <a:pPr/>
              <a:t>‹#›</a:t>
            </a:fld>
            <a:endParaRPr lang="en-US">
              <a:solidFill>
                <a:srgbClr val="1D4577"/>
              </a:solidFill>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A692592-890D-4490-A855-B7DAF88E7B29}" type="datetimeFigureOut">
              <a:rPr lang="en-US"/>
              <a:pPr>
                <a:defRPr/>
              </a:pPr>
              <a:t>5/6/2013</a:t>
            </a:fld>
            <a:endParaRPr lang="en-US" sz="1300" dirty="0">
              <a:solidFill>
                <a:schemeClr val="bg2">
                  <a:tint val="60000"/>
                  <a:satMod val="155000"/>
                </a:scheme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r" fontAlgn="auto">
              <a:spcBef>
                <a:spcPts val="0"/>
              </a:spcBef>
              <a:spcAft>
                <a:spcPts val="0"/>
              </a:spcAft>
              <a:defRPr sz="1300" dirty="0">
                <a:solidFill>
                  <a:schemeClr val="bg2">
                    <a:tint val="60000"/>
                    <a:satMod val="15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BEF06FEB-B440-478E-A36F-5B15D3E77C9F}" type="slidenum">
              <a:rPr lang="he-IL"/>
              <a:pPr/>
              <a:t>‹#›</a:t>
            </a:fld>
            <a:endParaRPr lang="en-US" sz="1600" b="1">
              <a:solidFill>
                <a:srgbClr val="1D4577"/>
              </a:solidFill>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med"/>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audio" Target="../media/audio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bright="24000" contrast="24000"/>
          </a:blip>
          <a:srcRect/>
          <a:stretch>
            <a:fillRect/>
          </a:stretch>
        </a:blipFill>
        <a:effectLst/>
      </p:bgPr>
    </p:bg>
    <p:spTree>
      <p:nvGrpSpPr>
        <p:cNvPr id="1" name=""/>
        <p:cNvGrpSpPr/>
        <p:nvPr/>
      </p:nvGrpSpPr>
      <p:grpSpPr>
        <a:xfrm>
          <a:off x="0" y="0"/>
          <a:ext cx="0" cy="0"/>
          <a:chOff x="0" y="0"/>
          <a:chExt cx="0" cy="0"/>
        </a:xfrm>
      </p:grpSpPr>
      <p:pic>
        <p:nvPicPr>
          <p:cNvPr id="2"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419600" y="3352800"/>
            <a:ext cx="304800" cy="304800"/>
          </a:xfrm>
          <a:prstGeom prst="rect">
            <a:avLst/>
          </a:prstGeom>
          <a:noFill/>
          <a:ln w="9525">
            <a:noFill/>
            <a:miter lim="800000"/>
            <a:headEnd/>
            <a:tailEnd/>
          </a:ln>
        </p:spPr>
      </p:pic>
      <p:sp>
        <p:nvSpPr>
          <p:cNvPr id="4" name="TextBox 3"/>
          <p:cNvSpPr txBox="1"/>
          <p:nvPr/>
        </p:nvSpPr>
        <p:spPr>
          <a:xfrm>
            <a:off x="2362200" y="2514600"/>
            <a:ext cx="1539204" cy="369332"/>
          </a:xfrm>
          <a:prstGeom prst="rect">
            <a:avLst/>
          </a:prstGeom>
          <a:noFill/>
        </p:spPr>
        <p:txBody>
          <a:bodyPr wrap="none" rtlCol="0">
            <a:spAutoFit/>
          </a:bodyPr>
          <a:lstStyle/>
          <a:p>
            <a:r>
              <a:rPr lang="ar-SA" dirty="0" smtClean="0"/>
              <a:t>رغد الفتاة المفكرة </a:t>
            </a:r>
            <a:endParaRPr lang="en-US" dirty="0"/>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contrast="6000"/>
          </a:blip>
          <a:srcRect/>
          <a:stretch>
            <a:fillRect t="-22000" b="-2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lnSpcReduction="10000"/>
          </a:bodyPr>
          <a:lstStyle/>
          <a:p>
            <a:pPr algn="r" fontAlgn="auto">
              <a:spcAft>
                <a:spcPts val="0"/>
              </a:spcAft>
              <a:buFont typeface="Arial" pitchFamily="34" charset="0"/>
              <a:buNone/>
              <a:defRPr/>
            </a:pPr>
            <a:r>
              <a:rPr lang="ar-SA" b="1" dirty="0" smtClean="0"/>
              <a:t>خلال هذه اللحظات، كانت والدة رغد مشغولة في الغر</a:t>
            </a:r>
            <a:r>
              <a:rPr lang="ar-AE" b="1" dirty="0" smtClean="0"/>
              <a:t>ف</a:t>
            </a:r>
            <a:r>
              <a:rPr lang="ar-SA" b="1" dirty="0" smtClean="0"/>
              <a:t>ة الداخلية، وقد استنشقت رائحة حريق، فاعتقد  أن احساسها الداخلي، قد دفعها لكي تبحث عن مصدر الدخان داخل البيت، وما أن خرجت من الغرفة حتى رأت دخانا أسود ينبعث من المطبخ. </a:t>
            </a:r>
            <a:endParaRPr lang="en-US" b="1" dirty="0" smtClean="0"/>
          </a:p>
          <a:p>
            <a:pPr algn="r" fontAlgn="auto">
              <a:spcAft>
                <a:spcPts val="0"/>
              </a:spcAft>
              <a:buFont typeface="Arial" pitchFamily="34" charset="0"/>
              <a:buNone/>
              <a:defRPr/>
            </a:pPr>
            <a:r>
              <a:rPr lang="ar-SA" b="1" dirty="0" smtClean="0"/>
              <a:t>فهرعت مذعورة مرعوبة، ونادت بأعلى صوتها:" رغد !! رغد !! رغد اين انت؟!! لكن رغد </a:t>
            </a:r>
            <a:r>
              <a:rPr lang="ar-SA" b="1" dirty="0" err="1" smtClean="0"/>
              <a:t>ل</a:t>
            </a:r>
            <a:r>
              <a:rPr lang="ar-AE" b="1" dirty="0" smtClean="0"/>
              <a:t>م</a:t>
            </a:r>
            <a:r>
              <a:rPr lang="ar-SA" b="1" dirty="0" smtClean="0"/>
              <a:t> تجب ولم ترد، لانها كانت خائفة  من الموقف </a:t>
            </a:r>
            <a:r>
              <a:rPr lang="ar-SA" b="1" dirty="0" err="1" smtClean="0"/>
              <a:t>او</a:t>
            </a:r>
            <a:r>
              <a:rPr lang="ar-SA" b="1" dirty="0" smtClean="0"/>
              <a:t> ربما</a:t>
            </a:r>
            <a:r>
              <a:rPr lang="ar-AE" b="1" dirty="0" smtClean="0"/>
              <a:t> </a:t>
            </a:r>
            <a:r>
              <a:rPr lang="ar-SA" b="1" dirty="0" smtClean="0"/>
              <a:t>من العقاب.. ولأن رغد لم تتجاوب مع النداء، فقد زاد الخوف والقلق عند الأم.</a:t>
            </a:r>
            <a:endParaRPr lang="en-US" b="1" dirty="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572000" y="685800"/>
            <a:ext cx="457200" cy="45720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52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2000" b="-2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ar-JO" b="1" smtClean="0"/>
              <a:t>اندفعت الام، وكان الخوف يشغل بالها، ومشاعر الرعب تسيطر على احاسيسها، لانها اعتقدت، ان رغد داخل الحريق." فصرخت" يا إلهي.. لا يوجد لدينا "طفاءة حريق" .. ماذا سأفعل ؟" </a:t>
            </a:r>
            <a:endParaRPr lang="en-US" b="1" smtClean="0"/>
          </a:p>
          <a:p>
            <a:pPr algn="r" rtl="1"/>
            <a:r>
              <a:rPr lang="ar-JO" b="1" smtClean="0"/>
              <a:t>وفجأة وقع نظرها على" ابريق" الماء الموجود على الطاولة، والذي يستعملونه لري النباتات المنزلية، فحملته بسرعة، وسكبت ماءه على الحريق، واستطاعت ان تشق لها طريقا، حتى وصلت إلى " حنفية" الماء.</a:t>
            </a:r>
            <a:endParaRPr lang="en-US" b="1" smtClean="0"/>
          </a:p>
          <a:p>
            <a:pPr algn="r"/>
            <a:endParaRPr lang="en-US" b="1" smtClean="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495800" y="914400"/>
            <a:ext cx="457200" cy="457200"/>
          </a:xfrm>
          <a:prstGeom prst="rect">
            <a:avLst/>
          </a:prstGeom>
          <a:noFill/>
          <a:ln w="9525">
            <a:noFill/>
            <a:miter lim="800000"/>
            <a:headEnd/>
            <a:tailEnd/>
          </a:ln>
        </p:spPr>
      </p:pic>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42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600200"/>
          </a:xfrm>
        </p:spPr>
        <p:txBody>
          <a:bodyPr rtlCol="0">
            <a:normAutofit fontScale="90000"/>
          </a:bodyPr>
          <a:lstStyle/>
          <a:p>
            <a:pPr fontAlgn="auto">
              <a:spcAft>
                <a:spcPts val="0"/>
              </a:spcAft>
              <a:defRPr/>
            </a:pPr>
            <a:r>
              <a:rPr lang="ar-JO" b="1" dirty="0" smtClean="0"/>
              <a:t>فوجهت "النبريج"  صوب الحريق وبدأت باطفائه</a:t>
            </a:r>
            <a:r>
              <a:rPr lang="ar-JO" dirty="0" smtClean="0"/>
              <a:t>.</a:t>
            </a:r>
            <a:r>
              <a:rPr lang="en-US" dirty="0" smtClean="0"/>
              <a:t/>
            </a:r>
            <a:br>
              <a:rPr lang="en-US" dirty="0" smtClean="0"/>
            </a:br>
            <a:endParaRPr lang="en-US" dirty="0"/>
          </a:p>
        </p:txBody>
      </p:sp>
      <p:pic>
        <p:nvPicPr>
          <p:cNvPr id="3"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419600" y="3276600"/>
            <a:ext cx="533400" cy="533400"/>
          </a:xfrm>
          <a:prstGeom prst="rect">
            <a:avLst/>
          </a:prstGeom>
          <a:noFill/>
          <a:ln w="9525">
            <a:noFill/>
            <a:miter lim="800000"/>
            <a:headEnd/>
            <a:tailEnd/>
          </a:ln>
        </p:spPr>
      </p:pic>
    </p:spTree>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7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32000" b="-2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a:r>
              <a:rPr lang="ar-JO" b="1" smtClean="0"/>
              <a:t>رفعت رغد رأسها، من وراء" الك</a:t>
            </a:r>
            <a:r>
              <a:rPr lang="ar-SA" b="1" smtClean="0"/>
              <a:t>ن</a:t>
            </a:r>
            <a:r>
              <a:rPr lang="ar-JO" b="1" smtClean="0"/>
              <a:t>بة"، لترى ماذا يجري وماذا يحدث.. فما ان رأت والدتها بين السنةالنيران، حتى صرخت بأعلى صوتها:" ماما..ماما.." فاطمأن قلب الأم على ابنتها وقالت لها:" انا بخير يا رغد.. لا تقلقي.. قفي مكانك.. إلى أن انتهى من اطفاء الحريق". </a:t>
            </a:r>
            <a:endParaRPr lang="en-US" b="1" smtClean="0"/>
          </a:p>
          <a:p>
            <a:pPr algn="r"/>
            <a:endParaRPr lang="en-US" smtClean="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191000" y="4724400"/>
            <a:ext cx="762000" cy="762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27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2000" b="-2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85000" lnSpcReduction="10000"/>
          </a:bodyPr>
          <a:lstStyle/>
          <a:p>
            <a:pPr algn="r" rtl="1" fontAlgn="auto">
              <a:spcAft>
                <a:spcPts val="0"/>
              </a:spcAft>
              <a:buFont typeface="Arial" pitchFamily="34" charset="0"/>
              <a:buChar char="•"/>
              <a:defRPr/>
            </a:pPr>
            <a:r>
              <a:rPr lang="ar-JO" b="1" dirty="0" smtClean="0"/>
              <a:t>وعندما اخمدت الام الحريق، جلست ونظرت إلى صغيرتها، وكانت الدموع تنهمر من عينها، لفرحتها من سلامة طفلتها، ثم مدت ذراعيها، داعية ابنتها إليها، فجاءت رغد وهي حزينة، ثم وضعت رأسها على صدر أمها، وهي تبكي وتتأسف فهدأتها أمها، وداعبت شعرها بيديها، وقالت لها:" ليس المهم الان أن نتأسف،فما جرى قد جرى، وانما المهم الأن، هو ان تتعلمي كيفية التصرف،عند الوقوعفي مثل هذه المواقف؟!!فأجابتها رغد:" نعم يا أمي.. ما تقولينه هو الصحيح!!"، فتبسمت الأم وقالت لها:"سنتحدث عن هذا في ما بعد، وهيا الأن، نعيد البيت إلى ما كان عليه، قبل أن يعود والدك من عمله،لأنه سيرجع متشوقا،لرؤية ما غيرناه في المنزل.</a:t>
            </a:r>
            <a:endParaRPr lang="en-US" b="1" dirty="0" smtClean="0"/>
          </a:p>
          <a:p>
            <a:pPr algn="r" rtl="1" fontAlgn="auto">
              <a:spcAft>
                <a:spcPts val="0"/>
              </a:spcAft>
              <a:buFont typeface="Arial" pitchFamily="34" charset="0"/>
              <a:buChar char="•"/>
              <a:defRPr/>
            </a:pPr>
            <a:r>
              <a:rPr lang="ar-JO" b="1" dirty="0" smtClean="0"/>
              <a:t> </a:t>
            </a:r>
            <a:endParaRPr lang="en-US" b="1" dirty="0" smtClean="0"/>
          </a:p>
          <a:p>
            <a:pPr algn="r" fontAlgn="auto">
              <a:spcAft>
                <a:spcPts val="0"/>
              </a:spcAft>
              <a:buFont typeface="Arial" pitchFamily="34" charset="0"/>
              <a:buChar char="•"/>
              <a:defRPr/>
            </a:pPr>
            <a:endParaRPr lang="en-US" b="1" dirty="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648200" y="5638800"/>
            <a:ext cx="457200" cy="457200"/>
          </a:xfrm>
          <a:prstGeom prst="rect">
            <a:avLst/>
          </a:prstGeom>
          <a:noFill/>
          <a:ln w="9525">
            <a:noFill/>
            <a:miter lim="800000"/>
            <a:headEnd/>
            <a:tailEnd/>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69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5000" b="-2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rtlCol="0">
            <a:normAutofit fontScale="85000" lnSpcReduction="20000"/>
          </a:bodyPr>
          <a:lstStyle/>
          <a:p>
            <a:pPr algn="r" rtl="1" fontAlgn="auto">
              <a:spcAft>
                <a:spcPts val="0"/>
              </a:spcAft>
              <a:buFont typeface="Arial" pitchFamily="34" charset="0"/>
              <a:buChar char="•"/>
              <a:defRPr/>
            </a:pPr>
            <a:r>
              <a:rPr lang="ar-JO" b="1" dirty="0" smtClean="0"/>
              <a:t>وباجتهاد كبير، عملت الأم، لإعادة المنزل على أكمل صورة،لئلا تشعر رغد بالأحباط أو خيبة الأمل..وبعد عناء طويل، أصبح البيت خاليا من أي اثر للحريق. </a:t>
            </a:r>
            <a:r>
              <a:rPr lang="ar-JO" b="1" dirty="0" err="1" smtClean="0"/>
              <a:t>الأوني</a:t>
            </a:r>
            <a:r>
              <a:rPr lang="ar-JO" b="1" dirty="0" smtClean="0"/>
              <a:t> التي تكسرت واحترقت، وكذلك السجادة فقد وضعتها الأم بالحاوية.</a:t>
            </a:r>
            <a:endParaRPr lang="en-US" b="1" dirty="0" smtClean="0"/>
          </a:p>
          <a:p>
            <a:pPr algn="r" rtl="1" fontAlgn="auto">
              <a:spcAft>
                <a:spcPts val="0"/>
              </a:spcAft>
              <a:buFont typeface="Arial" pitchFamily="34" charset="0"/>
              <a:buChar char="•"/>
              <a:defRPr/>
            </a:pPr>
            <a:r>
              <a:rPr lang="ar-JO" b="1" dirty="0" smtClean="0"/>
              <a:t>وبعد أن أنتهت الأم من العمل، وعاد البيت إلى جماله وروعته، رافقت طفلتها إلى الشرفة المطلة، فجلستا معا وتحدث</a:t>
            </a:r>
            <a:r>
              <a:rPr lang="ar-AE" b="1" dirty="0" smtClean="0"/>
              <a:t>ت</a:t>
            </a:r>
            <a:r>
              <a:rPr lang="ar-JO" b="1" dirty="0" smtClean="0"/>
              <a:t>ا عن الحريق وأسبابه ..ثم سالت الأم ابنتها:" حديثيني يا رغد كيف حصل الحريق؟"</a:t>
            </a:r>
            <a:endParaRPr lang="en-US" b="1" dirty="0" smtClean="0"/>
          </a:p>
          <a:p>
            <a:pPr algn="r" rtl="1" fontAlgn="auto">
              <a:spcAft>
                <a:spcPts val="0"/>
              </a:spcAft>
              <a:buFont typeface="Arial" pitchFamily="34" charset="0"/>
              <a:buChar char="•"/>
              <a:defRPr/>
            </a:pPr>
            <a:r>
              <a:rPr lang="ar-JO" b="1" dirty="0" smtClean="0"/>
              <a:t>فأجابتها رغد: أردت يا أمي، أن أضيء شمعة، ورحت أراقب النار كيف تأكل " عود الكبريت"، فوصلت إلى اصبعي، فخفت، وما كان مني إلا أن رميت العود المشتعل إلى ألارض..وقد حصل ما حصل.</a:t>
            </a:r>
            <a:endParaRPr lang="en-US" b="1" dirty="0" smtClean="0"/>
          </a:p>
          <a:p>
            <a:pPr algn="r" rtl="1" fontAlgn="auto">
              <a:spcAft>
                <a:spcPts val="0"/>
              </a:spcAft>
              <a:buFont typeface="Arial" pitchFamily="34" charset="0"/>
              <a:buChar char="•"/>
              <a:defRPr/>
            </a:pPr>
            <a:r>
              <a:rPr lang="ar-JO" b="1" dirty="0" smtClean="0"/>
              <a:t>فقالت الأم: كان عليك أن تطفئي العود قبل أن ترميه وهو مشتعل على ألارض وهذا ما سبب اشتعال السجادة المصنوعة من خيوط بلاستيكية، وتف</a:t>
            </a:r>
            <a:r>
              <a:rPr lang="ar-AE" b="1" dirty="0" smtClean="0"/>
              <a:t>ر</a:t>
            </a:r>
            <a:r>
              <a:rPr lang="ar-JO" b="1" dirty="0" smtClean="0"/>
              <a:t>قع كؤوس الزجاج.</a:t>
            </a:r>
            <a:endParaRPr lang="en-US" b="1" dirty="0" smtClean="0"/>
          </a:p>
          <a:p>
            <a:pPr algn="r" rtl="1" fontAlgn="auto">
              <a:spcAft>
                <a:spcPts val="0"/>
              </a:spcAft>
              <a:buFont typeface="Arial" pitchFamily="34" charset="0"/>
              <a:buChar char="•"/>
              <a:defRPr/>
            </a:pPr>
            <a:r>
              <a:rPr lang="ar-JO" b="1" dirty="0" smtClean="0"/>
              <a:t>إني غير غاضبة على ما احترق، ولكنني غاضبة على تصرفك، عندما رأيت ألسنة النيران تنساب في البيت "ولم" </a:t>
            </a:r>
            <a:r>
              <a:rPr lang="ar-AE" b="1" dirty="0" smtClean="0"/>
              <a:t>ت</a:t>
            </a:r>
            <a:r>
              <a:rPr lang="ar-JO" b="1" dirty="0" smtClean="0"/>
              <a:t>فعلي شيئا!!</a:t>
            </a:r>
            <a:endParaRPr lang="en-US" b="1" dirty="0" smtClean="0"/>
          </a:p>
          <a:p>
            <a:pPr algn="r" rtl="1" fontAlgn="auto">
              <a:spcAft>
                <a:spcPts val="0"/>
              </a:spcAft>
              <a:buFont typeface="Arial" pitchFamily="34" charset="0"/>
              <a:buChar char="•"/>
              <a:defRPr/>
            </a:pPr>
            <a:r>
              <a:rPr lang="ar-JO" b="1" dirty="0" smtClean="0"/>
              <a:t> </a:t>
            </a:r>
            <a:endParaRPr lang="en-US" b="1" dirty="0" smtClean="0"/>
          </a:p>
          <a:p>
            <a:pPr algn="r" fontAlgn="auto">
              <a:spcAft>
                <a:spcPts val="0"/>
              </a:spcAft>
              <a:buFont typeface="Arial" pitchFamily="34" charset="0"/>
              <a:buChar char="•"/>
              <a:defRPr/>
            </a:pPr>
            <a:endParaRPr lang="en-US" dirty="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038600" y="5715000"/>
            <a:ext cx="609600" cy="609600"/>
          </a:xfrm>
          <a:prstGeom prst="rect">
            <a:avLst/>
          </a:prstGeom>
          <a:noFill/>
          <a:ln w="9525">
            <a:noFill/>
            <a:miter lim="800000"/>
            <a:headEnd/>
            <a:tailEnd/>
          </a:ln>
        </p:spPr>
      </p:pic>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85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5000" b="-2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lnSpcReduction="10000"/>
          </a:bodyPr>
          <a:lstStyle/>
          <a:p>
            <a:pPr algn="r" rtl="1" fontAlgn="auto">
              <a:spcAft>
                <a:spcPts val="0"/>
              </a:spcAft>
              <a:buFont typeface="Arial" pitchFamily="34" charset="0"/>
              <a:buChar char="•"/>
              <a:defRPr/>
            </a:pPr>
            <a:r>
              <a:rPr lang="ar-JO" dirty="0" smtClean="0"/>
              <a:t>فسألت رغد:" ماذا تقصدين بقولك يا أمي؟"</a:t>
            </a:r>
            <a:endParaRPr lang="en-US" dirty="0" smtClean="0"/>
          </a:p>
          <a:p>
            <a:pPr algn="r" rtl="1" fontAlgn="auto">
              <a:spcAft>
                <a:spcPts val="0"/>
              </a:spcAft>
              <a:buFont typeface="Arial" pitchFamily="34" charset="0"/>
              <a:buChar char="•"/>
              <a:defRPr/>
            </a:pPr>
            <a:r>
              <a:rPr lang="ar-JO" dirty="0" smtClean="0"/>
              <a:t>أجابتها أمها: لقد أزعجني اختباؤك وراء "الكنبة" !!</a:t>
            </a:r>
            <a:endParaRPr lang="en-US" dirty="0" smtClean="0"/>
          </a:p>
          <a:p>
            <a:pPr algn="r" rtl="1" fontAlgn="auto">
              <a:spcAft>
                <a:spcPts val="0"/>
              </a:spcAft>
              <a:buFont typeface="Arial" pitchFamily="34" charset="0"/>
              <a:buChar char="•"/>
              <a:defRPr/>
            </a:pPr>
            <a:r>
              <a:rPr lang="ar-JO" dirty="0" smtClean="0"/>
              <a:t>فقالت رغد:" وماذا كان علي أن أفعل في هذا الموقف؟"</a:t>
            </a:r>
            <a:endParaRPr lang="en-US" dirty="0" smtClean="0"/>
          </a:p>
          <a:p>
            <a:pPr algn="r" rtl="1" fontAlgn="auto">
              <a:spcAft>
                <a:spcPts val="0"/>
              </a:spcAft>
              <a:buFont typeface="Arial" pitchFamily="34" charset="0"/>
              <a:buChar char="•"/>
              <a:defRPr/>
            </a:pPr>
            <a:r>
              <a:rPr lang="ar-JO" dirty="0" smtClean="0"/>
              <a:t>فردت الأم:" كان عليك أن تستعملي تفكيرك، وأن لا تقفي مكتوفة الأيدي، وتسمحي للخوف أن يسيطر عليك وعلى تفكيرك".. ثم شرحت لها، ماذا كان عليها أن تفعل. مبينة لها عدة طرق، من بينها، أن تنادي على رجل كبير، لكي يطفيء الحريق، فالكبار يجيدون الفعل أفضل من الصغار.. اللازمة لإخماد </a:t>
            </a:r>
            <a:r>
              <a:rPr lang="ar-JO" dirty="0" err="1" smtClean="0"/>
              <a:t>الن</a:t>
            </a:r>
            <a:r>
              <a:rPr lang="ar-AE" dirty="0" err="1" smtClean="0"/>
              <a:t>ار</a:t>
            </a:r>
            <a:r>
              <a:rPr lang="ar-JO" dirty="0" smtClean="0"/>
              <a:t>...</a:t>
            </a:r>
            <a:endParaRPr lang="en-US" dirty="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2971800" y="5943600"/>
            <a:ext cx="533400" cy="533400"/>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43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5000" b="-2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pPr algn="r" rtl="1"/>
            <a:r>
              <a:rPr lang="ar-JO" b="1" smtClean="0"/>
              <a:t>وهنا تدخلت رغد سائلة:" وإن لم يكن أحد بقربنا، فماذا </a:t>
            </a:r>
            <a:r>
              <a:rPr lang="ar-AE" b="1" smtClean="0"/>
              <a:t>ن</a:t>
            </a:r>
            <a:r>
              <a:rPr lang="ar-JO" b="1" smtClean="0"/>
              <a:t>فعل؟". فأجابتها أمها: علينا أن نسرع لأقرب هاتف ونتصل "بمحطة الإطفاء" على رقم 102..</a:t>
            </a:r>
            <a:endParaRPr lang="en-US" b="1" smtClean="0"/>
          </a:p>
          <a:p>
            <a:pPr algn="r"/>
            <a:r>
              <a:rPr lang="ar-JO" b="1" smtClean="0"/>
              <a:t>كما وعلينا أن نبتعد عن الحريق، ونساعد أي شخص قريب من أخطار الحريق، حتى يصل رجال الأطفاء، الذين لديهم المعدات المطلوبة والمواد</a:t>
            </a:r>
            <a:endParaRPr lang="en-US" b="1" smtClean="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3810000" y="4495800"/>
            <a:ext cx="685800" cy="6858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31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5000" b="-2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lnSpcReduction="10000"/>
          </a:bodyPr>
          <a:lstStyle/>
          <a:p>
            <a:pPr algn="r" rtl="1" fontAlgn="auto">
              <a:spcAft>
                <a:spcPts val="0"/>
              </a:spcAft>
              <a:buFont typeface="Arial" pitchFamily="34" charset="0"/>
              <a:buChar char="•"/>
              <a:defRPr/>
            </a:pPr>
            <a:r>
              <a:rPr lang="ar-JO" b="1" dirty="0" smtClean="0"/>
              <a:t>وهنا تنبهت رغد وقالت : نعم..نعم، لقد تذكرت، أني شاهدت </a:t>
            </a:r>
            <a:r>
              <a:rPr lang="ar-JO" b="1" dirty="0" err="1" smtClean="0"/>
              <a:t>ش</a:t>
            </a:r>
            <a:r>
              <a:rPr lang="ar-AE" b="1" dirty="0" smtClean="0"/>
              <a:t>ر</a:t>
            </a:r>
            <a:r>
              <a:rPr lang="ar-JO" b="1" dirty="0" err="1" smtClean="0"/>
              <a:t>يطا</a:t>
            </a:r>
            <a:r>
              <a:rPr lang="ar-JO" b="1" dirty="0" smtClean="0"/>
              <a:t> مصورا، حول رجال الإطفاء، وهم يتدربون التدريبات الشاقة، ليكونوا دائما على استعداد تام لمساعدة الناس والأشخاص الموجودين في محيط الحريق والنيران .. كما وشاهدت ايضا سياراتهم الخاصة، المزودة بالمعدات والمواد الخاصة، بالاضافة إلى "خراطيم" المياه، وذلك لإخماد الحرائق بأسرع وقت ممكن..إنهم حقا يضحون بحياتهم، من أجل انقاذ حياة الأخرين؟؟ فطوبى لهم!!</a:t>
            </a:r>
            <a:endParaRPr lang="en-US" b="1" dirty="0" smtClean="0"/>
          </a:p>
          <a:p>
            <a:pPr algn="r" rtl="1" fontAlgn="auto">
              <a:spcAft>
                <a:spcPts val="0"/>
              </a:spcAft>
              <a:buFont typeface="Arial" pitchFamily="34" charset="0"/>
              <a:buChar char="•"/>
              <a:defRPr/>
            </a:pPr>
            <a:r>
              <a:rPr lang="ar-JO" b="1" dirty="0" smtClean="0"/>
              <a:t> </a:t>
            </a:r>
            <a:endParaRPr lang="en-US" b="1" dirty="0" smtClean="0"/>
          </a:p>
          <a:p>
            <a:pPr algn="r" fontAlgn="auto">
              <a:spcAft>
                <a:spcPts val="0"/>
              </a:spcAft>
              <a:buFont typeface="Arial" pitchFamily="34" charset="0"/>
              <a:buChar char="•"/>
              <a:defRPr/>
            </a:pPr>
            <a:endParaRPr lang="en-US" dirty="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3733800" y="5715000"/>
            <a:ext cx="609600" cy="609600"/>
          </a:xfrm>
          <a:prstGeom prst="rect">
            <a:avLst/>
          </a:prstGeom>
          <a:noFill/>
          <a:ln w="9525">
            <a:noFill/>
            <a:miter lim="800000"/>
            <a:headEnd/>
            <a:tailEnd/>
          </a:ln>
        </p:spPr>
      </p:pic>
    </p:spTree>
  </p:cSld>
  <p:clrMapOvr>
    <a:masterClrMapping/>
  </p:clrMapOvr>
  <p:transition spd="med">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41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r="-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85000" lnSpcReduction="10000"/>
          </a:bodyPr>
          <a:lstStyle/>
          <a:p>
            <a:pPr algn="r" rtl="1" fontAlgn="auto">
              <a:spcAft>
                <a:spcPts val="0"/>
              </a:spcAft>
              <a:buFont typeface="Arial" pitchFamily="34" charset="0"/>
              <a:buChar char="•"/>
              <a:defRPr/>
            </a:pPr>
            <a:r>
              <a:rPr lang="ar-JO" b="1" dirty="0" smtClean="0"/>
              <a:t>ولما سمعت الأم أقوال ابنتها، سرت وفرحت وقالت لها:" يا رغد ها قد فهمت الأن، ما يجب فعله.. عندما يشب حريق، وخاصة عندما يكون قريبا منك.</a:t>
            </a:r>
            <a:endParaRPr lang="en-US" b="1" dirty="0" smtClean="0"/>
          </a:p>
          <a:p>
            <a:pPr algn="r" rtl="1" fontAlgn="auto">
              <a:spcAft>
                <a:spcPts val="0"/>
              </a:spcAft>
              <a:buFont typeface="Arial" pitchFamily="34" charset="0"/>
              <a:buChar char="•"/>
              <a:defRPr/>
            </a:pPr>
            <a:r>
              <a:rPr lang="ar-JO" b="1" dirty="0" smtClean="0"/>
              <a:t>وبينما كانت رغد تعانق أمهاوتشكرها، دخل والدها ومعه أزهار كثيرة فاستقبلته الطفلة بأحر القبل، وأخذت منه الورود الجميلة، وراحت تنسقها في باقات صغيرة، واضعة اياها في عدة زوايا من المنزل، وهي فرحة وسعيدة.</a:t>
            </a:r>
            <a:endParaRPr lang="en-US" b="1" dirty="0" smtClean="0"/>
          </a:p>
          <a:p>
            <a:pPr algn="r" rtl="1" fontAlgn="auto">
              <a:spcAft>
                <a:spcPts val="0"/>
              </a:spcAft>
              <a:buFont typeface="Arial" pitchFamily="34" charset="0"/>
              <a:buChar char="•"/>
              <a:defRPr/>
            </a:pPr>
            <a:r>
              <a:rPr lang="ar-JO" b="1" dirty="0" smtClean="0"/>
              <a:t>ومنذ ذلك اليوم، فقد تعلمت رغد درسا، أن تكون حذرة، وهي تستعمل عيدان الكبريت، مرددة الشعار الذي تعلمته من تجربتها:</a:t>
            </a:r>
            <a:endParaRPr lang="en-US" b="1" dirty="0" smtClean="0"/>
          </a:p>
          <a:p>
            <a:pPr algn="r" fontAlgn="auto">
              <a:spcAft>
                <a:spcPts val="0"/>
              </a:spcAft>
              <a:buFont typeface="Arial" pitchFamily="34" charset="0"/>
              <a:buChar char="•"/>
              <a:defRPr/>
            </a:pPr>
            <a:r>
              <a:rPr lang="ar-JO" b="1" dirty="0" smtClean="0"/>
              <a:t>من يلعب بالنار، فإنه لا يحرق أصابعه فقط، وإنما  يحرق أيضا.. بيته.. اهله ...و</a:t>
            </a:r>
            <a:r>
              <a:rPr lang="ar-SA" b="1" dirty="0" smtClean="0"/>
              <a:t>..</a:t>
            </a:r>
            <a:endParaRPr lang="en-US" b="1" dirty="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3124200" y="6019800"/>
            <a:ext cx="762000" cy="533400"/>
          </a:xfrm>
          <a:prstGeom prst="rect">
            <a:avLst/>
          </a:prstGeom>
          <a:noFill/>
          <a:ln w="9525">
            <a:noFill/>
            <a:miter lim="800000"/>
            <a:headEnd/>
            <a:tailEnd/>
          </a:ln>
        </p:spPr>
      </p:pic>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60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2000" b="-2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228600"/>
            <a:ext cx="8229600" cy="5257800"/>
          </a:xfrm>
        </p:spPr>
        <p:txBody>
          <a:bodyPr/>
          <a:lstStyle/>
          <a:p>
            <a:r>
              <a:rPr lang="ar-SA" b="1" smtClean="0">
                <a:solidFill>
                  <a:schemeClr val="tx1"/>
                </a:solidFill>
              </a:rPr>
              <a:t>كان ذلك في احدى الايام الربيعية المشمسة، حيث جلست رغد مع والديها صباحا، في حديقة البيت،بين الازهار والزنابق الجميلة، التي تتفتح في فصل الربيع.. </a:t>
            </a:r>
            <a:r>
              <a:rPr lang="ar-AE" b="1" smtClean="0">
                <a:solidFill>
                  <a:schemeClr val="tx1"/>
                </a:solidFill>
              </a:rPr>
              <a:t>و</a:t>
            </a:r>
            <a:r>
              <a:rPr lang="ar-SA" b="1" smtClean="0">
                <a:solidFill>
                  <a:schemeClr val="tx1"/>
                </a:solidFill>
              </a:rPr>
              <a:t>كانت الحديقة تبدو كلوحة مزركشة بالالوان الزاهية، وعلى اغصان الاشجار العالية، تطايرت العصافير المختلفة الالوان، فرحة بشدوها، وعلى شجرة الزيتون، كان البلبل يغرد بصوته العذب. ويا له من جو ساحر.. فقد أحست رغد بتغيير جميل في الطبيعة، فقالت لامها وهي تحتسي الحليب الذي تعودت احتساءه كل صباح "أمي..اني أشعر بتغيير جميل في الجو والطبيعة، فما رأيك ان نقوم بتغيير في منزلنا أيضا؟؟"</a:t>
            </a:r>
            <a:endParaRPr lang="en-US" b="1" smtClean="0">
              <a:solidFill>
                <a:schemeClr val="tx1"/>
              </a:solidFill>
            </a:endParaRPr>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419600" y="5638800"/>
            <a:ext cx="685800" cy="685800"/>
          </a:xfrm>
          <a:prstGeom prst="rect">
            <a:avLst/>
          </a:prstGeom>
          <a:noFill/>
          <a:ln w="9525">
            <a:noFill/>
            <a:miter lim="800000"/>
            <a:headEnd/>
            <a:tailEnd/>
          </a:ln>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1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2000" b="-2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143000"/>
            <a:ext cx="7696200" cy="4983163"/>
          </a:xfrm>
        </p:spPr>
        <p:txBody>
          <a:bodyPr/>
          <a:lstStyle/>
          <a:p>
            <a:pPr algn="r">
              <a:buNone/>
            </a:pPr>
            <a:r>
              <a:rPr lang="ar-SA" b="1" dirty="0" smtClean="0"/>
              <a:t>أجابتها الأم: يا رغد، هذا تفكير جميل، وأنا مسرورة جدا لسماع هذا الكلام" . ثم سألت رغد: " وانت يا ابي.</a:t>
            </a:r>
          </a:p>
          <a:p>
            <a:pPr algn="r">
              <a:buNone/>
            </a:pPr>
            <a:r>
              <a:rPr lang="ar-SA" b="1" dirty="0" smtClean="0"/>
              <a:t>" فرد الأب قائلا: " أنا أيضا اشاركك الرأي يا عزيزتي" </a:t>
            </a:r>
            <a:endParaRPr lang="en-US" b="1" dirty="0" smtClean="0"/>
          </a:p>
          <a:p>
            <a:pPr algn="r">
              <a:buFont typeface="Arial" charset="0"/>
              <a:buNone/>
            </a:pPr>
            <a:r>
              <a:rPr lang="ar-SA" b="1" dirty="0" smtClean="0"/>
              <a:t>وما كان من رغد، الا أن قامت فقبلت والديها، وابتسمت ابتسامة رضي وسرور. نظر الأب الى ساعته ثم قال: حان ال</a:t>
            </a:r>
            <a:r>
              <a:rPr lang="ar-AE" b="1" dirty="0" smtClean="0"/>
              <a:t>و</a:t>
            </a:r>
            <a:r>
              <a:rPr lang="ar-SA" b="1" dirty="0" smtClean="0"/>
              <a:t>قت، لكي أذهب الى العمل ، فقبل زوجته وطفلته، وغادر البيت، متجها الى مكان عمله..</a:t>
            </a:r>
            <a:endParaRPr lang="en-US" b="1" dirty="0" smtClean="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419600" y="5638800"/>
            <a:ext cx="685800" cy="533400"/>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43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30000" b="-3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6096000" cy="3078163"/>
          </a:xfrm>
        </p:spPr>
        <p:txBody>
          <a:bodyPr/>
          <a:lstStyle/>
          <a:p>
            <a:pPr algn="r"/>
            <a:r>
              <a:rPr lang="ar-SA" b="1" smtClean="0"/>
              <a:t>أحضرت الأم الأدوات ومواد التنظيف، وبدأت مع صغيرها بتلميع الشبابيك وتغيير أغطية الوسائد، وتنظيف الأواني والتحف، واستبدال الستائر، وبذلتا جهدا كبيرا، لملائمة البيت للجو الربيعي المزهر.</a:t>
            </a:r>
            <a:r>
              <a:rPr lang="ar-SA" smtClean="0"/>
              <a:t> </a:t>
            </a:r>
            <a:endParaRPr lang="en-US" smtClean="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3962400" y="4267200"/>
            <a:ext cx="685800" cy="685800"/>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1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5000" b="-2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352800"/>
            <a:ext cx="6705600" cy="2773363"/>
          </a:xfrm>
        </p:spPr>
        <p:txBody>
          <a:bodyPr/>
          <a:lstStyle/>
          <a:p>
            <a:pPr algn="r"/>
            <a:r>
              <a:rPr lang="ar-SA" b="1" smtClean="0"/>
              <a:t>ذهبت رغد إلى سمير، صاحب دكان الورود، القريب من منزلها، وطلبت منه أن ينسق لها باقة ورود، فسر سمير بجارته الصغيرة، وبدأ يجمع لها أجمل أزهار لديه، ثم ضمها بشريط أحمر، وناولها اياها بمحبة وتقدير.</a:t>
            </a:r>
            <a:endParaRPr lang="en-US" b="1" smtClean="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419600" y="2286000"/>
            <a:ext cx="533400" cy="5334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4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5000" b="-2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a:r>
              <a:rPr lang="ar-SA" b="1" smtClean="0"/>
              <a:t>رجعت رغد إلى البيت، وكانت السعادة تملأ معالم وجهها، وبسرعة دخلت إلى "الصالة" ، ووضعت الزهور هناك ، بشكل مدهش. وعندما رأت الأم، ما فعلته ابنتها، اندهشت وتعجبت. فقالت لها رغد: " يا أمي، ها هو الربيع قد أصبح في بيتنا"، فردت الأم بانفعال: " ما أحسن فعلك !! وما أصدق قولك!!</a:t>
            </a:r>
            <a:endParaRPr lang="en-US" b="1" smtClean="0"/>
          </a:p>
          <a:p>
            <a:endParaRPr lang="en-US" b="1" smtClean="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114800" y="4953000"/>
            <a:ext cx="533400" cy="533400"/>
          </a:xfrm>
          <a:prstGeom prst="rect">
            <a:avLst/>
          </a:prstGeom>
          <a:noFill/>
          <a:ln w="9525">
            <a:noFill/>
            <a:miter lim="800000"/>
            <a:headEnd/>
            <a:tailEnd/>
          </a:ln>
        </p:spPr>
      </p:pic>
    </p:spTree>
  </p:cSld>
  <p:clrMapOvr>
    <a:masterClrMapping/>
  </p:clrMapOvr>
  <p:transition spd="med">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1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5000" b="-2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3886200"/>
            <a:ext cx="7467600" cy="2468563"/>
          </a:xfrm>
        </p:spPr>
        <p:txBody>
          <a:bodyPr/>
          <a:lstStyle/>
          <a:p>
            <a:pPr algn="r">
              <a:buFont typeface="Arial" charset="0"/>
              <a:buNone/>
            </a:pPr>
            <a:r>
              <a:rPr lang="ar-SA" b="1" smtClean="0"/>
              <a:t>وبينما كانت رغد تنظر حولها، جاءتها فكرة.. ان تنير شمعة قرب " باقة الورد"، فأخذت " عود كبريت" واشعلته.. فبدأت النار تأكل العود، ورغد تنظر بتعجب إلى هذا المشهد،</a:t>
            </a:r>
            <a:endParaRPr lang="en-US" b="1" smtClean="0"/>
          </a:p>
          <a:p>
            <a:pPr algn="r"/>
            <a:endParaRPr lang="en-US" b="1" smtClean="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419600" y="3276600"/>
            <a:ext cx="533400" cy="533400"/>
          </a:xfrm>
          <a:prstGeom prst="rect">
            <a:avLst/>
          </a:prstGeom>
          <a:noFill/>
          <a:ln w="9525">
            <a:noFill/>
            <a:miter lim="800000"/>
            <a:headEnd/>
            <a:tailEnd/>
          </a:ln>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9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bright="24000"/>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81400"/>
            <a:ext cx="8229600" cy="2544763"/>
          </a:xfrm>
        </p:spPr>
        <p:txBody>
          <a:bodyPr/>
          <a:lstStyle/>
          <a:p>
            <a:r>
              <a:rPr lang="ar-SA" b="1" smtClean="0"/>
              <a:t>وسرعان ما وصلت النار إلى اصبعها.. فخافت ثم رمت العود إلى الأرض، وكان هذا سببا لاشتعال السجادة، واستمرت النار تلتهم كل ما في طريقها..</a:t>
            </a:r>
            <a:endParaRPr lang="en-US" smtClean="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419600" y="2667000"/>
            <a:ext cx="533400" cy="533400"/>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7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bright="24000"/>
          </a:blip>
          <a:srcRect/>
          <a:stretch>
            <a:fillRect t="-22000" b="-2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457200"/>
            <a:ext cx="5334000" cy="1981200"/>
          </a:xfrm>
        </p:spPr>
        <p:txBody>
          <a:bodyPr/>
          <a:lstStyle/>
          <a:p>
            <a:pPr algn="r">
              <a:buFont typeface="Arial" charset="0"/>
              <a:buNone/>
            </a:pPr>
            <a:r>
              <a:rPr lang="ar-SA" b="1" smtClean="0"/>
              <a:t>واما رغد فهربت، واختبأت خلف " الكنبة" الكبيرة الموجودة في غرفة الجلوس</a:t>
            </a:r>
            <a:r>
              <a:rPr lang="ar-SA" smtClean="0"/>
              <a:t> </a:t>
            </a:r>
            <a:endParaRPr lang="en-US" smtClean="0"/>
          </a:p>
        </p:txBody>
      </p:sp>
      <p:pic>
        <p:nvPicPr>
          <p:cNvPr id="4" name="צליל מוקלט">
            <a:hlinkClick r:id="" action="ppaction://media"/>
          </p:cNvPr>
          <p:cNvPicPr>
            <a:picLocks noRot="1" noChangeAspect="1"/>
          </p:cNvPicPr>
          <p:nvPr>
            <a:wavAudioFile r:embed="rId1" name="צליל מוקלט"/>
          </p:nvPr>
        </p:nvPicPr>
        <p:blipFill>
          <a:blip r:embed="rId4" cstate="print"/>
          <a:srcRect/>
          <a:stretch>
            <a:fillRect/>
          </a:stretch>
        </p:blipFill>
        <p:spPr bwMode="auto">
          <a:xfrm>
            <a:off x="4876800" y="3048000"/>
            <a:ext cx="685800" cy="685800"/>
          </a:xfrm>
          <a:prstGeom prst="rect">
            <a:avLst/>
          </a:prstGeom>
          <a:noFill/>
          <a:ln w="9525">
            <a:noFill/>
            <a:miter lim="800000"/>
            <a:headEnd/>
            <a:tailEnd/>
          </a:ln>
        </p:spPr>
      </p:pic>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0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368</TotalTime>
  <Words>1305</Words>
  <Application>Microsoft Office PowerPoint</Application>
  <PresentationFormat>‫הצגה על המסך (4:3)</PresentationFormat>
  <Paragraphs>37</Paragraphs>
  <Slides>19</Slides>
  <Notes>0</Notes>
  <HiddenSlides>0</HiddenSlides>
  <MMClips>19</MMClips>
  <ScaleCrop>false</ScaleCrop>
  <HeadingPairs>
    <vt:vector size="4" baseType="variant">
      <vt:variant>
        <vt:lpstr>ערכת נושא</vt:lpstr>
      </vt:variant>
      <vt:variant>
        <vt:i4>1</vt:i4>
      </vt:variant>
      <vt:variant>
        <vt:lpstr>כותרות שקופיות</vt:lpstr>
      </vt:variant>
      <vt:variant>
        <vt:i4>19</vt:i4>
      </vt:variant>
    </vt:vector>
  </HeadingPairs>
  <TitlesOfParts>
    <vt:vector size="20" baseType="lpstr">
      <vt:lpstr>Office Theme</vt:lpstr>
      <vt:lpstr>שקופית 1</vt:lpstr>
      <vt:lpstr>שקופית 2</vt:lpstr>
      <vt:lpstr>שקופית 3</vt:lpstr>
      <vt:lpstr>שקופית 4</vt:lpstr>
      <vt:lpstr>שקופית 5</vt:lpstr>
      <vt:lpstr>שקופית 6</vt:lpstr>
      <vt:lpstr>שקופית 7</vt:lpstr>
      <vt:lpstr>שקופית 8</vt:lpstr>
      <vt:lpstr>שקופית 9</vt:lpstr>
      <vt:lpstr>שקופית 10</vt:lpstr>
      <vt:lpstr>שקופית 11</vt:lpstr>
      <vt:lpstr>فوجهت "النبريج"  صوب الحريق وبدأت باطفائه. </vt:lpstr>
      <vt:lpstr>שקופית 13</vt:lpstr>
      <vt:lpstr>שקופית 14</vt:lpstr>
      <vt:lpstr>שקופית 15</vt:lpstr>
      <vt:lpstr>שקופית 16</vt:lpstr>
      <vt:lpstr>שקופית 17</vt:lpstr>
      <vt:lpstr>שקופית 18</vt:lpstr>
      <vt:lpstr>שקופית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2010</dc:creator>
  <cp:lastModifiedBy>Abir</cp:lastModifiedBy>
  <cp:revision>28</cp:revision>
  <dcterms:created xsi:type="dcterms:W3CDTF">2010-03-04T13:22:20Z</dcterms:created>
  <dcterms:modified xsi:type="dcterms:W3CDTF">2013-05-06T14:35:02Z</dcterms:modified>
</cp:coreProperties>
</file>