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1" r:id="rId5"/>
    <p:sldId id="259" r:id="rId6"/>
    <p:sldId id="267" r:id="rId7"/>
    <p:sldId id="260" r:id="rId8"/>
    <p:sldId id="268" r:id="rId9"/>
    <p:sldId id="262" r:id="rId10"/>
    <p:sldId id="269" r:id="rId11"/>
    <p:sldId id="263" r:id="rId12"/>
    <p:sldId id="270" r:id="rId13"/>
    <p:sldId id="264" r:id="rId14"/>
    <p:sldId id="271" r:id="rId15"/>
    <p:sldId id="265" r:id="rId16"/>
    <p:sldId id="272" r:id="rId17"/>
    <p:sldId id="266" r:id="rId18"/>
    <p:sldId id="273" r:id="rId19"/>
    <p:sldId id="277" r:id="rId20"/>
    <p:sldId id="274" r:id="rId21"/>
    <p:sldId id="275" r:id="rId2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3AE44DF-A44B-42B1-9C34-749FA937338D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A1DEB3-60B3-4A5C-8EF2-0830618E050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כ"ח/טבת/תשע"ד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6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slide" Target="slide19.xml"/><Relationship Id="rId4" Type="http://schemas.openxmlformats.org/officeDocument/2006/relationships/image" Target="../media/image6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8.gif"/><Relationship Id="rId7" Type="http://schemas.openxmlformats.org/officeDocument/2006/relationships/slide" Target="slide11.xml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10" Type="http://schemas.openxmlformats.org/officeDocument/2006/relationships/slide" Target="slide17.xml"/><Relationship Id="rId4" Type="http://schemas.openxmlformats.org/officeDocument/2006/relationships/slide" Target="slide5.xml"/><Relationship Id="rId9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7.xml"/><Relationship Id="rId7" Type="http://schemas.openxmlformats.org/officeDocument/2006/relationships/slide" Target="slide15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1714488"/>
            <a:ext cx="47149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البحث عن الكنز في أعماق البحار</a:t>
            </a:r>
            <a:endParaRPr lang="he-IL" sz="48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Simplified Arabic" pitchFamily="18" charset="-78"/>
            </a:endParaRPr>
          </a:p>
        </p:txBody>
      </p:sp>
      <p:pic>
        <p:nvPicPr>
          <p:cNvPr id="5" name="Picture 5" descr="178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571876"/>
            <a:ext cx="3888177" cy="852488"/>
          </a:xfrm>
          <a:prstGeom prst="rect">
            <a:avLst/>
          </a:prstGeom>
          <a:noFill/>
        </p:spPr>
      </p:pic>
      <p:pic>
        <p:nvPicPr>
          <p:cNvPr id="6" name="תמונה 5" descr="peter-pan-clipart-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429388" y="0"/>
            <a:ext cx="2071702" cy="2092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3883039-treasure-map-theme.jpg"/>
          <p:cNvPicPr>
            <a:picLocks noChangeAspect="1"/>
          </p:cNvPicPr>
          <p:nvPr/>
        </p:nvPicPr>
        <p:blipFill>
          <a:blip r:embed="rId2"/>
          <a:srcRect l="2468" t="3125" r="3382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6116" y="0"/>
            <a:ext cx="29289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الخريطة</a:t>
            </a:r>
            <a:endParaRPr lang="he-IL" sz="60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pan_3.jpg"/>
          <p:cNvPicPr>
            <a:picLocks noChangeAspect="1"/>
          </p:cNvPicPr>
          <p:nvPr/>
        </p:nvPicPr>
        <p:blipFill>
          <a:blip r:embed="rId3" cstate="print"/>
          <a:srcRect l="28943" r="26196"/>
          <a:stretch>
            <a:fillRect/>
          </a:stretch>
        </p:blipFill>
        <p:spPr>
          <a:xfrm>
            <a:off x="1714480" y="1785926"/>
            <a:ext cx="1618105" cy="1500198"/>
          </a:xfrm>
          <a:prstGeom prst="rect">
            <a:avLst/>
          </a:prstGeom>
        </p:spPr>
      </p:pic>
      <p:pic>
        <p:nvPicPr>
          <p:cNvPr id="8" name="תמונה 7" descr="peter-pan-clip-art-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786578" y="1285860"/>
            <a:ext cx="1626890" cy="2117422"/>
          </a:xfrm>
          <a:prstGeom prst="rect">
            <a:avLst/>
          </a:prstGeom>
        </p:spPr>
      </p:pic>
      <p:sp>
        <p:nvSpPr>
          <p:cNvPr id="7" name="חץ ימינה 6">
            <a:hlinkClick r:id="rId5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 ימינה 3">
            <a:hlinkClick r:id="rId2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357554" y="571480"/>
            <a:ext cx="2643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السؤال الرابع</a:t>
            </a:r>
            <a:endParaRPr lang="he-IL" sz="40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428736"/>
            <a:ext cx="7572428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000" dirty="0" smtClean="0">
                <a:latin typeface="Simplified Arabic" pitchFamily="18" charset="-78"/>
                <a:cs typeface="Simplified Arabic" pitchFamily="18" charset="-78"/>
              </a:rPr>
              <a:t>أكمل الناقص:</a:t>
            </a:r>
          </a:p>
          <a:p>
            <a:pPr>
              <a:lnSpc>
                <a:spcPct val="150000"/>
              </a:lnSpc>
            </a:pP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</a:rPr>
              <a:t>الـ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</a:rPr>
              <a:t> _________ والـ ________ هي مواد صلبة مستعملة في إنتاج الأسمدة. نستخرج </a:t>
            </a: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</a:rPr>
              <a:t>الـ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</a:rPr>
              <a:t> ________ من المناجم والـ ________ نستخرجه في إسرائيل من مياه البحر الميت.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البروم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، الفوسفات، </a:t>
            </a: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البوتاس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، الفوسفات.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البروم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، </a:t>
            </a: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البوتاس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، </a:t>
            </a: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البوتاس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، الفوسفات.</a:t>
            </a:r>
            <a:endParaRPr lang="ar-SA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  <a:hlinkClick r:id="rId4" action="ppaction://hlinksldjump"/>
              </a:rPr>
              <a:t>البوتاس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  <a:hlinkClick r:id="rId4" action="ppaction://hlinksldjump"/>
              </a:rPr>
              <a:t>، الفوسفات، الفوسفات، </a:t>
            </a:r>
            <a:r>
              <a:rPr lang="ar-SA" sz="2000" dirty="0" err="1" smtClean="0">
                <a:latin typeface="Simplified Arabic" pitchFamily="18" charset="-78"/>
                <a:cs typeface="Simplified Arabic" pitchFamily="18" charset="-78"/>
                <a:hlinkClick r:id="rId4" action="ppaction://hlinksldjump"/>
              </a:rPr>
              <a:t>البوتاس</a:t>
            </a:r>
            <a:r>
              <a:rPr lang="ar-SA" sz="2000" dirty="0" smtClean="0">
                <a:latin typeface="Simplified Arabic" pitchFamily="18" charset="-78"/>
                <a:cs typeface="Simplified Arabic" pitchFamily="18" charset="-78"/>
                <a:hlinkClick r:id="rId4" action="ppaction://hlinksldjump"/>
              </a:rPr>
              <a:t>.</a:t>
            </a:r>
            <a:endParaRPr lang="he-IL" sz="2000" dirty="0">
              <a:latin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3883039-treasure-map-theme.jpg"/>
          <p:cNvPicPr>
            <a:picLocks noChangeAspect="1"/>
          </p:cNvPicPr>
          <p:nvPr/>
        </p:nvPicPr>
        <p:blipFill>
          <a:blip r:embed="rId2"/>
          <a:srcRect l="2468" t="3125" r="3382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6116" y="0"/>
            <a:ext cx="29289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الخريطة</a:t>
            </a:r>
            <a:endParaRPr lang="he-IL" sz="60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pan_3.jpg"/>
          <p:cNvPicPr>
            <a:picLocks noChangeAspect="1"/>
          </p:cNvPicPr>
          <p:nvPr/>
        </p:nvPicPr>
        <p:blipFill>
          <a:blip r:embed="rId3" cstate="print"/>
          <a:srcRect l="28943" r="26196"/>
          <a:stretch>
            <a:fillRect/>
          </a:stretch>
        </p:blipFill>
        <p:spPr>
          <a:xfrm>
            <a:off x="1714480" y="1785926"/>
            <a:ext cx="1618105" cy="1500198"/>
          </a:xfrm>
          <a:prstGeom prst="rect">
            <a:avLst/>
          </a:prstGeom>
        </p:spPr>
      </p:pic>
      <p:pic>
        <p:nvPicPr>
          <p:cNvPr id="8" name="תמונה 7" descr="peter-pan-clip-art-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143372" y="1285860"/>
            <a:ext cx="1626890" cy="2117422"/>
          </a:xfrm>
          <a:prstGeom prst="rect">
            <a:avLst/>
          </a:prstGeom>
        </p:spPr>
      </p:pic>
      <p:sp>
        <p:nvSpPr>
          <p:cNvPr id="7" name="חץ ימינה 6">
            <a:hlinkClick r:id="rId5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 ימינה 3">
            <a:hlinkClick r:id="rId2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357554" y="571480"/>
            <a:ext cx="2643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السؤال الخامس</a:t>
            </a:r>
            <a:endParaRPr lang="he-IL" sz="40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1643050"/>
            <a:ext cx="678661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ما هي العبارة الصحيحة من العبارات التالية: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جميع أنواع التربة تحتاج لنفس كمية السماد.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4" action="ppaction://hlinksldjump"/>
              </a:rPr>
              <a:t>تساعد الأسمدة على توفير الغذاء بكميات كافية لسكان العالم.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استهلاك الأسمدة آخذ بالنقصان مع مرور الزمن.</a:t>
            </a:r>
            <a:endParaRPr lang="he-IL" sz="2400" dirty="0">
              <a:latin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3883039-treasure-map-theme.jpg"/>
          <p:cNvPicPr>
            <a:picLocks noChangeAspect="1"/>
          </p:cNvPicPr>
          <p:nvPr/>
        </p:nvPicPr>
        <p:blipFill>
          <a:blip r:embed="rId2"/>
          <a:srcRect l="2468" t="3125" r="3382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6116" y="0"/>
            <a:ext cx="29289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الخريطة</a:t>
            </a:r>
            <a:endParaRPr lang="he-IL" sz="60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pan_3.jpg"/>
          <p:cNvPicPr>
            <a:picLocks noChangeAspect="1"/>
          </p:cNvPicPr>
          <p:nvPr/>
        </p:nvPicPr>
        <p:blipFill>
          <a:blip r:embed="rId3" cstate="print"/>
          <a:srcRect l="28943" r="26196"/>
          <a:stretch>
            <a:fillRect/>
          </a:stretch>
        </p:blipFill>
        <p:spPr>
          <a:xfrm>
            <a:off x="1714480" y="1785926"/>
            <a:ext cx="1618105" cy="1500198"/>
          </a:xfrm>
          <a:prstGeom prst="rect">
            <a:avLst/>
          </a:prstGeom>
        </p:spPr>
      </p:pic>
      <p:pic>
        <p:nvPicPr>
          <p:cNvPr id="8" name="תמונה 7" descr="peter-pan-clip-art-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928794" y="2071678"/>
            <a:ext cx="1626890" cy="2117422"/>
          </a:xfrm>
          <a:prstGeom prst="rect">
            <a:avLst/>
          </a:prstGeom>
        </p:spPr>
      </p:pic>
      <p:sp>
        <p:nvSpPr>
          <p:cNvPr id="7" name="חץ ימינה 6">
            <a:hlinkClick r:id="rId5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 ימינה 3">
            <a:hlinkClick r:id="rId2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357554" y="571480"/>
            <a:ext cx="2643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السؤال السادس</a:t>
            </a:r>
            <a:endParaRPr lang="he-IL" sz="40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1785926"/>
            <a:ext cx="735811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أحط بدائرة الكلمة الصحيحة من بين الكلمات ما بين الأقواس: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جسم الإنسان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يحتاج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/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4" action="ppaction://hlinksldjump"/>
              </a:rPr>
              <a:t>يحتاج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للفوسفور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والبوتاس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لينمو نموًا سليمًا.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المحاصيل (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المسمدة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/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الغير مسمدة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) تعطي محاصيل أكثر جودة وكميات أكثر.</a:t>
            </a:r>
            <a:endParaRPr lang="he-IL" sz="2400" dirty="0">
              <a:latin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3883039-treasure-map-theme.jpg"/>
          <p:cNvPicPr>
            <a:picLocks noChangeAspect="1"/>
          </p:cNvPicPr>
          <p:nvPr/>
        </p:nvPicPr>
        <p:blipFill>
          <a:blip r:embed="rId2"/>
          <a:srcRect l="2468" t="3125" r="3382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6116" y="0"/>
            <a:ext cx="29289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الخريطة</a:t>
            </a:r>
            <a:endParaRPr lang="he-IL" sz="60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pan_3.jpg"/>
          <p:cNvPicPr>
            <a:picLocks noChangeAspect="1"/>
          </p:cNvPicPr>
          <p:nvPr/>
        </p:nvPicPr>
        <p:blipFill>
          <a:blip r:embed="rId3" cstate="print"/>
          <a:srcRect l="28943" r="26196"/>
          <a:stretch>
            <a:fillRect/>
          </a:stretch>
        </p:blipFill>
        <p:spPr>
          <a:xfrm>
            <a:off x="1714480" y="1785926"/>
            <a:ext cx="1618105" cy="1500198"/>
          </a:xfrm>
          <a:prstGeom prst="rect">
            <a:avLst/>
          </a:prstGeom>
        </p:spPr>
      </p:pic>
      <p:pic>
        <p:nvPicPr>
          <p:cNvPr id="8" name="תמונה 7" descr="peter-pan-clip-art-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214678" y="3143248"/>
            <a:ext cx="1626890" cy="2117422"/>
          </a:xfrm>
          <a:prstGeom prst="rect">
            <a:avLst/>
          </a:prstGeom>
        </p:spPr>
      </p:pic>
      <p:sp>
        <p:nvSpPr>
          <p:cNvPr id="7" name="חץ ימינה 6">
            <a:hlinkClick r:id="rId5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 ימינה 3">
            <a:hlinkClick r:id="rId2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357554" y="571480"/>
            <a:ext cx="2643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السؤال السابع</a:t>
            </a:r>
            <a:endParaRPr lang="he-IL" sz="40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1643050"/>
            <a:ext cx="742955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ما هي الصفات التي يجب أن تتوفر في برك التبخير؟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ضحلة وضيقة.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عميقة وضيقة.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عميقة وواسعة.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4" action="ppaction://hlinksldjump"/>
              </a:rPr>
              <a:t>ضحلة وواسعة.</a:t>
            </a:r>
            <a:endParaRPr lang="he-IL" sz="2400" dirty="0">
              <a:latin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3883039-treasure-map-theme.jpg"/>
          <p:cNvPicPr>
            <a:picLocks noChangeAspect="1"/>
          </p:cNvPicPr>
          <p:nvPr/>
        </p:nvPicPr>
        <p:blipFill>
          <a:blip r:embed="rId2"/>
          <a:srcRect l="2468" t="3125" r="3382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6116" y="0"/>
            <a:ext cx="29289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الخريطة</a:t>
            </a:r>
            <a:endParaRPr lang="he-IL" sz="60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pan_3.jpg"/>
          <p:cNvPicPr>
            <a:picLocks noChangeAspect="1"/>
          </p:cNvPicPr>
          <p:nvPr/>
        </p:nvPicPr>
        <p:blipFill>
          <a:blip r:embed="rId3" cstate="print"/>
          <a:srcRect l="28943" r="26196"/>
          <a:stretch>
            <a:fillRect/>
          </a:stretch>
        </p:blipFill>
        <p:spPr>
          <a:xfrm>
            <a:off x="1714480" y="1785926"/>
            <a:ext cx="1618105" cy="1500198"/>
          </a:xfrm>
          <a:prstGeom prst="rect">
            <a:avLst/>
          </a:prstGeom>
        </p:spPr>
      </p:pic>
      <p:pic>
        <p:nvPicPr>
          <p:cNvPr id="8" name="תמונה 7" descr="peter-pan-clip-art-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786446" y="3500438"/>
            <a:ext cx="1626890" cy="2117422"/>
          </a:xfrm>
          <a:prstGeom prst="rect">
            <a:avLst/>
          </a:prstGeom>
        </p:spPr>
      </p:pic>
      <p:sp>
        <p:nvSpPr>
          <p:cNvPr id="9" name="מגילה אופקית 8">
            <a:hlinkClick r:id="rId5" action="ppaction://hlinksldjump"/>
          </p:cNvPr>
          <p:cNvSpPr/>
          <p:nvPr/>
        </p:nvSpPr>
        <p:spPr>
          <a:xfrm>
            <a:off x="7072330" y="5786454"/>
            <a:ext cx="1785950" cy="857256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النهاية</a:t>
            </a:r>
            <a:endParaRPr lang="he-IL" dirty="0"/>
          </a:p>
        </p:txBody>
      </p:sp>
      <p:pic>
        <p:nvPicPr>
          <p:cNvPr id="10" name="תמונה 9" descr="19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1443" y="2857496"/>
            <a:ext cx="1662557" cy="1143008"/>
          </a:xfrm>
          <a:prstGeom prst="rect">
            <a:avLst/>
          </a:prstGeom>
        </p:spPr>
      </p:pic>
      <p:pic>
        <p:nvPicPr>
          <p:cNvPr id="11" name="תמונה 10" descr="19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3702" y="1571612"/>
            <a:ext cx="1662557" cy="1143008"/>
          </a:xfrm>
          <a:prstGeom prst="rect">
            <a:avLst/>
          </a:prstGeom>
        </p:spPr>
      </p:pic>
      <p:pic>
        <p:nvPicPr>
          <p:cNvPr id="12" name="תמונה 11" descr="19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8" y="2428868"/>
            <a:ext cx="1662557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2214554"/>
            <a:ext cx="5143536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600000"/>
                </a:solidFill>
                <a:latin typeface="Simplified Arabic" pitchFamily="18" charset="-78"/>
                <a:cs typeface="Simplified Arabic" pitchFamily="18" charset="-78"/>
              </a:rPr>
              <a:t>أحسنتم لقد وصل بيتر بان إلى القرصان هوك بأمان</a:t>
            </a:r>
            <a:endParaRPr lang="he-IL" sz="4400" dirty="0">
              <a:solidFill>
                <a:srgbClr val="600000"/>
              </a:solidFill>
              <a:latin typeface="Simplified Arabic" pitchFamily="18" charset="-78"/>
            </a:endParaRPr>
          </a:p>
        </p:txBody>
      </p:sp>
      <p:pic>
        <p:nvPicPr>
          <p:cNvPr id="3" name="תמונה 2" descr="1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1"/>
            <a:ext cx="2571768" cy="1428736"/>
          </a:xfrm>
          <a:prstGeom prst="rect">
            <a:avLst/>
          </a:prstGeom>
        </p:spPr>
      </p:pic>
      <p:pic>
        <p:nvPicPr>
          <p:cNvPr id="4" name="תמונה 3" descr="1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85900" cy="1379220"/>
          </a:xfrm>
          <a:prstGeom prst="rect">
            <a:avLst/>
          </a:prstGeom>
        </p:spPr>
      </p:pic>
      <p:pic>
        <p:nvPicPr>
          <p:cNvPr id="5" name="תמונה 4" descr="1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715272" y="0"/>
            <a:ext cx="1428728" cy="1379220"/>
          </a:xfrm>
          <a:prstGeom prst="rect">
            <a:avLst/>
          </a:prstGeom>
        </p:spPr>
      </p:pic>
      <p:pic>
        <p:nvPicPr>
          <p:cNvPr id="6" name="תמונה 5" descr="1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2214554"/>
            <a:ext cx="2078196" cy="1428760"/>
          </a:xfrm>
          <a:prstGeom prst="rect">
            <a:avLst/>
          </a:prstGeom>
        </p:spPr>
      </p:pic>
      <p:pic>
        <p:nvPicPr>
          <p:cNvPr id="7" name="תמונה 6" descr="1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2908" y="2928934"/>
            <a:ext cx="1662557" cy="1143008"/>
          </a:xfrm>
          <a:prstGeom prst="rect">
            <a:avLst/>
          </a:prstGeom>
        </p:spPr>
      </p:pic>
      <p:pic>
        <p:nvPicPr>
          <p:cNvPr id="8" name="תמונה 7" descr="22.gif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86578" y="4429132"/>
            <a:ext cx="931548" cy="931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642918"/>
            <a:ext cx="500066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cs typeface="Simplified Arabic" pitchFamily="18" charset="-78"/>
              </a:rPr>
              <a:t>تعليمات اللعبة</a:t>
            </a:r>
            <a:endParaRPr lang="he-IL" sz="54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Simplified Arabic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1714488"/>
            <a:ext cx="7000924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عندما ذهب القرصان هوك للبحر الميت، قام باكتشاف كنز قديم في أعماق البحر الميت.</a:t>
            </a:r>
          </a:p>
          <a:p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القرصان هوك يحتاج للمساعدة من بيتر بان لأنه ولد طيب. لذلك قام بطلب المساعدة منه.</a:t>
            </a:r>
          </a:p>
          <a:p>
            <a:pPr marL="342900" indent="-342900">
              <a:buFont typeface="Wingdings" pitchFamily="2" charset="2"/>
              <a:buChar char="v"/>
            </a:pP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عليكم أن تجيبوا عن الأسئلة بالشكل الصحيح كي تساعدوا بيتر بان بالوصول إلى القرصان هوك.</a:t>
            </a:r>
            <a:endParaRPr lang="he-IL" sz="2400" dirty="0">
              <a:latin typeface="Simplified Arabic" pitchFamily="18" charset="-78"/>
            </a:endParaRPr>
          </a:p>
        </p:txBody>
      </p:sp>
      <p:sp>
        <p:nvSpPr>
          <p:cNvPr id="6" name="מסגרת משופעת 5">
            <a:hlinkClick r:id="rId2" action="ppaction://hlinksldjump"/>
          </p:cNvPr>
          <p:cNvSpPr/>
          <p:nvPr/>
        </p:nvSpPr>
        <p:spPr>
          <a:xfrm>
            <a:off x="6786578" y="4643446"/>
            <a:ext cx="1428760" cy="1214446"/>
          </a:xfrm>
          <a:prstGeom prst="beve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إبدأ</a:t>
            </a:r>
            <a:endParaRPr lang="he-IL" sz="2800" dirty="0">
              <a:latin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 ימינה 3">
            <a:hlinkClick r:id="rId2" action="ppaction://hlinksldjump"/>
          </p:cNvPr>
          <p:cNvSpPr/>
          <p:nvPr/>
        </p:nvSpPr>
        <p:spPr>
          <a:xfrm>
            <a:off x="7072330" y="5572116"/>
            <a:ext cx="1785918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حاول مرة أخرى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 rot="1097718">
            <a:off x="4583505" y="1394140"/>
            <a:ext cx="3599143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6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أخطأت</a:t>
            </a:r>
            <a:endParaRPr lang="he-IL" sz="6600" dirty="0">
              <a:solidFill>
                <a:schemeClr val="accent6">
                  <a:lumMod val="50000"/>
                </a:schemeClr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1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2500306"/>
            <a:ext cx="1539726" cy="1262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097718">
            <a:off x="5012132" y="894075"/>
            <a:ext cx="3599143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600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أحسنت</a:t>
            </a:r>
            <a:endParaRPr lang="he-IL" sz="6600" dirty="0">
              <a:solidFill>
                <a:schemeClr val="accent6">
                  <a:lumMod val="50000"/>
                </a:schemeClr>
              </a:solidFill>
              <a:latin typeface="Simplified Arabic" pitchFamily="18" charset="-78"/>
            </a:endParaRPr>
          </a:p>
        </p:txBody>
      </p:sp>
      <p:pic>
        <p:nvPicPr>
          <p:cNvPr id="5" name="Picture 2" descr="D:\000 alt\00000000022\F A M I L Y  F A M I L Y\SALnA23012007\1\faces\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1071546"/>
            <a:ext cx="1557344" cy="1557344"/>
          </a:xfrm>
          <a:prstGeom prst="rect">
            <a:avLst/>
          </a:prstGeom>
          <a:noFill/>
        </p:spPr>
      </p:pic>
      <p:pic>
        <p:nvPicPr>
          <p:cNvPr id="7" name="תמונה 6" descr="1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1"/>
            <a:ext cx="2571768" cy="1428736"/>
          </a:xfrm>
          <a:prstGeom prst="rect">
            <a:avLst/>
          </a:prstGeom>
        </p:spPr>
      </p:pic>
      <p:sp>
        <p:nvSpPr>
          <p:cNvPr id="8" name="מגילה אנכית 7">
            <a:hlinkClick r:id="rId4" action="ppaction://hlinksldjump"/>
          </p:cNvPr>
          <p:cNvSpPr/>
          <p:nvPr/>
        </p:nvSpPr>
        <p:spPr>
          <a:xfrm>
            <a:off x="7500958" y="2428868"/>
            <a:ext cx="1071570" cy="107157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مرحلة 1</a:t>
            </a:r>
            <a:endParaRPr lang="he-IL" dirty="0"/>
          </a:p>
        </p:txBody>
      </p:sp>
      <p:sp>
        <p:nvSpPr>
          <p:cNvPr id="9" name="מגילה אנכית 8">
            <a:hlinkClick r:id="rId5" action="ppaction://hlinksldjump"/>
          </p:cNvPr>
          <p:cNvSpPr/>
          <p:nvPr/>
        </p:nvSpPr>
        <p:spPr>
          <a:xfrm>
            <a:off x="6429388" y="2428868"/>
            <a:ext cx="1071570" cy="107157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مرحلة 2</a:t>
            </a:r>
            <a:endParaRPr lang="he-IL" dirty="0"/>
          </a:p>
        </p:txBody>
      </p:sp>
      <p:sp>
        <p:nvSpPr>
          <p:cNvPr id="10" name="מגילה אנכית 9">
            <a:hlinkClick r:id="rId6" action="ppaction://hlinksldjump"/>
          </p:cNvPr>
          <p:cNvSpPr/>
          <p:nvPr/>
        </p:nvSpPr>
        <p:spPr>
          <a:xfrm>
            <a:off x="5357818" y="2428868"/>
            <a:ext cx="1071570" cy="107157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مرحلة 3</a:t>
            </a:r>
            <a:endParaRPr lang="he-IL" dirty="0"/>
          </a:p>
        </p:txBody>
      </p:sp>
      <p:sp>
        <p:nvSpPr>
          <p:cNvPr id="11" name="מגילה אנכית 10">
            <a:hlinkClick r:id="rId7" action="ppaction://hlinksldjump"/>
          </p:cNvPr>
          <p:cNvSpPr/>
          <p:nvPr/>
        </p:nvSpPr>
        <p:spPr>
          <a:xfrm>
            <a:off x="7572396" y="3714752"/>
            <a:ext cx="1071570" cy="107157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مرحلة 4</a:t>
            </a:r>
            <a:endParaRPr lang="he-IL" dirty="0"/>
          </a:p>
        </p:txBody>
      </p:sp>
      <p:sp>
        <p:nvSpPr>
          <p:cNvPr id="12" name="מגילה אנכית 11">
            <a:hlinkClick r:id="rId8" action="ppaction://hlinksldjump"/>
          </p:cNvPr>
          <p:cNvSpPr/>
          <p:nvPr/>
        </p:nvSpPr>
        <p:spPr>
          <a:xfrm>
            <a:off x="6429388" y="3786190"/>
            <a:ext cx="1071570" cy="107157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مرحلة 5</a:t>
            </a:r>
            <a:endParaRPr lang="he-IL" dirty="0"/>
          </a:p>
        </p:txBody>
      </p:sp>
      <p:sp>
        <p:nvSpPr>
          <p:cNvPr id="13" name="מגילה אנכית 12">
            <a:hlinkClick r:id="rId9" action="ppaction://hlinksldjump"/>
          </p:cNvPr>
          <p:cNvSpPr/>
          <p:nvPr/>
        </p:nvSpPr>
        <p:spPr>
          <a:xfrm>
            <a:off x="5286380" y="3714752"/>
            <a:ext cx="1071570" cy="107157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مرحلة 6</a:t>
            </a:r>
            <a:endParaRPr lang="he-IL" dirty="0"/>
          </a:p>
        </p:txBody>
      </p:sp>
      <p:sp>
        <p:nvSpPr>
          <p:cNvPr id="14" name="מגילה אנכית 13">
            <a:hlinkClick r:id="rId10" action="ppaction://hlinksldjump"/>
          </p:cNvPr>
          <p:cNvSpPr/>
          <p:nvPr/>
        </p:nvSpPr>
        <p:spPr>
          <a:xfrm>
            <a:off x="4214810" y="3000372"/>
            <a:ext cx="1071570" cy="107157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مرحلة 7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3883039-treasure-map-theme.jpg"/>
          <p:cNvPicPr>
            <a:picLocks noChangeAspect="1"/>
          </p:cNvPicPr>
          <p:nvPr/>
        </p:nvPicPr>
        <p:blipFill>
          <a:blip r:embed="rId2"/>
          <a:srcRect l="2468" t="3125" r="3382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6116" y="0"/>
            <a:ext cx="29289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الخريطة</a:t>
            </a:r>
            <a:endParaRPr lang="he-IL" sz="60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pan_3.jpg"/>
          <p:cNvPicPr>
            <a:picLocks noChangeAspect="1"/>
          </p:cNvPicPr>
          <p:nvPr/>
        </p:nvPicPr>
        <p:blipFill>
          <a:blip r:embed="rId3" cstate="print"/>
          <a:srcRect l="28943" r="26196"/>
          <a:stretch>
            <a:fillRect/>
          </a:stretch>
        </p:blipFill>
        <p:spPr>
          <a:xfrm>
            <a:off x="1714480" y="1785926"/>
            <a:ext cx="1618105" cy="1500198"/>
          </a:xfrm>
          <a:prstGeom prst="rect">
            <a:avLst/>
          </a:prstGeom>
        </p:spPr>
      </p:pic>
      <p:pic>
        <p:nvPicPr>
          <p:cNvPr id="8" name="תמונה 7" descr="peter-pan-clip-art-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857488" y="1142984"/>
            <a:ext cx="1626890" cy="2117422"/>
          </a:xfrm>
          <a:prstGeom prst="rect">
            <a:avLst/>
          </a:prstGeom>
        </p:spPr>
      </p:pic>
      <p:sp>
        <p:nvSpPr>
          <p:cNvPr id="7" name="חץ ימינה 6">
            <a:hlinkClick r:id="rId5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72198" y="1857364"/>
            <a:ext cx="300039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600000"/>
                </a:solidFill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سؤال 1</a:t>
            </a:r>
            <a:endParaRPr lang="he-IL" sz="4400" dirty="0">
              <a:solidFill>
                <a:srgbClr val="600000"/>
              </a:solidFill>
              <a:latin typeface="Simplified Arabic" pitchFamily="18" charset="-78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6072198" y="2588121"/>
            <a:ext cx="300039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600000"/>
                </a:solidFill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سؤال 2</a:t>
            </a:r>
            <a:endParaRPr lang="he-IL" sz="4400" dirty="0">
              <a:solidFill>
                <a:srgbClr val="600000"/>
              </a:solidFill>
              <a:latin typeface="Simplified Arabic" pitchFamily="18" charset="-78"/>
            </a:endParaRP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6072198" y="3357562"/>
            <a:ext cx="300039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600000"/>
                </a:solidFill>
                <a:latin typeface="Simplified Arabic" pitchFamily="18" charset="-78"/>
                <a:cs typeface="Simplified Arabic" pitchFamily="18" charset="-78"/>
                <a:hlinkClick r:id="" action="ppaction://noaction"/>
              </a:rPr>
              <a:t>سؤال 3</a:t>
            </a:r>
            <a:endParaRPr lang="he-IL" sz="4400" dirty="0">
              <a:solidFill>
                <a:srgbClr val="600000"/>
              </a:solidFill>
              <a:latin typeface="Simplified Arabic" pitchFamily="18" charset="-78"/>
            </a:endParaRP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3071802" y="2571744"/>
            <a:ext cx="300039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600000"/>
                </a:solidFill>
                <a:latin typeface="Simplified Arabic" pitchFamily="18" charset="-78"/>
                <a:cs typeface="Simplified Arabic" pitchFamily="18" charset="-78"/>
                <a:hlinkClick r:id="" action="ppaction://noaction"/>
              </a:rPr>
              <a:t>سؤال 4</a:t>
            </a:r>
            <a:endParaRPr lang="he-IL" sz="4400" dirty="0">
              <a:solidFill>
                <a:srgbClr val="600000"/>
              </a:solidFill>
              <a:latin typeface="Simplified Arabic" pitchFamily="18" charset="-78"/>
            </a:endParaRP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71406" y="1802303"/>
            <a:ext cx="300039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600000"/>
                </a:solidFill>
                <a:latin typeface="Simplified Arabic" pitchFamily="18" charset="-78"/>
                <a:cs typeface="Simplified Arabic" pitchFamily="18" charset="-78"/>
                <a:hlinkClick r:id="" action="ppaction://noaction"/>
              </a:rPr>
              <a:t>سؤال 5</a:t>
            </a:r>
            <a:endParaRPr lang="he-IL" sz="4400" dirty="0">
              <a:solidFill>
                <a:srgbClr val="600000"/>
              </a:solidFill>
              <a:latin typeface="Simplified Arabic" pitchFamily="18" charset="-78"/>
            </a:endParaRPr>
          </a:p>
        </p:txBody>
      </p:sp>
      <p:sp>
        <p:nvSpPr>
          <p:cNvPr id="9" name="TextBox 8">
            <a:hlinkClick r:id="rId7" action="ppaction://hlinksldjump"/>
          </p:cNvPr>
          <p:cNvSpPr txBox="1"/>
          <p:nvPr/>
        </p:nvSpPr>
        <p:spPr>
          <a:xfrm>
            <a:off x="71406" y="2588121"/>
            <a:ext cx="300039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600000"/>
                </a:solidFill>
                <a:latin typeface="Simplified Arabic" pitchFamily="18" charset="-78"/>
                <a:cs typeface="Simplified Arabic" pitchFamily="18" charset="-78"/>
                <a:hlinkClick r:id="" action="ppaction://noaction"/>
              </a:rPr>
              <a:t>سؤال 6</a:t>
            </a:r>
            <a:endParaRPr lang="he-IL" sz="4400" dirty="0">
              <a:solidFill>
                <a:srgbClr val="600000"/>
              </a:solidFill>
              <a:latin typeface="Simplified Arabic" pitchFamily="18" charset="-78"/>
            </a:endParaRPr>
          </a:p>
        </p:txBody>
      </p:sp>
      <p:sp>
        <p:nvSpPr>
          <p:cNvPr id="10" name="TextBox 9">
            <a:hlinkClick r:id="rId8" action="ppaction://hlinksldjump"/>
          </p:cNvPr>
          <p:cNvSpPr txBox="1"/>
          <p:nvPr/>
        </p:nvSpPr>
        <p:spPr>
          <a:xfrm>
            <a:off x="71406" y="3357562"/>
            <a:ext cx="300039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600000"/>
                </a:solidFill>
                <a:latin typeface="Simplified Arabic" pitchFamily="18" charset="-78"/>
                <a:cs typeface="Simplified Arabic" pitchFamily="18" charset="-78"/>
                <a:hlinkClick r:id="" action="ppaction://noaction"/>
              </a:rPr>
              <a:t>سؤال 7</a:t>
            </a:r>
            <a:endParaRPr lang="he-IL" sz="4400" dirty="0">
              <a:solidFill>
                <a:srgbClr val="600000"/>
              </a:solidFill>
              <a:latin typeface="Simplified Arabic" pitchFamily="18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7554" y="571480"/>
            <a:ext cx="264320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الأسئلة</a:t>
            </a:r>
            <a:endParaRPr lang="he-IL" sz="48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571480"/>
            <a:ext cx="2643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السؤال الأول</a:t>
            </a:r>
            <a:endParaRPr lang="he-IL" sz="40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6050" y="1428736"/>
            <a:ext cx="5286412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من صفات البحر الميت: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مياهه مالحة، تعيش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به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 الأسماك.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مياهه مالحة وتبلغ 5 أضعاف المحيط ولا تعيش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به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 الأسماك.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مياهه مالحة ولا تعيش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به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 كائنات حية إلا الكائنات الدقيقة المحبة للملوحة الزائدة.</a:t>
            </a:r>
            <a:endParaRPr lang="he-IL" sz="2400" dirty="0">
              <a:latin typeface="Simplified Arabic" pitchFamily="18" charset="-78"/>
            </a:endParaRPr>
          </a:p>
        </p:txBody>
      </p:sp>
      <p:sp>
        <p:nvSpPr>
          <p:cNvPr id="6" name="חץ ימינה 5">
            <a:hlinkClick r:id="rId4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3883039-treasure-map-theme.jpg"/>
          <p:cNvPicPr>
            <a:picLocks noChangeAspect="1"/>
          </p:cNvPicPr>
          <p:nvPr/>
        </p:nvPicPr>
        <p:blipFill>
          <a:blip r:embed="rId2"/>
          <a:srcRect l="2468" t="3125" r="3382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6116" y="0"/>
            <a:ext cx="29289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الخريطة</a:t>
            </a:r>
            <a:endParaRPr lang="he-IL" sz="60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pan_3.jpg"/>
          <p:cNvPicPr>
            <a:picLocks noChangeAspect="1"/>
          </p:cNvPicPr>
          <p:nvPr/>
        </p:nvPicPr>
        <p:blipFill>
          <a:blip r:embed="rId3" cstate="print"/>
          <a:srcRect l="28943" r="26196"/>
          <a:stretch>
            <a:fillRect/>
          </a:stretch>
        </p:blipFill>
        <p:spPr>
          <a:xfrm>
            <a:off x="1714480" y="1785926"/>
            <a:ext cx="1618105" cy="1500198"/>
          </a:xfrm>
          <a:prstGeom prst="rect">
            <a:avLst/>
          </a:prstGeom>
        </p:spPr>
      </p:pic>
      <p:pic>
        <p:nvPicPr>
          <p:cNvPr id="8" name="תמונה 7" descr="peter-pan-clip-art-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643438" y="357166"/>
            <a:ext cx="1242690" cy="1617380"/>
          </a:xfrm>
          <a:prstGeom prst="rect">
            <a:avLst/>
          </a:prstGeom>
        </p:spPr>
      </p:pic>
      <p:sp>
        <p:nvSpPr>
          <p:cNvPr id="7" name="חץ ימינה 6">
            <a:hlinkClick r:id="rId5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571480"/>
            <a:ext cx="2643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السؤال الثاني</a:t>
            </a:r>
            <a:endParaRPr lang="he-IL" sz="40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1643050"/>
            <a:ext cx="607223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لماذا يقوم الفلاح بتسميد التربة؟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لكي تنمو النباتات جيدًا ويكن لها محصول أكثر.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لكي يجعل التربة بنية اللون.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لكي تنمو النباتات جيدًا ويكن لها محصول أكثر ولجعل التربة أكثر خصوبة.</a:t>
            </a:r>
            <a:endParaRPr lang="he-IL" sz="2400" dirty="0">
              <a:latin typeface="Simplified Arabic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7950" y="2786058"/>
            <a:ext cx="13573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7" name="חץ ימינה 6">
            <a:hlinkClick r:id="rId4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3883039-treasure-map-theme.jpg"/>
          <p:cNvPicPr>
            <a:picLocks noChangeAspect="1"/>
          </p:cNvPicPr>
          <p:nvPr/>
        </p:nvPicPr>
        <p:blipFill>
          <a:blip r:embed="rId2"/>
          <a:srcRect l="2468" t="3125" r="3382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6116" y="0"/>
            <a:ext cx="29289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الخريطة</a:t>
            </a:r>
            <a:endParaRPr lang="he-IL" sz="6000" dirty="0">
              <a:ln w="19050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pic>
        <p:nvPicPr>
          <p:cNvPr id="6" name="תמונה 5" descr="pan_3.jpg"/>
          <p:cNvPicPr>
            <a:picLocks noChangeAspect="1"/>
          </p:cNvPicPr>
          <p:nvPr/>
        </p:nvPicPr>
        <p:blipFill>
          <a:blip r:embed="rId3" cstate="print"/>
          <a:srcRect l="28943" r="26196"/>
          <a:stretch>
            <a:fillRect/>
          </a:stretch>
        </p:blipFill>
        <p:spPr>
          <a:xfrm>
            <a:off x="1714480" y="1785926"/>
            <a:ext cx="1618105" cy="1500198"/>
          </a:xfrm>
          <a:prstGeom prst="rect">
            <a:avLst/>
          </a:prstGeom>
        </p:spPr>
      </p:pic>
      <p:pic>
        <p:nvPicPr>
          <p:cNvPr id="8" name="תמונה 7" descr="peter-pan-clip-art-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500958" y="0"/>
            <a:ext cx="1357322" cy="1766575"/>
          </a:xfrm>
          <a:prstGeom prst="rect">
            <a:avLst/>
          </a:prstGeom>
        </p:spPr>
      </p:pic>
      <p:sp>
        <p:nvSpPr>
          <p:cNvPr id="7" name="חץ ימינה 6">
            <a:hlinkClick r:id="rId5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571480"/>
            <a:ext cx="2643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السؤال الثالث</a:t>
            </a:r>
            <a:endParaRPr lang="he-IL" sz="40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latin typeface="Simplified Arabic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0298" y="1785926"/>
            <a:ext cx="5572164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الطاقة التي تُستخدم في عملية استخراج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البوتاس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هي: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طاقة من شلال.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طاقة من الرياح.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3" action="ppaction://hlinksldjump"/>
              </a:rPr>
              <a:t>طاقة من الشمس.</a:t>
            </a:r>
            <a:endParaRPr lang="ar-SA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  <a:hlinkClick r:id="rId2" action="ppaction://hlinksldjump"/>
              </a:rPr>
              <a:t> طاقة من مواد الوقود.</a:t>
            </a:r>
            <a:endParaRPr lang="he-IL" sz="2400" dirty="0">
              <a:latin typeface="Simplified Arabic" pitchFamily="18" charset="-78"/>
            </a:endParaRPr>
          </a:p>
        </p:txBody>
      </p:sp>
      <p:sp>
        <p:nvSpPr>
          <p:cNvPr id="6" name="חץ ימינה 5">
            <a:hlinkClick r:id="rId4" action="ppaction://hlinksldjump"/>
          </p:cNvPr>
          <p:cNvSpPr/>
          <p:nvPr/>
        </p:nvSpPr>
        <p:spPr>
          <a:xfrm>
            <a:off x="7215206" y="5572116"/>
            <a:ext cx="1643042" cy="107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أكمل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386</Words>
  <PresentationFormat>‫הצגה על המסך (4:3)</PresentationFormat>
  <Paragraphs>86</Paragraphs>
  <Slides>21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2" baseType="lpstr">
      <vt:lpstr>ערכת נושא של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Mainz</dc:creator>
  <cp:lastModifiedBy>Abir</cp:lastModifiedBy>
  <cp:revision>25</cp:revision>
  <dcterms:created xsi:type="dcterms:W3CDTF">2013-12-30T21:40:27Z</dcterms:created>
  <dcterms:modified xsi:type="dcterms:W3CDTF">2013-12-31T17:06:14Z</dcterms:modified>
</cp:coreProperties>
</file>