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60" r:id="rId1"/>
  </p:sldMasterIdLst>
  <p:notesMasterIdLst>
    <p:notesMasterId r:id="rId31"/>
  </p:notesMasterIdLst>
  <p:sldIdLst>
    <p:sldId id="300" r:id="rId2"/>
    <p:sldId id="301" r:id="rId3"/>
    <p:sldId id="302" r:id="rId4"/>
    <p:sldId id="303" r:id="rId5"/>
    <p:sldId id="330" r:id="rId6"/>
    <p:sldId id="305" r:id="rId7"/>
    <p:sldId id="306" r:id="rId8"/>
    <p:sldId id="331" r:id="rId9"/>
    <p:sldId id="308" r:id="rId10"/>
    <p:sldId id="309" r:id="rId11"/>
    <p:sldId id="332" r:id="rId12"/>
    <p:sldId id="311" r:id="rId13"/>
    <p:sldId id="312" r:id="rId14"/>
    <p:sldId id="333" r:id="rId15"/>
    <p:sldId id="314" r:id="rId16"/>
    <p:sldId id="315" r:id="rId17"/>
    <p:sldId id="334" r:id="rId18"/>
    <p:sldId id="317" r:id="rId19"/>
    <p:sldId id="318" r:id="rId20"/>
    <p:sldId id="335" r:id="rId21"/>
    <p:sldId id="320" r:id="rId22"/>
    <p:sldId id="321" r:id="rId23"/>
    <p:sldId id="336" r:id="rId24"/>
    <p:sldId id="323" r:id="rId25"/>
    <p:sldId id="324" r:id="rId26"/>
    <p:sldId id="337" r:id="rId27"/>
    <p:sldId id="326" r:id="rId28"/>
    <p:sldId id="327" r:id="rId29"/>
    <p:sldId id="338" r:id="rId3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959F6AF-AA34-45DD-9DF8-C0F7D764F101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B2C36A2-06BE-4110-ACDB-BB684C58C00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9B72-FCC5-4EA9-A2F4-6BDEACD12F7C}" type="datetime1">
              <a:rPr lang="ar-SA" smtClean="0"/>
              <a:pPr/>
              <a:t>10/06/1434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2003-C482-4FC9-A97C-08AF4ACD8EE2}" type="datetime1">
              <a:rPr lang="ar-SA" smtClean="0"/>
              <a:pPr/>
              <a:t>10/06/1434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4F5D-C4BD-4A8A-912C-5609226A79EC}" type="datetime1">
              <a:rPr lang="ar-SA" smtClean="0"/>
              <a:pPr/>
              <a:t>10/06/1434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F7B8-AF3C-432F-8400-49B0AD472B1F}" type="datetime1">
              <a:rPr lang="ar-SA" smtClean="0"/>
              <a:pPr/>
              <a:t>10/06/1434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0574-A4EA-46C6-824A-33EBA0E5F396}" type="datetime1">
              <a:rPr lang="ar-SA" smtClean="0"/>
              <a:pPr/>
              <a:t>10/06/1434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6180-19B5-4CA7-BF9E-B9FF814D0524}" type="datetime1">
              <a:rPr lang="ar-SA" smtClean="0"/>
              <a:pPr/>
              <a:t>10/06/1434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FCD9-4814-441C-AE9D-D49E354695A2}" type="datetime1">
              <a:rPr lang="ar-SA" smtClean="0"/>
              <a:pPr/>
              <a:t>10/06/1434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EBA3F-B5A5-4F9C-B3A9-D24029B5260A}" type="datetime1">
              <a:rPr lang="ar-SA" smtClean="0"/>
              <a:pPr/>
              <a:t>10/06/1434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6671-35D2-4EEC-86E8-0FAB6D4BE9F2}" type="datetime1">
              <a:rPr lang="ar-SA" smtClean="0"/>
              <a:pPr/>
              <a:t>10/06/1434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FCFF-328E-4259-B7ED-3B1D21AA51A3}" type="datetime1">
              <a:rPr lang="ar-SA" smtClean="0"/>
              <a:pPr/>
              <a:t>10/06/1434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1F71-704A-463B-8247-43D5D33F49F2}" type="datetime1">
              <a:rPr lang="ar-SA" smtClean="0"/>
              <a:pPr/>
              <a:t>10/06/1434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470817-EAB7-403F-9989-24B72AEE9EFF}" type="datetime1">
              <a:rPr lang="ar-SA" smtClean="0"/>
              <a:pPr/>
              <a:t>10/06/1434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3.png"/><Relationship Id="rId7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6.xml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9.xml"/><Relationship Id="rId4" Type="http://schemas.openxmlformats.org/officeDocument/2006/relationships/slide" Target="slide28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7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4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مستطيل 9"/>
          <p:cNvSpPr/>
          <p:nvPr/>
        </p:nvSpPr>
        <p:spPr>
          <a:xfrm>
            <a:off x="0" y="692696"/>
            <a:ext cx="9571149" cy="2800767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نلخص ما </a:t>
            </a:r>
            <a:r>
              <a:rPr lang="ar-AE" sz="8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تعلمناه</a:t>
            </a:r>
            <a:r>
              <a:rPr lang="ar-AE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اليوم من خلال لعبة </a:t>
            </a:r>
            <a:r>
              <a:rPr lang="ar-AE" sz="8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محوسبة</a:t>
            </a:r>
            <a:endParaRPr lang="he-IL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7" name="مستطيل ذو زوايا قطرية مستديرة 6">
            <a:hlinkClick r:id="rId3" action="ppaction://hlinksldjump"/>
          </p:cNvPr>
          <p:cNvSpPr/>
          <p:nvPr/>
        </p:nvSpPr>
        <p:spPr>
          <a:xfrm>
            <a:off x="5148064" y="4797152"/>
            <a:ext cx="2094262" cy="10215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ابدأ اللعبة</a:t>
            </a:r>
            <a:endParaRPr lang="ar-SA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21696"/>
            <a:ext cx="3419872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9" name="رابط مستقيم 8"/>
          <p:cNvCxnSpPr/>
          <p:nvPr/>
        </p:nvCxnSpPr>
        <p:spPr>
          <a:xfrm flipV="1">
            <a:off x="2339752" y="5229200"/>
            <a:ext cx="0" cy="57606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نجمة ذات 4 نقاط 10">
            <a:hlinkClick r:id="" action="ppaction://hlinkshowjump?jump=nextslide"/>
            <a:hlinkHover r:id="" action="ppaction://hlinkshowjump?jump=nextslide"/>
          </p:cNvPr>
          <p:cNvSpPr/>
          <p:nvPr/>
        </p:nvSpPr>
        <p:spPr>
          <a:xfrm>
            <a:off x="1979712" y="4797152"/>
            <a:ext cx="792088" cy="720080"/>
          </a:xfrm>
          <a:prstGeom prst="star4">
            <a:avLst>
              <a:gd name="adj" fmla="val 4941"/>
            </a:avLst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2" name="رابط مستقيم 11"/>
          <p:cNvCxnSpPr/>
          <p:nvPr/>
        </p:nvCxnSpPr>
        <p:spPr>
          <a:xfrm flipV="1">
            <a:off x="1403648" y="5877272"/>
            <a:ext cx="0" cy="57606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نجمة ذات 4 نقاط 12">
            <a:hlinkClick r:id="" action="ppaction://hlinkshowjump?jump=nextslide"/>
            <a:hlinkHover r:id="" action="ppaction://hlinkshowjump?jump=nextslide"/>
          </p:cNvPr>
          <p:cNvSpPr/>
          <p:nvPr/>
        </p:nvSpPr>
        <p:spPr>
          <a:xfrm>
            <a:off x="1043608" y="5445224"/>
            <a:ext cx="792088" cy="720080"/>
          </a:xfrm>
          <a:prstGeom prst="star4">
            <a:avLst>
              <a:gd name="adj" fmla="val 4941"/>
            </a:avLst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>
    <p:comb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>
            <a:hlinkClick r:id="" action="ppaction://hlinkshowjump?jump=previous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مستطيل مستدير الزوايا 5">
            <a:hlinkClick r:id="" action="ppaction://hlinkshowjump?jump=previousslide"/>
          </p:cNvPr>
          <p:cNvSpPr/>
          <p:nvPr/>
        </p:nvSpPr>
        <p:spPr>
          <a:xfrm rot="828558">
            <a:off x="2555776" y="1484784"/>
            <a:ext cx="6120680" cy="17281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إجابة خاطئة</a:t>
            </a:r>
            <a:endParaRPr lang="he-IL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j-cs"/>
            </a:endParaRPr>
          </a:p>
        </p:txBody>
      </p:sp>
      <p:pic>
        <p:nvPicPr>
          <p:cNvPr id="11" name="Picture 2" descr="http://images.sodahead.com/polls/001634053/3151814807_No_Symbol_answer_2_xlarge_answer_2_xlarg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933056"/>
            <a:ext cx="2073830" cy="1728192"/>
          </a:xfrm>
          <a:prstGeom prst="rect">
            <a:avLst/>
          </a:prstGeom>
          <a:noFill/>
        </p:spPr>
      </p:pic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1196752"/>
            <a:ext cx="1080120" cy="172819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72400" y="4653136"/>
            <a:ext cx="7905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8" y="260648"/>
            <a:ext cx="1495425" cy="1485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مستطيل ذو زوايا قطرية مستديرة 13">
            <a:hlinkClick r:id="rId8" action="ppaction://hlinksldjump"/>
          </p:cNvPr>
          <p:cNvSpPr/>
          <p:nvPr/>
        </p:nvSpPr>
        <p:spPr>
          <a:xfrm>
            <a:off x="251520" y="5301208"/>
            <a:ext cx="2808312" cy="1224136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1Righ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العودة إلى اللعبة</a:t>
            </a:r>
            <a:endParaRPr lang="he-IL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j-cs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>
    <p:wipe dir="u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7" name="مستطيل 16">
            <a:hlinkClick r:id="rId4" action="ppaction://hlinksldjump"/>
          </p:cNvPr>
          <p:cNvSpPr/>
          <p:nvPr/>
        </p:nvSpPr>
        <p:spPr>
          <a:xfrm>
            <a:off x="6096000" y="2276872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4</a:t>
            </a:r>
            <a:endParaRPr lang="he-IL" sz="11500" dirty="0"/>
          </a:p>
        </p:txBody>
      </p:sp>
      <p:sp>
        <p:nvSpPr>
          <p:cNvPr id="18" name="مستطيل 17">
            <a:hlinkClick r:id="" action="ppaction://noaction"/>
          </p:cNvPr>
          <p:cNvSpPr/>
          <p:nvPr/>
        </p:nvSpPr>
        <p:spPr>
          <a:xfrm>
            <a:off x="6096000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7</a:t>
            </a:r>
            <a:endParaRPr lang="he-IL" sz="11500" dirty="0"/>
          </a:p>
        </p:txBody>
      </p:sp>
      <p:sp>
        <p:nvSpPr>
          <p:cNvPr id="19" name="مستطيل 18">
            <a:hlinkClick r:id="rId5" action="ppaction://hlinksldjump"/>
          </p:cNvPr>
          <p:cNvSpPr/>
          <p:nvPr/>
        </p:nvSpPr>
        <p:spPr>
          <a:xfrm>
            <a:off x="3059832" y="2276872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5</a:t>
            </a:r>
            <a:endParaRPr lang="he-IL" sz="11500" dirty="0"/>
          </a:p>
        </p:txBody>
      </p:sp>
      <p:sp>
        <p:nvSpPr>
          <p:cNvPr id="20" name="مستطيل 19">
            <a:hlinkClick r:id="" action="ppaction://noaction"/>
          </p:cNvPr>
          <p:cNvSpPr/>
          <p:nvPr/>
        </p:nvSpPr>
        <p:spPr>
          <a:xfrm>
            <a:off x="3059832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8</a:t>
            </a:r>
            <a:endParaRPr lang="he-IL" sz="11500" dirty="0"/>
          </a:p>
        </p:txBody>
      </p:sp>
      <p:sp>
        <p:nvSpPr>
          <p:cNvPr id="21" name="مستطيل 20">
            <a:hlinkClick r:id="" action="ppaction://noaction"/>
          </p:cNvPr>
          <p:cNvSpPr/>
          <p:nvPr/>
        </p:nvSpPr>
        <p:spPr>
          <a:xfrm>
            <a:off x="0" y="2276872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6</a:t>
            </a:r>
            <a:endParaRPr lang="he-IL" sz="11500" dirty="0"/>
          </a:p>
        </p:txBody>
      </p:sp>
      <p:sp>
        <p:nvSpPr>
          <p:cNvPr id="22" name="مستطيل 21">
            <a:hlinkClick r:id="" action="ppaction://noaction"/>
          </p:cNvPr>
          <p:cNvSpPr/>
          <p:nvPr/>
        </p:nvSpPr>
        <p:spPr>
          <a:xfrm>
            <a:off x="0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9</a:t>
            </a:r>
            <a:endParaRPr lang="he-IL" sz="11500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67544" y="764704"/>
            <a:ext cx="8316416" cy="43204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AE" sz="3600" b="1" u="sng" dirty="0" smtClean="0">
              <a:solidFill>
                <a:schemeClr val="tx1"/>
              </a:solidFill>
              <a:cs typeface="+mj-cs"/>
            </a:endParaRPr>
          </a:p>
          <a:p>
            <a:r>
              <a:rPr lang="ar-AE" sz="3600" b="1" u="sng" dirty="0" smtClean="0">
                <a:solidFill>
                  <a:schemeClr val="tx1"/>
                </a:solidFill>
                <a:cs typeface="+mj-cs"/>
              </a:rPr>
              <a:t>السؤال </a:t>
            </a:r>
            <a:r>
              <a:rPr lang="ar-AE" sz="3600" b="1" u="sng" dirty="0" err="1" smtClean="0">
                <a:solidFill>
                  <a:schemeClr val="tx1"/>
                </a:solidFill>
                <a:cs typeface="+mj-cs"/>
              </a:rPr>
              <a:t>الرابع:</a:t>
            </a:r>
            <a:endParaRPr lang="ar-AE" sz="3600" b="1" u="sng" dirty="0" smtClean="0">
              <a:solidFill>
                <a:schemeClr val="tx1"/>
              </a:solidFill>
              <a:cs typeface="+mj-cs"/>
            </a:endParaRPr>
          </a:p>
          <a:p>
            <a:pPr lvl="0"/>
            <a:r>
              <a:rPr lang="ar-AE" sz="3600" dirty="0" smtClean="0">
                <a:solidFill>
                  <a:schemeClr val="tx1"/>
                </a:solidFill>
                <a:cs typeface="+mj-cs"/>
              </a:rPr>
              <a:t>ما الذي لا يوجد له علاقة بعملية إنتاج الطاقة الكهربائية عن طريق طاقة حركة الماء:</a:t>
            </a:r>
            <a:endParaRPr lang="en-US" sz="3600" dirty="0" smtClean="0">
              <a:solidFill>
                <a:schemeClr val="tx1"/>
              </a:solidFill>
              <a:cs typeface="+mj-cs"/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1" name="مستطيل مستدير الزوايا 10">
            <a:hlinkClick r:id="rId4" action="ppaction://hlinksldjump"/>
          </p:cNvPr>
          <p:cNvSpPr/>
          <p:nvPr/>
        </p:nvSpPr>
        <p:spPr>
          <a:xfrm>
            <a:off x="6228184" y="2708920"/>
            <a:ext cx="2232248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AE" sz="3600" dirty="0" err="1" smtClean="0">
                <a:solidFill>
                  <a:schemeClr val="tx1"/>
                </a:solidFill>
                <a:cs typeface="+mj-cs"/>
              </a:rPr>
              <a:t>1.</a:t>
            </a:r>
            <a:r>
              <a:rPr lang="ar-AE" sz="36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مولد</a:t>
            </a:r>
            <a:endParaRPr lang="en-US" sz="28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12" name="مستطيل مستدير الزوايا 11">
            <a:hlinkClick r:id="rId5" action="ppaction://hlinksldjump"/>
          </p:cNvPr>
          <p:cNvSpPr/>
          <p:nvPr/>
        </p:nvSpPr>
        <p:spPr>
          <a:xfrm>
            <a:off x="6300192" y="3789040"/>
            <a:ext cx="2232248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3200" dirty="0" err="1" smtClean="0">
                <a:solidFill>
                  <a:schemeClr val="tx1"/>
                </a:solidFill>
                <a:cs typeface="+mj-cs"/>
              </a:rPr>
              <a:t>2.</a:t>
            </a:r>
            <a:r>
              <a:rPr lang="ar-AE" sz="32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غرف حرق</a:t>
            </a:r>
            <a:endParaRPr lang="he-IL" sz="32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3" name="مستطيل مستدير الزوايا 12">
            <a:hlinkClick r:id="rId4" action="ppaction://hlinksldjump"/>
          </p:cNvPr>
          <p:cNvSpPr/>
          <p:nvPr/>
        </p:nvSpPr>
        <p:spPr>
          <a:xfrm>
            <a:off x="3707904" y="2780928"/>
            <a:ext cx="2016224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3200" dirty="0" err="1" smtClean="0">
                <a:solidFill>
                  <a:schemeClr val="tx1"/>
                </a:solidFill>
                <a:cs typeface="+mj-cs"/>
              </a:rPr>
              <a:t>3.</a:t>
            </a:r>
            <a:r>
              <a:rPr lang="ar-AE" sz="32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طوربينة.</a:t>
            </a:r>
            <a:endParaRPr lang="he-IL" sz="32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4" name="مستطيل مستدير الزوايا 13">
            <a:hlinkClick r:id="rId4" action="ppaction://hlinksldjump"/>
          </p:cNvPr>
          <p:cNvSpPr/>
          <p:nvPr/>
        </p:nvSpPr>
        <p:spPr>
          <a:xfrm>
            <a:off x="1979712" y="3789040"/>
            <a:ext cx="3816424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3200" dirty="0" err="1" smtClean="0">
                <a:solidFill>
                  <a:schemeClr val="tx1"/>
                </a:solidFill>
                <a:cs typeface="+mj-cs"/>
              </a:rPr>
              <a:t>4.</a:t>
            </a:r>
            <a:r>
              <a:rPr lang="ar-AE" sz="32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الفرق في مستويات المياه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.</a:t>
            </a:r>
            <a:endParaRPr lang="he-IL" sz="3200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ransition>
    <p:split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>
            <a:hlinkClick r:id="" action="ppaction://hlinkshowjump?jump=previous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مستطيل مستدير الزوايا 5">
            <a:hlinkClick r:id="" action="ppaction://hlinkshowjump?jump=previousslide"/>
          </p:cNvPr>
          <p:cNvSpPr/>
          <p:nvPr/>
        </p:nvSpPr>
        <p:spPr>
          <a:xfrm rot="828558">
            <a:off x="2555776" y="1484784"/>
            <a:ext cx="6120680" cy="17281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إجابة خاطئة</a:t>
            </a:r>
            <a:endParaRPr lang="he-IL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j-cs"/>
            </a:endParaRPr>
          </a:p>
        </p:txBody>
      </p:sp>
      <p:pic>
        <p:nvPicPr>
          <p:cNvPr id="11" name="Picture 2" descr="http://images.sodahead.com/polls/001634053/3151814807_No_Symbol_answer_2_xlarge_answer_2_xlarg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933056"/>
            <a:ext cx="2073830" cy="1728192"/>
          </a:xfrm>
          <a:prstGeom prst="rect">
            <a:avLst/>
          </a:prstGeom>
          <a:noFill/>
        </p:spPr>
      </p:pic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1196752"/>
            <a:ext cx="1080120" cy="172819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72400" y="4653136"/>
            <a:ext cx="7905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8" y="260648"/>
            <a:ext cx="1495425" cy="1485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مستطيل ذو زوايا قطرية مستديرة 13">
            <a:hlinkClick r:id="rId8" action="ppaction://hlinksldjump"/>
          </p:cNvPr>
          <p:cNvSpPr/>
          <p:nvPr/>
        </p:nvSpPr>
        <p:spPr>
          <a:xfrm>
            <a:off x="251520" y="5301208"/>
            <a:ext cx="2808312" cy="1224136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1Righ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العودة إلى اللعبة</a:t>
            </a:r>
            <a:endParaRPr lang="he-IL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j-cs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>
    <p:wipe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8" name="مستطيل 17">
            <a:hlinkClick r:id="" action="ppaction://noaction"/>
          </p:cNvPr>
          <p:cNvSpPr/>
          <p:nvPr/>
        </p:nvSpPr>
        <p:spPr>
          <a:xfrm>
            <a:off x="6096000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7</a:t>
            </a:r>
            <a:endParaRPr lang="he-IL" sz="11500" dirty="0"/>
          </a:p>
        </p:txBody>
      </p:sp>
      <p:sp>
        <p:nvSpPr>
          <p:cNvPr id="19" name="مستطيل 18">
            <a:hlinkClick r:id="rId4" action="ppaction://hlinksldjump"/>
          </p:cNvPr>
          <p:cNvSpPr/>
          <p:nvPr/>
        </p:nvSpPr>
        <p:spPr>
          <a:xfrm>
            <a:off x="3059832" y="2276872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5</a:t>
            </a:r>
            <a:endParaRPr lang="he-IL" sz="11500" dirty="0"/>
          </a:p>
        </p:txBody>
      </p:sp>
      <p:sp>
        <p:nvSpPr>
          <p:cNvPr id="20" name="مستطيل 19">
            <a:hlinkClick r:id="" action="ppaction://noaction"/>
          </p:cNvPr>
          <p:cNvSpPr/>
          <p:nvPr/>
        </p:nvSpPr>
        <p:spPr>
          <a:xfrm>
            <a:off x="3059832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8</a:t>
            </a:r>
            <a:endParaRPr lang="he-IL" sz="11500" dirty="0"/>
          </a:p>
        </p:txBody>
      </p:sp>
      <p:sp>
        <p:nvSpPr>
          <p:cNvPr id="21" name="مستطيل 20">
            <a:hlinkClick r:id="" action="ppaction://noaction"/>
          </p:cNvPr>
          <p:cNvSpPr/>
          <p:nvPr/>
        </p:nvSpPr>
        <p:spPr>
          <a:xfrm>
            <a:off x="0" y="2276872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6</a:t>
            </a:r>
            <a:endParaRPr lang="he-IL" sz="11500" dirty="0"/>
          </a:p>
        </p:txBody>
      </p:sp>
      <p:sp>
        <p:nvSpPr>
          <p:cNvPr id="22" name="مستطيل 21">
            <a:hlinkClick r:id="" action="ppaction://noaction"/>
          </p:cNvPr>
          <p:cNvSpPr/>
          <p:nvPr/>
        </p:nvSpPr>
        <p:spPr>
          <a:xfrm>
            <a:off x="0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9</a:t>
            </a:r>
            <a:endParaRPr lang="he-IL" sz="11500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395536" y="620688"/>
            <a:ext cx="8280920" cy="518457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AE" sz="3600" b="1" u="sng" dirty="0" smtClean="0">
              <a:solidFill>
                <a:schemeClr val="tx1"/>
              </a:solidFill>
              <a:cs typeface="+mj-cs"/>
            </a:endParaRPr>
          </a:p>
          <a:p>
            <a:endParaRPr lang="ar-AE" sz="3600" b="1" u="sng" dirty="0" smtClean="0">
              <a:solidFill>
                <a:schemeClr val="tx1"/>
              </a:solidFill>
              <a:cs typeface="+mj-cs"/>
            </a:endParaRPr>
          </a:p>
          <a:p>
            <a:endParaRPr lang="ar-AE" sz="3600" b="1" u="sng" dirty="0" smtClean="0">
              <a:solidFill>
                <a:schemeClr val="tx1"/>
              </a:solidFill>
              <a:cs typeface="+mj-cs"/>
            </a:endParaRPr>
          </a:p>
          <a:p>
            <a:r>
              <a:rPr lang="ar-AE" sz="3600" b="1" u="sng" dirty="0" smtClean="0">
                <a:solidFill>
                  <a:schemeClr val="tx1"/>
                </a:solidFill>
                <a:cs typeface="+mj-cs"/>
              </a:rPr>
              <a:t>السؤال </a:t>
            </a:r>
            <a:r>
              <a:rPr lang="ar-AE" sz="3600" b="1" u="sng" dirty="0" err="1" smtClean="0">
                <a:solidFill>
                  <a:schemeClr val="tx1"/>
                </a:solidFill>
                <a:cs typeface="+mj-cs"/>
              </a:rPr>
              <a:t>الخامس:</a:t>
            </a:r>
            <a:endParaRPr lang="ar-AE" sz="3600" b="1" u="sng" dirty="0" smtClean="0">
              <a:solidFill>
                <a:schemeClr val="tx1"/>
              </a:solidFill>
              <a:cs typeface="+mj-cs"/>
            </a:endParaRPr>
          </a:p>
          <a:p>
            <a:pPr lvl="0"/>
            <a:r>
              <a:rPr lang="ar-AE" sz="3600" dirty="0" smtClean="0">
                <a:solidFill>
                  <a:schemeClr val="tx1"/>
                </a:solidFill>
                <a:cs typeface="+mj-cs"/>
              </a:rPr>
              <a:t>عندما يكون المكيف يعمل في </a:t>
            </a:r>
            <a:r>
              <a:rPr lang="ar-AE" sz="3600" dirty="0" err="1" smtClean="0">
                <a:solidFill>
                  <a:schemeClr val="tx1"/>
                </a:solidFill>
                <a:cs typeface="+mj-cs"/>
              </a:rPr>
              <a:t>البيت</a:t>
            </a:r>
            <a:r>
              <a:rPr lang="ar-AE" sz="3600" dirty="0" err="1" smtClean="0">
                <a:solidFill>
                  <a:schemeClr val="tx1"/>
                </a:solidFill>
                <a:cs typeface="+mj-cs"/>
              </a:rPr>
              <a:t>:</a:t>
            </a:r>
            <a:endParaRPr lang="ar-AE" sz="3600" dirty="0" smtClean="0">
              <a:solidFill>
                <a:schemeClr val="tx1"/>
              </a:solidFill>
              <a:cs typeface="+mj-cs"/>
            </a:endParaRPr>
          </a:p>
          <a:p>
            <a:pPr lvl="0"/>
            <a:endParaRPr lang="ar-AE" sz="3600" dirty="0" smtClean="0">
              <a:solidFill>
                <a:schemeClr val="tx1"/>
              </a:solidFill>
              <a:cs typeface="+mj-cs"/>
            </a:endParaRPr>
          </a:p>
          <a:p>
            <a:pPr lvl="0"/>
            <a:endParaRPr lang="en-US" sz="3600" dirty="0" smtClean="0">
              <a:solidFill>
                <a:schemeClr val="tx1"/>
              </a:solidFill>
              <a:cs typeface="+mj-cs"/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8" name="مستطيل مستدير الزوايا 17">
            <a:hlinkClick r:id="rId4" action="ppaction://hlinksldjump"/>
          </p:cNvPr>
          <p:cNvSpPr/>
          <p:nvPr/>
        </p:nvSpPr>
        <p:spPr>
          <a:xfrm>
            <a:off x="3131840" y="1772816"/>
            <a:ext cx="5184576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1.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لا يجب استعمال الكثير من الأجهزة الكهربائية</a:t>
            </a:r>
            <a:endParaRPr lang="he-IL" sz="28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9" name="مستطيل مستدير الزوايا 18">
            <a:hlinkClick r:id="rId5" action="ppaction://hlinksldjump"/>
          </p:cNvPr>
          <p:cNvSpPr/>
          <p:nvPr/>
        </p:nvSpPr>
        <p:spPr>
          <a:xfrm>
            <a:off x="3275856" y="4653136"/>
            <a:ext cx="4968552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2.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جميع الإجابات صحيحة</a:t>
            </a:r>
            <a:endParaRPr lang="he-IL" sz="28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20" name="مستطيل مستدير الزوايا 19">
            <a:hlinkClick r:id="rId4" action="ppaction://hlinksldjump"/>
          </p:cNvPr>
          <p:cNvSpPr/>
          <p:nvPr/>
        </p:nvSpPr>
        <p:spPr>
          <a:xfrm>
            <a:off x="3203848" y="2780928"/>
            <a:ext cx="5112568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3.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يجب ان تكون جميع النوافذ مغلقة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.</a:t>
            </a:r>
            <a:endParaRPr lang="en-US" sz="28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21" name="مستطيل مستدير الزوايا 20">
            <a:hlinkClick r:id="rId4" action="ppaction://hlinksldjump"/>
          </p:cNvPr>
          <p:cNvSpPr/>
          <p:nvPr/>
        </p:nvSpPr>
        <p:spPr>
          <a:xfrm>
            <a:off x="3203848" y="3717032"/>
            <a:ext cx="5112568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4.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يجب أن يكون أبوب البيت وأبواب الغرف مغلقة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.</a:t>
            </a:r>
            <a:endParaRPr lang="en-US" sz="2800" dirty="0" smtClean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ransition>
    <p:split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>
            <a:hlinkClick r:id="" action="ppaction://hlinkshowjump?jump=previous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مستطيل مستدير الزوايا 5">
            <a:hlinkClick r:id="" action="ppaction://hlinkshowjump?jump=previousslide"/>
          </p:cNvPr>
          <p:cNvSpPr/>
          <p:nvPr/>
        </p:nvSpPr>
        <p:spPr>
          <a:xfrm rot="828558">
            <a:off x="2555776" y="1484784"/>
            <a:ext cx="6120680" cy="17281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إجابة خاطئة</a:t>
            </a:r>
            <a:endParaRPr lang="he-IL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j-cs"/>
            </a:endParaRPr>
          </a:p>
        </p:txBody>
      </p:sp>
      <p:pic>
        <p:nvPicPr>
          <p:cNvPr id="11" name="Picture 2" descr="http://images.sodahead.com/polls/001634053/3151814807_No_Symbol_answer_2_xlarge_answer_2_xlarg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933056"/>
            <a:ext cx="2073830" cy="1728192"/>
          </a:xfrm>
          <a:prstGeom prst="rect">
            <a:avLst/>
          </a:prstGeom>
          <a:noFill/>
        </p:spPr>
      </p:pic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1196752"/>
            <a:ext cx="1080120" cy="172819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72400" y="4653136"/>
            <a:ext cx="7905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8" y="260648"/>
            <a:ext cx="1495425" cy="1485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مستطيل ذو زوايا قطرية مستديرة 13">
            <a:hlinkClick r:id="rId8" action="ppaction://hlinksldjump"/>
          </p:cNvPr>
          <p:cNvSpPr/>
          <p:nvPr/>
        </p:nvSpPr>
        <p:spPr>
          <a:xfrm>
            <a:off x="251520" y="5301208"/>
            <a:ext cx="2808312" cy="1224136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1Righ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العودة إلى اللعبة</a:t>
            </a:r>
            <a:endParaRPr lang="he-IL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j-cs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>
    <p:wipe dir="r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8" name="مستطيل 17">
            <a:hlinkClick r:id="" action="ppaction://noaction"/>
          </p:cNvPr>
          <p:cNvSpPr/>
          <p:nvPr/>
        </p:nvSpPr>
        <p:spPr>
          <a:xfrm>
            <a:off x="6096000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7</a:t>
            </a:r>
            <a:endParaRPr lang="he-IL" sz="11500" dirty="0"/>
          </a:p>
        </p:txBody>
      </p:sp>
      <p:sp>
        <p:nvSpPr>
          <p:cNvPr id="20" name="مستطيل 19">
            <a:hlinkClick r:id="" action="ppaction://noaction"/>
          </p:cNvPr>
          <p:cNvSpPr/>
          <p:nvPr/>
        </p:nvSpPr>
        <p:spPr>
          <a:xfrm>
            <a:off x="3059832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8</a:t>
            </a:r>
            <a:endParaRPr lang="he-IL" sz="11500" dirty="0"/>
          </a:p>
        </p:txBody>
      </p:sp>
      <p:sp>
        <p:nvSpPr>
          <p:cNvPr id="21" name="مستطيل 20">
            <a:hlinkClick r:id="rId4" action="ppaction://hlinksldjump"/>
          </p:cNvPr>
          <p:cNvSpPr/>
          <p:nvPr/>
        </p:nvSpPr>
        <p:spPr>
          <a:xfrm>
            <a:off x="0" y="2276872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6</a:t>
            </a:r>
            <a:endParaRPr lang="he-IL" sz="11500" dirty="0"/>
          </a:p>
        </p:txBody>
      </p:sp>
      <p:sp>
        <p:nvSpPr>
          <p:cNvPr id="22" name="مستطيل 21">
            <a:hlinkClick r:id="" action="ppaction://noaction"/>
          </p:cNvPr>
          <p:cNvSpPr/>
          <p:nvPr/>
        </p:nvSpPr>
        <p:spPr>
          <a:xfrm>
            <a:off x="0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9</a:t>
            </a:r>
            <a:endParaRPr lang="he-IL" sz="11500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395536" y="548680"/>
            <a:ext cx="8280920" cy="518457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AE" sz="3600" b="1" u="sng" dirty="0" smtClean="0">
              <a:solidFill>
                <a:schemeClr val="tx1"/>
              </a:solidFill>
              <a:cs typeface="+mj-cs"/>
            </a:endParaRPr>
          </a:p>
          <a:p>
            <a:endParaRPr lang="ar-AE" sz="3600" b="1" u="sng" dirty="0" smtClean="0">
              <a:solidFill>
                <a:schemeClr val="tx1"/>
              </a:solidFill>
              <a:cs typeface="+mj-cs"/>
            </a:endParaRPr>
          </a:p>
          <a:p>
            <a:endParaRPr lang="ar-AE" sz="3600" b="1" u="sng" dirty="0" smtClean="0">
              <a:solidFill>
                <a:schemeClr val="tx1"/>
              </a:solidFill>
              <a:cs typeface="+mj-cs"/>
            </a:endParaRPr>
          </a:p>
          <a:p>
            <a:r>
              <a:rPr lang="ar-AE" sz="3600" b="1" u="sng" dirty="0" smtClean="0">
                <a:solidFill>
                  <a:schemeClr val="tx1"/>
                </a:solidFill>
                <a:cs typeface="+mj-cs"/>
              </a:rPr>
              <a:t>السؤال </a:t>
            </a:r>
            <a:r>
              <a:rPr lang="ar-AE" sz="3600" b="1" u="sng" dirty="0" err="1" smtClean="0">
                <a:solidFill>
                  <a:schemeClr val="tx1"/>
                </a:solidFill>
                <a:cs typeface="+mj-cs"/>
              </a:rPr>
              <a:t>السادس:</a:t>
            </a:r>
            <a:endParaRPr lang="ar-AE" sz="3600" b="1" u="sng" dirty="0" smtClean="0">
              <a:solidFill>
                <a:schemeClr val="tx1"/>
              </a:solidFill>
              <a:cs typeface="+mj-cs"/>
            </a:endParaRPr>
          </a:p>
          <a:p>
            <a:pPr lvl="0"/>
            <a:r>
              <a:rPr lang="ar-AE" sz="3600" dirty="0" smtClean="0">
                <a:solidFill>
                  <a:schemeClr val="tx1"/>
                </a:solidFill>
                <a:cs typeface="+mj-cs"/>
              </a:rPr>
              <a:t>أي طريقة من بين طرق انتاج الكهرباء تلوث البيئة:</a:t>
            </a:r>
            <a:endParaRPr lang="en-US" sz="3600" dirty="0" smtClean="0">
              <a:solidFill>
                <a:schemeClr val="tx1"/>
              </a:solidFill>
              <a:cs typeface="+mj-cs"/>
            </a:endParaRPr>
          </a:p>
          <a:p>
            <a:pPr lvl="0"/>
            <a:endParaRPr lang="ar-AE" sz="3600" dirty="0" smtClean="0">
              <a:solidFill>
                <a:schemeClr val="tx1"/>
              </a:solidFill>
              <a:cs typeface="+mj-cs"/>
            </a:endParaRPr>
          </a:p>
          <a:p>
            <a:pPr lvl="0"/>
            <a:endParaRPr lang="en-US" sz="3600" dirty="0" smtClean="0">
              <a:solidFill>
                <a:schemeClr val="tx1"/>
              </a:solidFill>
              <a:cs typeface="+mj-cs"/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" name="مستطيل مستدير الزوايا 9">
            <a:hlinkClick r:id="rId4" action="ppaction://hlinksldjump"/>
          </p:cNvPr>
          <p:cNvSpPr/>
          <p:nvPr/>
        </p:nvSpPr>
        <p:spPr>
          <a:xfrm>
            <a:off x="3131840" y="2132856"/>
            <a:ext cx="5184576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1.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عن طريق طاقة حركة 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الريح</a:t>
            </a:r>
            <a:endParaRPr lang="en-US" sz="28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11" name="مستطيل مستدير الزوايا 10">
            <a:hlinkClick r:id="rId4" action="ppaction://hlinksldjump"/>
          </p:cNvPr>
          <p:cNvSpPr/>
          <p:nvPr/>
        </p:nvSpPr>
        <p:spPr>
          <a:xfrm>
            <a:off x="3203848" y="3140968"/>
            <a:ext cx="5184576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2.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عن طريق طاقة حركة 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الماء</a:t>
            </a:r>
            <a:endParaRPr lang="en-US" sz="28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15" name="مستطيل مستدير الزوايا 14">
            <a:hlinkClick r:id="rId5" action="ppaction://hlinksldjump"/>
          </p:cNvPr>
          <p:cNvSpPr/>
          <p:nvPr/>
        </p:nvSpPr>
        <p:spPr>
          <a:xfrm>
            <a:off x="3203848" y="4149080"/>
            <a:ext cx="5184576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3.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عن طريق حرق مواد الوقود</a:t>
            </a:r>
            <a:endParaRPr lang="he-IL" sz="2800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ransition>
    <p:split orient="vert" dir="in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>
            <a:hlinkClick r:id="" action="ppaction://hlinkshowjump?jump=previous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مستطيل مستدير الزوايا 5">
            <a:hlinkClick r:id="" action="ppaction://hlinkshowjump?jump=previousslide"/>
          </p:cNvPr>
          <p:cNvSpPr/>
          <p:nvPr/>
        </p:nvSpPr>
        <p:spPr>
          <a:xfrm rot="828558">
            <a:off x="2555776" y="1484784"/>
            <a:ext cx="6120680" cy="17281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إجابة خاطئة</a:t>
            </a:r>
            <a:endParaRPr lang="he-IL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j-cs"/>
            </a:endParaRPr>
          </a:p>
        </p:txBody>
      </p:sp>
      <p:pic>
        <p:nvPicPr>
          <p:cNvPr id="11" name="Picture 2" descr="http://images.sodahead.com/polls/001634053/3151814807_No_Symbol_answer_2_xlarge_answer_2_xlarg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933056"/>
            <a:ext cx="2073830" cy="1728192"/>
          </a:xfrm>
          <a:prstGeom prst="rect">
            <a:avLst/>
          </a:prstGeom>
          <a:noFill/>
        </p:spPr>
      </p:pic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1196752"/>
            <a:ext cx="1080120" cy="172819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4" name="مستطيل ذو زوايا قطرية مستديرة 13">
            <a:hlinkClick r:id="rId6" action="ppaction://hlinksldjump"/>
          </p:cNvPr>
          <p:cNvSpPr/>
          <p:nvPr/>
        </p:nvSpPr>
        <p:spPr>
          <a:xfrm>
            <a:off x="251520" y="5301208"/>
            <a:ext cx="2808312" cy="1224136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1Righ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العودة إلى اللعبة</a:t>
            </a:r>
            <a:endParaRPr lang="he-IL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j-cs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>
    <p:wipe dir="d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مستطيل 4">
            <a:hlinkClick r:id="rId4" action="ppaction://hlinksldjump"/>
          </p:cNvPr>
          <p:cNvSpPr/>
          <p:nvPr/>
        </p:nvSpPr>
        <p:spPr>
          <a:xfrm>
            <a:off x="6096000" y="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1</a:t>
            </a:r>
            <a:endParaRPr lang="he-IL" sz="11500" dirty="0"/>
          </a:p>
        </p:txBody>
      </p:sp>
      <p:sp>
        <p:nvSpPr>
          <p:cNvPr id="15" name="مستطيل 14">
            <a:hlinkClick r:id="rId5" action="ppaction://hlinksldjump"/>
          </p:cNvPr>
          <p:cNvSpPr/>
          <p:nvPr/>
        </p:nvSpPr>
        <p:spPr>
          <a:xfrm>
            <a:off x="3059832" y="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2</a:t>
            </a:r>
            <a:endParaRPr lang="he-IL" sz="11500" dirty="0"/>
          </a:p>
        </p:txBody>
      </p:sp>
      <p:sp>
        <p:nvSpPr>
          <p:cNvPr id="16" name="مستطيل 15">
            <a:hlinkClick r:id="rId6" action="ppaction://hlinksldjump"/>
          </p:cNvPr>
          <p:cNvSpPr/>
          <p:nvPr/>
        </p:nvSpPr>
        <p:spPr>
          <a:xfrm>
            <a:off x="0" y="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3</a:t>
            </a:r>
            <a:endParaRPr lang="he-IL" sz="11500" dirty="0"/>
          </a:p>
        </p:txBody>
      </p:sp>
      <p:sp>
        <p:nvSpPr>
          <p:cNvPr id="17" name="مستطيل 16">
            <a:hlinkClick r:id="rId7" action="ppaction://hlinksldjump"/>
          </p:cNvPr>
          <p:cNvSpPr/>
          <p:nvPr/>
        </p:nvSpPr>
        <p:spPr>
          <a:xfrm>
            <a:off x="6096000" y="2276872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4</a:t>
            </a:r>
            <a:endParaRPr lang="he-IL" sz="11500" dirty="0"/>
          </a:p>
        </p:txBody>
      </p:sp>
      <p:sp>
        <p:nvSpPr>
          <p:cNvPr id="18" name="مستطيل 17">
            <a:hlinkClick r:id="" action="ppaction://noaction"/>
          </p:cNvPr>
          <p:cNvSpPr/>
          <p:nvPr/>
        </p:nvSpPr>
        <p:spPr>
          <a:xfrm>
            <a:off x="6096000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7</a:t>
            </a:r>
            <a:endParaRPr lang="he-IL" sz="11500" dirty="0"/>
          </a:p>
        </p:txBody>
      </p:sp>
      <p:sp>
        <p:nvSpPr>
          <p:cNvPr id="19" name="مستطيل 18">
            <a:hlinkClick r:id="rId8" action="ppaction://hlinksldjump"/>
          </p:cNvPr>
          <p:cNvSpPr/>
          <p:nvPr/>
        </p:nvSpPr>
        <p:spPr>
          <a:xfrm>
            <a:off x="3059832" y="2276872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5</a:t>
            </a:r>
            <a:endParaRPr lang="he-IL" sz="11500" dirty="0"/>
          </a:p>
        </p:txBody>
      </p:sp>
      <p:sp>
        <p:nvSpPr>
          <p:cNvPr id="20" name="مستطيل 19">
            <a:hlinkClick r:id="" action="ppaction://noaction"/>
          </p:cNvPr>
          <p:cNvSpPr/>
          <p:nvPr/>
        </p:nvSpPr>
        <p:spPr>
          <a:xfrm>
            <a:off x="3059832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8</a:t>
            </a:r>
            <a:endParaRPr lang="he-IL" sz="11500" dirty="0"/>
          </a:p>
        </p:txBody>
      </p:sp>
      <p:sp>
        <p:nvSpPr>
          <p:cNvPr id="21" name="مستطيل 20">
            <a:hlinkClick r:id="" action="ppaction://noaction"/>
          </p:cNvPr>
          <p:cNvSpPr/>
          <p:nvPr/>
        </p:nvSpPr>
        <p:spPr>
          <a:xfrm>
            <a:off x="0" y="2276872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6</a:t>
            </a:r>
            <a:endParaRPr lang="he-IL" sz="11500" dirty="0"/>
          </a:p>
        </p:txBody>
      </p:sp>
      <p:sp>
        <p:nvSpPr>
          <p:cNvPr id="22" name="مستطيل 21">
            <a:hlinkClick r:id="" action="ppaction://noaction"/>
          </p:cNvPr>
          <p:cNvSpPr/>
          <p:nvPr/>
        </p:nvSpPr>
        <p:spPr>
          <a:xfrm>
            <a:off x="0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9</a:t>
            </a:r>
            <a:endParaRPr lang="he-IL" sz="11500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8" name="مستطيل 17">
            <a:hlinkClick r:id="rId4" action="ppaction://hlinksldjump"/>
          </p:cNvPr>
          <p:cNvSpPr/>
          <p:nvPr/>
        </p:nvSpPr>
        <p:spPr>
          <a:xfrm>
            <a:off x="6096000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7</a:t>
            </a:r>
            <a:endParaRPr lang="he-IL" sz="11500" dirty="0"/>
          </a:p>
        </p:txBody>
      </p:sp>
      <p:sp>
        <p:nvSpPr>
          <p:cNvPr id="20" name="مستطيل 19">
            <a:hlinkClick r:id="" action="ppaction://noaction"/>
          </p:cNvPr>
          <p:cNvSpPr/>
          <p:nvPr/>
        </p:nvSpPr>
        <p:spPr>
          <a:xfrm>
            <a:off x="3059832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8</a:t>
            </a:r>
            <a:endParaRPr lang="he-IL" sz="11500" dirty="0"/>
          </a:p>
        </p:txBody>
      </p:sp>
      <p:sp>
        <p:nvSpPr>
          <p:cNvPr id="22" name="مستطيل 21">
            <a:hlinkClick r:id="" action="ppaction://noaction"/>
          </p:cNvPr>
          <p:cNvSpPr/>
          <p:nvPr/>
        </p:nvSpPr>
        <p:spPr>
          <a:xfrm>
            <a:off x="0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9</a:t>
            </a:r>
            <a:endParaRPr lang="he-IL" sz="11500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395536" y="908720"/>
            <a:ext cx="7848872" cy="5400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AE" sz="3600" b="1" u="sng" dirty="0" smtClean="0">
              <a:solidFill>
                <a:schemeClr val="tx1"/>
              </a:solidFill>
              <a:cs typeface="+mj-cs"/>
            </a:endParaRPr>
          </a:p>
          <a:p>
            <a:endParaRPr lang="ar-AE" sz="3600" b="1" u="sng" dirty="0" smtClean="0">
              <a:solidFill>
                <a:schemeClr val="tx1"/>
              </a:solidFill>
              <a:cs typeface="+mj-cs"/>
            </a:endParaRPr>
          </a:p>
          <a:p>
            <a:r>
              <a:rPr lang="ar-AE" sz="3600" b="1" u="sng" dirty="0" smtClean="0">
                <a:solidFill>
                  <a:schemeClr val="tx1"/>
                </a:solidFill>
                <a:cs typeface="+mj-cs"/>
              </a:rPr>
              <a:t>السؤال </a:t>
            </a:r>
            <a:r>
              <a:rPr lang="ar-AE" sz="3600" b="1" u="sng" dirty="0" err="1" smtClean="0">
                <a:solidFill>
                  <a:schemeClr val="tx1"/>
                </a:solidFill>
                <a:cs typeface="+mj-cs"/>
              </a:rPr>
              <a:t>السابع:</a:t>
            </a:r>
            <a:endParaRPr lang="ar-AE" sz="3600" b="1" u="sng" dirty="0" smtClean="0">
              <a:solidFill>
                <a:schemeClr val="tx1"/>
              </a:solidFill>
              <a:cs typeface="+mj-cs"/>
            </a:endParaRPr>
          </a:p>
          <a:p>
            <a:pPr lvl="0"/>
            <a:r>
              <a:rPr lang="ar-AE" sz="3200" dirty="0" smtClean="0">
                <a:solidFill>
                  <a:schemeClr val="tx1"/>
                </a:solidFill>
                <a:cs typeface="+mj-cs"/>
              </a:rPr>
              <a:t>إنتاج الطاقة الكهربائية باستغلال الطاقة الشمسية يتم عن طريق:</a:t>
            </a:r>
            <a:endParaRPr lang="en-US" sz="3200" dirty="0" smtClean="0">
              <a:solidFill>
                <a:schemeClr val="tx1"/>
              </a:solidFill>
              <a:cs typeface="+mj-cs"/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مستطيل مستدير الزوايا 12">
            <a:hlinkClick r:id="rId4" action="ppaction://hlinksldjump"/>
          </p:cNvPr>
          <p:cNvSpPr/>
          <p:nvPr/>
        </p:nvSpPr>
        <p:spPr>
          <a:xfrm>
            <a:off x="4644008" y="2564904"/>
            <a:ext cx="2952328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1.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 الخلايا 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الشمسية</a:t>
            </a:r>
            <a:endParaRPr lang="en-US" sz="28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4" name="مستطيل مستدير الزوايا 13">
            <a:hlinkClick r:id="rId4" action="ppaction://hlinksldjump"/>
          </p:cNvPr>
          <p:cNvSpPr/>
          <p:nvPr/>
        </p:nvSpPr>
        <p:spPr>
          <a:xfrm>
            <a:off x="4644008" y="3501008"/>
            <a:ext cx="2952328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2.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ألواح 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شمسية</a:t>
            </a:r>
            <a:endParaRPr lang="en-US" sz="28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15" name="مستطيل مستدير الزوايا 14">
            <a:hlinkClick r:id="rId5" action="ppaction://hlinksldjump"/>
          </p:cNvPr>
          <p:cNvSpPr/>
          <p:nvPr/>
        </p:nvSpPr>
        <p:spPr>
          <a:xfrm>
            <a:off x="4644008" y="4437112"/>
            <a:ext cx="3024336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3.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خلايا شمسية وألواح شمسية</a:t>
            </a:r>
            <a:endParaRPr lang="he-IL" sz="28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مستطيل مستدير الزوايا 9">
            <a:hlinkClick r:id="rId4" action="ppaction://hlinksldjump"/>
          </p:cNvPr>
          <p:cNvSpPr/>
          <p:nvPr/>
        </p:nvSpPr>
        <p:spPr>
          <a:xfrm>
            <a:off x="4644008" y="5373216"/>
            <a:ext cx="3024336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4.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 سخان شمسي</a:t>
            </a:r>
            <a:endParaRPr lang="he-IL" sz="2800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ransition>
    <p:split dir="in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>
            <a:hlinkClick r:id="" action="ppaction://hlinkshowjump?jump=previous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مستطيل مستدير الزوايا 5">
            <a:hlinkClick r:id="" action="ppaction://hlinkshowjump?jump=previousslide"/>
          </p:cNvPr>
          <p:cNvSpPr/>
          <p:nvPr/>
        </p:nvSpPr>
        <p:spPr>
          <a:xfrm rot="828558">
            <a:off x="2555776" y="1484784"/>
            <a:ext cx="6120680" cy="17281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إجابة خاطئة</a:t>
            </a:r>
            <a:endParaRPr lang="he-IL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j-cs"/>
            </a:endParaRPr>
          </a:p>
        </p:txBody>
      </p:sp>
      <p:pic>
        <p:nvPicPr>
          <p:cNvPr id="11" name="Picture 2" descr="http://images.sodahead.com/polls/001634053/3151814807_No_Symbol_answer_2_xlarge_answer_2_xlarg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933056"/>
            <a:ext cx="2073830" cy="1728192"/>
          </a:xfrm>
          <a:prstGeom prst="rect">
            <a:avLst/>
          </a:prstGeom>
          <a:noFill/>
        </p:spPr>
      </p:pic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1196752"/>
            <a:ext cx="1080120" cy="172819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72400" y="4653136"/>
            <a:ext cx="7905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8" y="260648"/>
            <a:ext cx="1495425" cy="1485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مستطيل ذو زوايا قطرية مستديرة 13">
            <a:hlinkClick r:id="rId8" action="ppaction://hlinksldjump"/>
          </p:cNvPr>
          <p:cNvSpPr/>
          <p:nvPr/>
        </p:nvSpPr>
        <p:spPr>
          <a:xfrm>
            <a:off x="251520" y="5301208"/>
            <a:ext cx="2808312" cy="1224136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1Righ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العودة إلى اللعبة</a:t>
            </a:r>
            <a:endParaRPr lang="he-IL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j-cs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>
    <p:wipe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0" name="مستطيل 19">
            <a:hlinkClick r:id="rId4" action="ppaction://hlinksldjump"/>
          </p:cNvPr>
          <p:cNvSpPr/>
          <p:nvPr/>
        </p:nvSpPr>
        <p:spPr>
          <a:xfrm>
            <a:off x="3059832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8</a:t>
            </a:r>
            <a:endParaRPr lang="he-IL" sz="11500" dirty="0"/>
          </a:p>
        </p:txBody>
      </p:sp>
      <p:sp>
        <p:nvSpPr>
          <p:cNvPr id="22" name="مستطيل 21">
            <a:hlinkClick r:id="" action="ppaction://noaction"/>
          </p:cNvPr>
          <p:cNvSpPr/>
          <p:nvPr/>
        </p:nvSpPr>
        <p:spPr>
          <a:xfrm>
            <a:off x="0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9</a:t>
            </a:r>
            <a:endParaRPr lang="he-IL" sz="11500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1187624" y="332656"/>
            <a:ext cx="7416824" cy="590465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AE" sz="3600" b="1" u="sng" dirty="0" smtClean="0">
              <a:solidFill>
                <a:schemeClr val="tx1"/>
              </a:solidFill>
              <a:cs typeface="+mj-cs"/>
            </a:endParaRPr>
          </a:p>
          <a:p>
            <a:r>
              <a:rPr lang="ar-AE" sz="3600" b="1" u="sng" dirty="0" smtClean="0">
                <a:solidFill>
                  <a:schemeClr val="tx1"/>
                </a:solidFill>
                <a:cs typeface="+mj-cs"/>
              </a:rPr>
              <a:t>السؤال </a:t>
            </a:r>
            <a:r>
              <a:rPr lang="ar-AE" sz="3600" b="1" u="sng" dirty="0" err="1" smtClean="0">
                <a:solidFill>
                  <a:schemeClr val="tx1"/>
                </a:solidFill>
                <a:cs typeface="+mj-cs"/>
              </a:rPr>
              <a:t>الثامن</a:t>
            </a:r>
            <a:r>
              <a:rPr lang="ar-AE" sz="3600" b="1" u="sng" dirty="0" err="1" smtClean="0">
                <a:solidFill>
                  <a:schemeClr val="tx1"/>
                </a:solidFill>
                <a:cs typeface="+mj-cs"/>
              </a:rPr>
              <a:t>:</a:t>
            </a:r>
            <a:endParaRPr lang="ar-AE" sz="3600" b="1" u="sng" dirty="0" smtClean="0">
              <a:solidFill>
                <a:schemeClr val="tx1"/>
              </a:solidFill>
              <a:cs typeface="+mj-cs"/>
            </a:endParaRPr>
          </a:p>
          <a:p>
            <a:pPr lvl="0"/>
            <a:r>
              <a:rPr lang="ar-AE" sz="3600" dirty="0" smtClean="0">
                <a:solidFill>
                  <a:schemeClr val="tx1"/>
                </a:solidFill>
                <a:cs typeface="+mj-cs"/>
              </a:rPr>
              <a:t>الجزء الذي يتم فيه توليد تيار كهربائي في محطة الطاقة هو:</a:t>
            </a:r>
            <a:endParaRPr lang="en-US" sz="3600" dirty="0" smtClean="0">
              <a:solidFill>
                <a:schemeClr val="tx1"/>
              </a:solidFill>
              <a:cs typeface="+mj-cs"/>
            </a:endParaRPr>
          </a:p>
          <a:p>
            <a:endParaRPr lang="ar-AE" sz="3600" b="1" u="sng" dirty="0" smtClean="0">
              <a:solidFill>
                <a:schemeClr val="tx1"/>
              </a:solidFill>
              <a:cs typeface="+mj-cs"/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" name="مستطيل مستدير الزوايا 9">
            <a:hlinkClick r:id="rId4" action="ppaction://hlinksldjump"/>
          </p:cNvPr>
          <p:cNvSpPr/>
          <p:nvPr/>
        </p:nvSpPr>
        <p:spPr>
          <a:xfrm>
            <a:off x="4788024" y="2348880"/>
            <a:ext cx="2952328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1.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طوربينة</a:t>
            </a:r>
            <a:endParaRPr lang="en-US" sz="28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3" name="مستطيل مستدير الزوايا 12">
            <a:hlinkClick r:id="rId4" action="ppaction://hlinksldjump"/>
          </p:cNvPr>
          <p:cNvSpPr/>
          <p:nvPr/>
        </p:nvSpPr>
        <p:spPr>
          <a:xfrm>
            <a:off x="4788024" y="3284984"/>
            <a:ext cx="2952328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1.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 غرفة الحرق</a:t>
            </a:r>
            <a:endParaRPr lang="en-US" sz="28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4" name="مستطيل مستدير الزوايا 13">
            <a:hlinkClick r:id="rId5" action="ppaction://hlinksldjump"/>
          </p:cNvPr>
          <p:cNvSpPr/>
          <p:nvPr/>
        </p:nvSpPr>
        <p:spPr>
          <a:xfrm>
            <a:off x="4788024" y="4221088"/>
            <a:ext cx="2952328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1.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 المولد</a:t>
            </a:r>
            <a:endParaRPr lang="en-US" sz="28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5" name="مستطيل مستدير الزوايا 14">
            <a:hlinkClick r:id="rId4" action="ppaction://hlinksldjump"/>
          </p:cNvPr>
          <p:cNvSpPr/>
          <p:nvPr/>
        </p:nvSpPr>
        <p:spPr>
          <a:xfrm>
            <a:off x="4860032" y="5229200"/>
            <a:ext cx="2952328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1.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 المدخنة</a:t>
            </a:r>
            <a:endParaRPr lang="en-US" sz="2800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ransition>
    <p:split orient="vert" dir="in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>
            <a:hlinkClick r:id="" action="ppaction://hlinkshowjump?jump=previous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مستطيل مستدير الزوايا 5">
            <a:hlinkClick r:id="" action="ppaction://hlinkshowjump?jump=previousslide"/>
          </p:cNvPr>
          <p:cNvSpPr/>
          <p:nvPr/>
        </p:nvSpPr>
        <p:spPr>
          <a:xfrm rot="828558">
            <a:off x="2555776" y="1484784"/>
            <a:ext cx="6120680" cy="17281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إجابة خاطئة</a:t>
            </a:r>
            <a:endParaRPr lang="he-IL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j-cs"/>
            </a:endParaRPr>
          </a:p>
        </p:txBody>
      </p:sp>
      <p:pic>
        <p:nvPicPr>
          <p:cNvPr id="11" name="Picture 2" descr="http://images.sodahead.com/polls/001634053/3151814807_No_Symbol_answer_2_xlarge_answer_2_xlarg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933056"/>
            <a:ext cx="2073830" cy="1728192"/>
          </a:xfrm>
          <a:prstGeom prst="rect">
            <a:avLst/>
          </a:prstGeom>
          <a:noFill/>
        </p:spPr>
      </p:pic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1196752"/>
            <a:ext cx="1080120" cy="172819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72400" y="4653136"/>
            <a:ext cx="7905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8" y="260648"/>
            <a:ext cx="1495425" cy="1485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مستطيل ذو زوايا قطرية مستديرة 13">
            <a:hlinkClick r:id="rId8" action="ppaction://hlinksldjump"/>
          </p:cNvPr>
          <p:cNvSpPr/>
          <p:nvPr/>
        </p:nvSpPr>
        <p:spPr>
          <a:xfrm>
            <a:off x="251520" y="5301208"/>
            <a:ext cx="2808312" cy="1224136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1Righ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العودة إلى اللعبة</a:t>
            </a:r>
            <a:endParaRPr lang="he-IL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j-cs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ransition>
    <p:wipe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2" name="مستطيل 21">
            <a:hlinkClick r:id="rId4" action="ppaction://hlinksldjump"/>
          </p:cNvPr>
          <p:cNvSpPr/>
          <p:nvPr/>
        </p:nvSpPr>
        <p:spPr>
          <a:xfrm>
            <a:off x="0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9</a:t>
            </a:r>
            <a:endParaRPr lang="he-IL" sz="11500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2123728" y="332656"/>
            <a:ext cx="6480720" cy="554461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AE" sz="3600" b="1" u="sng" dirty="0" smtClean="0">
              <a:solidFill>
                <a:schemeClr val="tx1"/>
              </a:solidFill>
              <a:cs typeface="+mj-cs"/>
            </a:endParaRPr>
          </a:p>
          <a:p>
            <a:endParaRPr lang="ar-AE" sz="3600" b="1" u="sng" dirty="0" smtClean="0">
              <a:solidFill>
                <a:schemeClr val="tx1"/>
              </a:solidFill>
              <a:cs typeface="+mj-cs"/>
            </a:endParaRPr>
          </a:p>
          <a:p>
            <a:r>
              <a:rPr lang="ar-AE" sz="3600" b="1" u="sng" dirty="0" smtClean="0">
                <a:solidFill>
                  <a:schemeClr val="tx1"/>
                </a:solidFill>
                <a:cs typeface="+mj-cs"/>
              </a:rPr>
              <a:t>السؤال </a:t>
            </a:r>
            <a:r>
              <a:rPr lang="ar-AE" sz="3600" b="1" u="sng" dirty="0" err="1" smtClean="0">
                <a:solidFill>
                  <a:schemeClr val="tx1"/>
                </a:solidFill>
                <a:cs typeface="+mj-cs"/>
              </a:rPr>
              <a:t>التاسع:</a:t>
            </a:r>
            <a:endParaRPr lang="ar-AE" sz="3600" b="1" u="sng" dirty="0" smtClean="0">
              <a:solidFill>
                <a:schemeClr val="tx1"/>
              </a:solidFill>
              <a:cs typeface="+mj-cs"/>
            </a:endParaRPr>
          </a:p>
          <a:p>
            <a:pPr lvl="0"/>
            <a:r>
              <a:rPr lang="ar-AE" sz="3200" dirty="0" smtClean="0">
                <a:solidFill>
                  <a:schemeClr val="tx1"/>
                </a:solidFill>
                <a:cs typeface="+mj-cs"/>
              </a:rPr>
              <a:t>في البلاد غالبية محطات الطاقة تعمل عن طريق:</a:t>
            </a:r>
            <a:endParaRPr lang="en-US" sz="3200" dirty="0" smtClean="0">
              <a:solidFill>
                <a:schemeClr val="tx1"/>
              </a:solidFill>
              <a:cs typeface="+mj-cs"/>
            </a:endParaRPr>
          </a:p>
          <a:p>
            <a:endParaRPr lang="ar-AE" sz="3200" dirty="0" smtClean="0">
              <a:solidFill>
                <a:schemeClr val="tx1"/>
              </a:solidFill>
              <a:cs typeface="+mj-cs"/>
            </a:endParaRPr>
          </a:p>
          <a:p>
            <a:endParaRPr lang="ar-AE" sz="3200" dirty="0" smtClean="0">
              <a:solidFill>
                <a:schemeClr val="tx1"/>
              </a:solidFill>
              <a:cs typeface="+mj-cs"/>
            </a:endParaRPr>
          </a:p>
          <a:p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" name="مستطيل مستدير الزوايا 9">
            <a:hlinkClick r:id="rId4" action="ppaction://hlinksldjump"/>
          </p:cNvPr>
          <p:cNvSpPr/>
          <p:nvPr/>
        </p:nvSpPr>
        <p:spPr>
          <a:xfrm>
            <a:off x="5004048" y="2276872"/>
            <a:ext cx="2952328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1.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 الخلايا الشمسية </a:t>
            </a:r>
            <a:endParaRPr lang="en-US" sz="28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1" name="مستطيل مستدير الزوايا 10">
            <a:hlinkClick r:id="rId4" action="ppaction://hlinksldjump"/>
          </p:cNvPr>
          <p:cNvSpPr/>
          <p:nvPr/>
        </p:nvSpPr>
        <p:spPr>
          <a:xfrm>
            <a:off x="5076056" y="3789040"/>
            <a:ext cx="2952328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3.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 شلالات المياه</a:t>
            </a:r>
            <a:endParaRPr lang="en-US" sz="28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5" name="مستطيل مستدير الزوايا 14">
            <a:hlinkClick r:id="rId4" action="ppaction://hlinksldjump"/>
          </p:cNvPr>
          <p:cNvSpPr/>
          <p:nvPr/>
        </p:nvSpPr>
        <p:spPr>
          <a:xfrm>
            <a:off x="5004048" y="3068960"/>
            <a:ext cx="2952328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2.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 الرياح</a:t>
            </a:r>
            <a:endParaRPr lang="en-US" sz="28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6" name="مستطيل مستدير الزوايا 15">
            <a:hlinkClick r:id="rId5" action="ppaction://hlinksldjump"/>
          </p:cNvPr>
          <p:cNvSpPr/>
          <p:nvPr/>
        </p:nvSpPr>
        <p:spPr>
          <a:xfrm>
            <a:off x="5076056" y="4581128"/>
            <a:ext cx="2952328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4.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 مواد الوقود</a:t>
            </a:r>
            <a:endParaRPr lang="en-US" sz="2800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>
            <a:hlinkClick r:id="" action="ppaction://hlinkshowjump?jump=previous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مستطيل مستدير الزوايا 5">
            <a:hlinkClick r:id="" action="ppaction://hlinkshowjump?jump=previousslide"/>
          </p:cNvPr>
          <p:cNvSpPr/>
          <p:nvPr/>
        </p:nvSpPr>
        <p:spPr>
          <a:xfrm rot="828558">
            <a:off x="2555776" y="1484784"/>
            <a:ext cx="6120680" cy="17281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إجابة خاطئة</a:t>
            </a:r>
            <a:endParaRPr lang="he-IL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j-cs"/>
            </a:endParaRPr>
          </a:p>
        </p:txBody>
      </p:sp>
      <p:pic>
        <p:nvPicPr>
          <p:cNvPr id="11" name="Picture 2" descr="http://images.sodahead.com/polls/001634053/3151814807_No_Symbol_answer_2_xlarge_answer_2_xlarg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933056"/>
            <a:ext cx="2073830" cy="1728192"/>
          </a:xfrm>
          <a:prstGeom prst="rect">
            <a:avLst/>
          </a:prstGeom>
          <a:noFill/>
        </p:spPr>
      </p:pic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1196752"/>
            <a:ext cx="1080120" cy="172819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72400" y="4653136"/>
            <a:ext cx="7905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8" y="260648"/>
            <a:ext cx="1495425" cy="1485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مستطيل ذو زوايا قطرية مستديرة 13">
            <a:hlinkClick r:id="rId8" action="ppaction://hlinksldjump"/>
          </p:cNvPr>
          <p:cNvSpPr/>
          <p:nvPr/>
        </p:nvSpPr>
        <p:spPr>
          <a:xfrm>
            <a:off x="251520" y="5301208"/>
            <a:ext cx="2808312" cy="1224136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1Righ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العودة إلى اللعبة</a:t>
            </a:r>
            <a:endParaRPr lang="he-IL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j-cs"/>
            </a:endParaRPr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ransition>
    <p:wipe dir="u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6" name="وسيلة شرح على شكل سحابة 5">
            <a:hlinkClick r:id="" action="ppaction://noaction"/>
          </p:cNvPr>
          <p:cNvSpPr/>
          <p:nvPr/>
        </p:nvSpPr>
        <p:spPr>
          <a:xfrm>
            <a:off x="3563888" y="692696"/>
            <a:ext cx="3505200" cy="2057400"/>
          </a:xfrm>
          <a:prstGeom prst="cloudCallout">
            <a:avLst>
              <a:gd name="adj1" fmla="val 43556"/>
              <a:gd name="adj2" fmla="val 97976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لقد نجحتم</a:t>
            </a:r>
            <a:endParaRPr lang="he-IL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</a:endParaRPr>
          </a:p>
        </p:txBody>
      </p:sp>
    </p:spTree>
  </p:cSld>
  <p:clrMapOvr>
    <a:masterClrMapping/>
  </p:clrMapOvr>
  <p:transition>
    <p:wipe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3923928" y="404664"/>
            <a:ext cx="4968552" cy="61926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AE" sz="3200" b="1" u="sng" dirty="0" smtClean="0">
              <a:solidFill>
                <a:schemeClr val="tx1"/>
              </a:solidFill>
              <a:cs typeface="+mj-cs"/>
            </a:endParaRPr>
          </a:p>
          <a:p>
            <a:endParaRPr lang="ar-AE" sz="3600" b="1" u="sng" dirty="0" smtClean="0">
              <a:solidFill>
                <a:schemeClr val="tx1"/>
              </a:solidFill>
              <a:cs typeface="+mj-cs"/>
            </a:endParaRPr>
          </a:p>
          <a:p>
            <a:r>
              <a:rPr lang="ar-AE" sz="3600" b="1" u="sng" dirty="0" smtClean="0">
                <a:solidFill>
                  <a:schemeClr val="tx1"/>
                </a:solidFill>
                <a:cs typeface="+mj-cs"/>
              </a:rPr>
              <a:t>السؤال </a:t>
            </a:r>
            <a:r>
              <a:rPr lang="ar-AE" sz="3600" b="1" u="sng" dirty="0" err="1" smtClean="0">
                <a:solidFill>
                  <a:schemeClr val="tx1"/>
                </a:solidFill>
                <a:cs typeface="+mj-cs"/>
              </a:rPr>
              <a:t>الأول:</a:t>
            </a:r>
            <a:endParaRPr lang="ar-AE" sz="3600" b="1" u="sng" dirty="0" smtClean="0">
              <a:solidFill>
                <a:schemeClr val="tx1"/>
              </a:solidFill>
              <a:cs typeface="+mj-cs"/>
            </a:endParaRPr>
          </a:p>
          <a:p>
            <a:pPr lvl="0"/>
            <a:r>
              <a:rPr lang="ar-AE" sz="3600" dirty="0" smtClean="0">
                <a:solidFill>
                  <a:schemeClr val="tx1"/>
                </a:solidFill>
                <a:cs typeface="+mj-cs"/>
              </a:rPr>
              <a:t>ما هي الطريقة التي لا تتطلب </a:t>
            </a:r>
            <a:r>
              <a:rPr lang="ar-AE" sz="3600" dirty="0" err="1" smtClean="0">
                <a:solidFill>
                  <a:schemeClr val="tx1"/>
                </a:solidFill>
                <a:cs typeface="+mj-cs"/>
              </a:rPr>
              <a:t>طوربينه</a:t>
            </a:r>
            <a:r>
              <a:rPr lang="ar-AE" sz="3600" dirty="0" smtClean="0">
                <a:solidFill>
                  <a:schemeClr val="tx1"/>
                </a:solidFill>
                <a:cs typeface="+mj-cs"/>
              </a:rPr>
              <a:t> ومغناطيس خلال عملية انتاج الكهرباء:</a:t>
            </a:r>
            <a:endParaRPr lang="en-US" sz="3600" dirty="0" smtClean="0">
              <a:solidFill>
                <a:schemeClr val="tx1"/>
              </a:solidFill>
              <a:cs typeface="+mj-cs"/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" name="مستطيل مستدير الزوايا 8">
            <a:hlinkClick r:id="rId4" action="ppaction://hlinksldjump"/>
          </p:cNvPr>
          <p:cNvSpPr/>
          <p:nvPr/>
        </p:nvSpPr>
        <p:spPr>
          <a:xfrm>
            <a:off x="4427984" y="2780928"/>
            <a:ext cx="3960440" cy="10081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1.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عن طريق مواد الوقود مثل الفحم، الغاز الطبيعي، </a:t>
            </a:r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السولر</a:t>
            </a:r>
            <a:endParaRPr lang="he-IL" sz="28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مستطيل مستدير الزوايا 9">
            <a:hlinkClick r:id="rId4" action="ppaction://hlinksldjump"/>
          </p:cNvPr>
          <p:cNvSpPr/>
          <p:nvPr/>
        </p:nvSpPr>
        <p:spPr>
          <a:xfrm>
            <a:off x="4499992" y="3933056"/>
            <a:ext cx="3888432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2.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عن 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طريق الرياح </a:t>
            </a:r>
            <a:endParaRPr lang="en-US" sz="28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11" name="مستطيل مستدير الزوايا 10">
            <a:hlinkClick r:id="rId5" action="ppaction://hlinksldjump"/>
          </p:cNvPr>
          <p:cNvSpPr/>
          <p:nvPr/>
        </p:nvSpPr>
        <p:spPr>
          <a:xfrm>
            <a:off x="4499992" y="4869160"/>
            <a:ext cx="38884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3.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عن طريق البطارية</a:t>
            </a:r>
            <a:endParaRPr lang="he-IL" sz="28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2" name="مستطيل مستدير الزوايا 11">
            <a:hlinkClick r:id="rId4" action="ppaction://hlinksldjump"/>
          </p:cNvPr>
          <p:cNvSpPr/>
          <p:nvPr/>
        </p:nvSpPr>
        <p:spPr>
          <a:xfrm>
            <a:off x="4499992" y="5661248"/>
            <a:ext cx="38884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2800" dirty="0" err="1" smtClean="0">
                <a:solidFill>
                  <a:schemeClr val="tx1"/>
                </a:solidFill>
                <a:cs typeface="+mj-cs"/>
              </a:rPr>
              <a:t>4.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2800" dirty="0" smtClean="0">
                <a:solidFill>
                  <a:schemeClr val="tx1"/>
                </a:solidFill>
                <a:cs typeface="+mj-cs"/>
              </a:rPr>
              <a:t>عن طريق الماء</a:t>
            </a:r>
            <a:endParaRPr lang="he-IL" sz="2800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ransition>
    <p:split orient="vert" dir="in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>
            <a:hlinkClick r:id="" action="ppaction://hlinkshowjump?jump=previous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مستطيل مستدير الزوايا 5">
            <a:hlinkClick r:id="" action="ppaction://hlinkshowjump?jump=previousslide"/>
          </p:cNvPr>
          <p:cNvSpPr/>
          <p:nvPr/>
        </p:nvSpPr>
        <p:spPr>
          <a:xfrm rot="828558">
            <a:off x="2555776" y="1484784"/>
            <a:ext cx="6120680" cy="17281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إجابة خاطئة</a:t>
            </a:r>
            <a:endParaRPr lang="he-IL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j-cs"/>
            </a:endParaRPr>
          </a:p>
        </p:txBody>
      </p:sp>
      <p:pic>
        <p:nvPicPr>
          <p:cNvPr id="11" name="Picture 2" descr="http://images.sodahead.com/polls/001634053/3151814807_No_Symbol_answer_2_xlarge_answer_2_xlarg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005064"/>
            <a:ext cx="2073830" cy="1728192"/>
          </a:xfrm>
          <a:prstGeom prst="rect">
            <a:avLst/>
          </a:prstGeom>
          <a:noFill/>
        </p:spPr>
      </p:pic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2276872"/>
            <a:ext cx="1080120" cy="172819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4" name="مستطيل ذو زوايا قطرية مستديرة 13">
            <a:hlinkClick r:id="rId6" action="ppaction://hlinksldjump"/>
          </p:cNvPr>
          <p:cNvSpPr/>
          <p:nvPr/>
        </p:nvSpPr>
        <p:spPr>
          <a:xfrm>
            <a:off x="251520" y="5301208"/>
            <a:ext cx="2808312" cy="1224136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1Righ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العودة إلى اللعبة</a:t>
            </a:r>
            <a:endParaRPr lang="he-IL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j-cs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pull dir="d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5" name="مستطيل 14">
            <a:hlinkClick r:id="rId4" action="ppaction://hlinksldjump"/>
          </p:cNvPr>
          <p:cNvSpPr/>
          <p:nvPr/>
        </p:nvSpPr>
        <p:spPr>
          <a:xfrm>
            <a:off x="3059832" y="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2</a:t>
            </a:r>
            <a:endParaRPr lang="he-IL" sz="11500" dirty="0"/>
          </a:p>
        </p:txBody>
      </p:sp>
      <p:sp>
        <p:nvSpPr>
          <p:cNvPr id="16" name="مستطيل 15">
            <a:hlinkClick r:id="rId5" action="ppaction://hlinksldjump"/>
          </p:cNvPr>
          <p:cNvSpPr/>
          <p:nvPr/>
        </p:nvSpPr>
        <p:spPr>
          <a:xfrm>
            <a:off x="0" y="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3</a:t>
            </a:r>
            <a:endParaRPr lang="he-IL" sz="11500" dirty="0"/>
          </a:p>
        </p:txBody>
      </p:sp>
      <p:sp>
        <p:nvSpPr>
          <p:cNvPr id="17" name="مستطيل 16">
            <a:hlinkClick r:id="rId6" action="ppaction://hlinksldjump"/>
          </p:cNvPr>
          <p:cNvSpPr/>
          <p:nvPr/>
        </p:nvSpPr>
        <p:spPr>
          <a:xfrm>
            <a:off x="6096000" y="2276872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4</a:t>
            </a:r>
            <a:endParaRPr lang="he-IL" sz="11500" dirty="0"/>
          </a:p>
        </p:txBody>
      </p:sp>
      <p:sp>
        <p:nvSpPr>
          <p:cNvPr id="18" name="مستطيل 17">
            <a:hlinkClick r:id="" action="ppaction://noaction"/>
          </p:cNvPr>
          <p:cNvSpPr/>
          <p:nvPr/>
        </p:nvSpPr>
        <p:spPr>
          <a:xfrm>
            <a:off x="6096000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7</a:t>
            </a:r>
            <a:endParaRPr lang="he-IL" sz="11500" dirty="0"/>
          </a:p>
        </p:txBody>
      </p:sp>
      <p:sp>
        <p:nvSpPr>
          <p:cNvPr id="19" name="مستطيل 18">
            <a:hlinkClick r:id="rId7" action="ppaction://hlinksldjump"/>
          </p:cNvPr>
          <p:cNvSpPr/>
          <p:nvPr/>
        </p:nvSpPr>
        <p:spPr>
          <a:xfrm>
            <a:off x="3059832" y="2276872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5</a:t>
            </a:r>
            <a:endParaRPr lang="he-IL" sz="11500" dirty="0"/>
          </a:p>
        </p:txBody>
      </p:sp>
      <p:sp>
        <p:nvSpPr>
          <p:cNvPr id="20" name="مستطيل 19">
            <a:hlinkClick r:id="" action="ppaction://noaction"/>
          </p:cNvPr>
          <p:cNvSpPr/>
          <p:nvPr/>
        </p:nvSpPr>
        <p:spPr>
          <a:xfrm>
            <a:off x="3059832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8</a:t>
            </a:r>
            <a:endParaRPr lang="he-IL" sz="11500" dirty="0"/>
          </a:p>
        </p:txBody>
      </p:sp>
      <p:sp>
        <p:nvSpPr>
          <p:cNvPr id="21" name="مستطيل 20">
            <a:hlinkClick r:id="" action="ppaction://noaction"/>
          </p:cNvPr>
          <p:cNvSpPr/>
          <p:nvPr/>
        </p:nvSpPr>
        <p:spPr>
          <a:xfrm>
            <a:off x="0" y="2276872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6</a:t>
            </a:r>
            <a:endParaRPr lang="he-IL" sz="11500" dirty="0"/>
          </a:p>
        </p:txBody>
      </p:sp>
      <p:sp>
        <p:nvSpPr>
          <p:cNvPr id="22" name="مستطيل 21">
            <a:hlinkClick r:id="" action="ppaction://noaction"/>
          </p:cNvPr>
          <p:cNvSpPr/>
          <p:nvPr/>
        </p:nvSpPr>
        <p:spPr>
          <a:xfrm>
            <a:off x="0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9</a:t>
            </a:r>
            <a:endParaRPr lang="he-IL" sz="11500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1043608" y="692696"/>
            <a:ext cx="7750894" cy="547260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3600" b="1" u="sng" dirty="0" smtClean="0">
                <a:solidFill>
                  <a:schemeClr val="tx1"/>
                </a:solidFill>
                <a:cs typeface="+mj-cs"/>
              </a:rPr>
              <a:t>السؤال </a:t>
            </a:r>
            <a:r>
              <a:rPr lang="ar-AE" sz="3600" b="1" u="sng" dirty="0" err="1" smtClean="0">
                <a:solidFill>
                  <a:schemeClr val="tx1"/>
                </a:solidFill>
                <a:cs typeface="+mj-cs"/>
              </a:rPr>
              <a:t>الثاني:</a:t>
            </a:r>
            <a:endParaRPr lang="ar-AE" sz="3600" b="1" u="sng" dirty="0" smtClean="0">
              <a:solidFill>
                <a:schemeClr val="tx1"/>
              </a:solidFill>
              <a:cs typeface="+mj-cs"/>
            </a:endParaRPr>
          </a:p>
          <a:p>
            <a:pPr lvl="0"/>
            <a:r>
              <a:rPr lang="ar-AE" sz="3600" dirty="0" smtClean="0">
                <a:solidFill>
                  <a:schemeClr val="tx1"/>
                </a:solidFill>
                <a:cs typeface="+mj-cs"/>
              </a:rPr>
              <a:t>في محطة الطاقة البخارية وظيفة </a:t>
            </a:r>
            <a:r>
              <a:rPr lang="ar-AE" sz="3600" dirty="0" err="1" smtClean="0">
                <a:solidFill>
                  <a:schemeClr val="tx1"/>
                </a:solidFill>
                <a:cs typeface="+mj-cs"/>
              </a:rPr>
              <a:t>البخار</a:t>
            </a:r>
            <a:r>
              <a:rPr lang="ar-AE" sz="3600" dirty="0" err="1" smtClean="0">
                <a:solidFill>
                  <a:schemeClr val="tx1"/>
                </a:solidFill>
                <a:cs typeface="+mj-cs"/>
              </a:rPr>
              <a:t>:</a:t>
            </a:r>
            <a:endParaRPr lang="ar-AE" sz="3600" dirty="0" smtClean="0">
              <a:solidFill>
                <a:schemeClr val="tx1"/>
              </a:solidFill>
              <a:cs typeface="+mj-cs"/>
            </a:endParaRPr>
          </a:p>
          <a:p>
            <a:pPr lvl="0"/>
            <a:endParaRPr lang="ar-AE" sz="3600" dirty="0" smtClean="0">
              <a:solidFill>
                <a:schemeClr val="tx1"/>
              </a:solidFill>
              <a:cs typeface="+mj-cs"/>
            </a:endParaRPr>
          </a:p>
          <a:p>
            <a:pPr lvl="0"/>
            <a:endParaRPr lang="en-US" sz="3600" dirty="0" smtClean="0">
              <a:solidFill>
                <a:schemeClr val="tx1"/>
              </a:solidFill>
              <a:cs typeface="+mj-cs"/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</p:txBody>
      </p:sp>
      <p:sp>
        <p:nvSpPr>
          <p:cNvPr id="10" name="مستطيل مستدير الزوايا 9">
            <a:hlinkClick r:id="rId4" action="ppaction://hlinksldjump"/>
          </p:cNvPr>
          <p:cNvSpPr/>
          <p:nvPr/>
        </p:nvSpPr>
        <p:spPr>
          <a:xfrm>
            <a:off x="4788024" y="2132856"/>
            <a:ext cx="3384376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AE" sz="3200" dirty="0" err="1" smtClean="0">
                <a:solidFill>
                  <a:schemeClr val="tx1"/>
                </a:solidFill>
                <a:cs typeface="+mj-cs"/>
              </a:rPr>
              <a:t>1.</a:t>
            </a:r>
            <a:r>
              <a:rPr lang="ar-AE" sz="32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3200" dirty="0" smtClean="0">
                <a:solidFill>
                  <a:schemeClr val="tx1"/>
                </a:solidFill>
                <a:cs typeface="+mj-cs"/>
              </a:rPr>
              <a:t>تحريك </a:t>
            </a:r>
            <a:r>
              <a:rPr lang="ar-AE" sz="3200" dirty="0" err="1" smtClean="0">
                <a:solidFill>
                  <a:schemeClr val="tx1"/>
                </a:solidFill>
                <a:cs typeface="+mj-cs"/>
              </a:rPr>
              <a:t>الطوربينه</a:t>
            </a:r>
            <a:endParaRPr lang="en-US" sz="32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11" name="مستطيل مستدير الزوايا 10">
            <a:hlinkClick r:id="rId5" action="ppaction://hlinksldjump"/>
          </p:cNvPr>
          <p:cNvSpPr/>
          <p:nvPr/>
        </p:nvSpPr>
        <p:spPr>
          <a:xfrm>
            <a:off x="4716016" y="2996952"/>
            <a:ext cx="3528392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AE" sz="3200" dirty="0" err="1" smtClean="0">
                <a:solidFill>
                  <a:schemeClr val="tx1"/>
                </a:solidFill>
                <a:cs typeface="+mj-cs"/>
              </a:rPr>
              <a:t>2.</a:t>
            </a:r>
            <a:r>
              <a:rPr lang="ar-AE" sz="32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3200" dirty="0" smtClean="0">
                <a:solidFill>
                  <a:schemeClr val="tx1"/>
                </a:solidFill>
                <a:cs typeface="+mj-cs"/>
              </a:rPr>
              <a:t>حرق الفحم</a:t>
            </a:r>
            <a:endParaRPr lang="en-US" sz="32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12" name="مستطيل مستدير الزوايا 11">
            <a:hlinkClick r:id="rId5" action="ppaction://hlinksldjump"/>
          </p:cNvPr>
          <p:cNvSpPr/>
          <p:nvPr/>
        </p:nvSpPr>
        <p:spPr>
          <a:xfrm>
            <a:off x="4716016" y="3933056"/>
            <a:ext cx="3498881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AE" sz="3200" dirty="0" err="1" smtClean="0">
                <a:solidFill>
                  <a:schemeClr val="tx1"/>
                </a:solidFill>
                <a:cs typeface="+mj-cs"/>
              </a:rPr>
              <a:t>3.</a:t>
            </a:r>
            <a:r>
              <a:rPr lang="ar-AE" sz="32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3200" dirty="0" smtClean="0">
                <a:solidFill>
                  <a:schemeClr val="tx1"/>
                </a:solidFill>
                <a:cs typeface="+mj-cs"/>
              </a:rPr>
              <a:t>إنتاج </a:t>
            </a:r>
            <a:r>
              <a:rPr lang="ar-AE" sz="3200" dirty="0" smtClean="0">
                <a:solidFill>
                  <a:schemeClr val="tx1"/>
                </a:solidFill>
                <a:cs typeface="+mj-cs"/>
              </a:rPr>
              <a:t>تيار </a:t>
            </a:r>
            <a:r>
              <a:rPr lang="ar-AE" sz="3200" dirty="0" smtClean="0">
                <a:solidFill>
                  <a:schemeClr val="tx1"/>
                </a:solidFill>
                <a:cs typeface="+mj-cs"/>
              </a:rPr>
              <a:t>كهربائي</a:t>
            </a:r>
            <a:endParaRPr lang="en-US" sz="32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13" name="مستطيل مستدير الزوايا 12">
            <a:hlinkClick r:id="rId5" action="ppaction://hlinksldjump"/>
          </p:cNvPr>
          <p:cNvSpPr/>
          <p:nvPr/>
        </p:nvSpPr>
        <p:spPr>
          <a:xfrm>
            <a:off x="4716016" y="4797152"/>
            <a:ext cx="3498881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AE" sz="3200" dirty="0" err="1" smtClean="0">
                <a:solidFill>
                  <a:schemeClr val="tx1"/>
                </a:solidFill>
                <a:cs typeface="+mj-cs"/>
              </a:rPr>
              <a:t>3.</a:t>
            </a:r>
            <a:r>
              <a:rPr lang="ar-AE" sz="32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3200" dirty="0" smtClean="0">
                <a:solidFill>
                  <a:schemeClr val="tx1"/>
                </a:solidFill>
                <a:cs typeface="+mj-cs"/>
              </a:rPr>
              <a:t>تسخين الماء</a:t>
            </a:r>
            <a:endParaRPr lang="en-US" sz="3200" dirty="0" smtClean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ransition>
    <p:split orient="vert" dir="in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>
            <a:hlinkClick r:id="" action="ppaction://hlinkshowjump?jump=previousslide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مستطيل مستدير الزوايا 5">
            <a:hlinkClick r:id="" action="ppaction://hlinkshowjump?jump=previousslide"/>
          </p:cNvPr>
          <p:cNvSpPr/>
          <p:nvPr/>
        </p:nvSpPr>
        <p:spPr>
          <a:xfrm rot="828558">
            <a:off x="2555776" y="1484784"/>
            <a:ext cx="6120680" cy="17281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إجابة خاطئة</a:t>
            </a:r>
            <a:endParaRPr lang="he-IL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j-cs"/>
            </a:endParaRPr>
          </a:p>
        </p:txBody>
      </p:sp>
      <p:pic>
        <p:nvPicPr>
          <p:cNvPr id="11" name="Picture 2" descr="http://images.sodahead.com/polls/001634053/3151814807_No_Symbol_answer_2_xlarge_answer_2_xlarg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933056"/>
            <a:ext cx="2073830" cy="1728192"/>
          </a:xfrm>
          <a:prstGeom prst="rect">
            <a:avLst/>
          </a:prstGeom>
          <a:noFill/>
        </p:spPr>
      </p:pic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1196752"/>
            <a:ext cx="1080120" cy="172819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72400" y="4653136"/>
            <a:ext cx="7905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8" y="260648"/>
            <a:ext cx="1495425" cy="1485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مستطيل ذو زوايا قطرية مستديرة 13">
            <a:hlinkClick r:id="rId8" action="ppaction://hlinksldjump"/>
          </p:cNvPr>
          <p:cNvSpPr/>
          <p:nvPr/>
        </p:nvSpPr>
        <p:spPr>
          <a:xfrm>
            <a:off x="251520" y="5301208"/>
            <a:ext cx="2808312" cy="1224136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1Righ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j-cs"/>
              </a:rPr>
              <a:t>العودة إلى اللعبة</a:t>
            </a:r>
            <a:endParaRPr lang="he-IL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j-cs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pull dir="d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6" name="مستطيل 15">
            <a:hlinkClick r:id="rId4" action="ppaction://hlinksldjump"/>
          </p:cNvPr>
          <p:cNvSpPr/>
          <p:nvPr/>
        </p:nvSpPr>
        <p:spPr>
          <a:xfrm>
            <a:off x="0" y="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3</a:t>
            </a:r>
            <a:endParaRPr lang="he-IL" sz="11500" dirty="0"/>
          </a:p>
        </p:txBody>
      </p:sp>
      <p:sp>
        <p:nvSpPr>
          <p:cNvPr id="17" name="مستطيل 16">
            <a:hlinkClick r:id="rId5" action="ppaction://hlinksldjump"/>
          </p:cNvPr>
          <p:cNvSpPr/>
          <p:nvPr/>
        </p:nvSpPr>
        <p:spPr>
          <a:xfrm>
            <a:off x="6096000" y="2276872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4</a:t>
            </a:r>
            <a:endParaRPr lang="he-IL" sz="11500" dirty="0"/>
          </a:p>
        </p:txBody>
      </p:sp>
      <p:sp>
        <p:nvSpPr>
          <p:cNvPr id="18" name="مستطيل 17">
            <a:hlinkClick r:id="" action="ppaction://noaction"/>
          </p:cNvPr>
          <p:cNvSpPr/>
          <p:nvPr/>
        </p:nvSpPr>
        <p:spPr>
          <a:xfrm>
            <a:off x="6096000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7</a:t>
            </a:r>
            <a:endParaRPr lang="he-IL" sz="11500" dirty="0"/>
          </a:p>
        </p:txBody>
      </p:sp>
      <p:sp>
        <p:nvSpPr>
          <p:cNvPr id="19" name="مستطيل 18">
            <a:hlinkClick r:id="rId6" action="ppaction://hlinksldjump"/>
          </p:cNvPr>
          <p:cNvSpPr/>
          <p:nvPr/>
        </p:nvSpPr>
        <p:spPr>
          <a:xfrm>
            <a:off x="3059832" y="2276872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5</a:t>
            </a:r>
            <a:endParaRPr lang="he-IL" sz="11500" dirty="0"/>
          </a:p>
        </p:txBody>
      </p:sp>
      <p:sp>
        <p:nvSpPr>
          <p:cNvPr id="20" name="مستطيل 19">
            <a:hlinkClick r:id="" action="ppaction://noaction"/>
          </p:cNvPr>
          <p:cNvSpPr/>
          <p:nvPr/>
        </p:nvSpPr>
        <p:spPr>
          <a:xfrm>
            <a:off x="3059832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8</a:t>
            </a:r>
            <a:endParaRPr lang="he-IL" sz="11500" dirty="0"/>
          </a:p>
        </p:txBody>
      </p:sp>
      <p:sp>
        <p:nvSpPr>
          <p:cNvPr id="21" name="مستطيل 20">
            <a:hlinkClick r:id="" action="ppaction://noaction"/>
          </p:cNvPr>
          <p:cNvSpPr/>
          <p:nvPr/>
        </p:nvSpPr>
        <p:spPr>
          <a:xfrm>
            <a:off x="0" y="2276872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6</a:t>
            </a:r>
            <a:endParaRPr lang="he-IL" sz="11500" dirty="0"/>
          </a:p>
        </p:txBody>
      </p:sp>
      <p:sp>
        <p:nvSpPr>
          <p:cNvPr id="22" name="مستطيل 21">
            <a:hlinkClick r:id="" action="ppaction://noaction"/>
          </p:cNvPr>
          <p:cNvSpPr/>
          <p:nvPr/>
        </p:nvSpPr>
        <p:spPr>
          <a:xfrm>
            <a:off x="0" y="4572000"/>
            <a:ext cx="3048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500" dirty="0" smtClean="0"/>
              <a:t>9</a:t>
            </a:r>
            <a:endParaRPr lang="he-IL" sz="11500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827584" y="620688"/>
            <a:ext cx="7200800" cy="532859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3600" b="1" u="sng" dirty="0" smtClean="0">
                <a:solidFill>
                  <a:schemeClr val="tx1"/>
                </a:solidFill>
                <a:cs typeface="+mj-cs"/>
              </a:rPr>
              <a:t>السؤال </a:t>
            </a:r>
            <a:r>
              <a:rPr lang="ar-AE" sz="3600" b="1" u="sng" dirty="0" err="1" smtClean="0">
                <a:solidFill>
                  <a:schemeClr val="tx1"/>
                </a:solidFill>
                <a:cs typeface="+mj-cs"/>
              </a:rPr>
              <a:t>الثالث:</a:t>
            </a:r>
            <a:endParaRPr lang="ar-AE" sz="3600" b="1" u="sng" dirty="0" smtClean="0">
              <a:solidFill>
                <a:schemeClr val="tx1"/>
              </a:solidFill>
              <a:cs typeface="+mj-cs"/>
            </a:endParaRPr>
          </a:p>
          <a:p>
            <a:pPr lvl="0"/>
            <a:r>
              <a:rPr lang="ar-AE" sz="3200" dirty="0" smtClean="0">
                <a:solidFill>
                  <a:schemeClr val="tx1"/>
                </a:solidFill>
                <a:cs typeface="+mj-cs"/>
              </a:rPr>
              <a:t>المياه التي يتم إعادتها إلى البحر بعد عملية التكثيف تسبب:</a:t>
            </a:r>
            <a:endParaRPr lang="en-US" sz="3200" dirty="0" smtClean="0">
              <a:solidFill>
                <a:schemeClr val="tx1"/>
              </a:solidFill>
              <a:cs typeface="+mj-cs"/>
            </a:endParaRPr>
          </a:p>
          <a:p>
            <a:endParaRPr lang="ar-AE" sz="3200" dirty="0" smtClean="0">
              <a:solidFill>
                <a:schemeClr val="tx1"/>
              </a:solidFill>
              <a:cs typeface="+mj-cs"/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ar-AE" dirty="0" smtClean="0">
              <a:solidFill>
                <a:schemeClr val="tx1"/>
              </a:solidFill>
            </a:endParaRPr>
          </a:p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" name="مستطيل مستدير الزوايا 9">
            <a:hlinkClick r:id="rId4" action="ppaction://hlinksldjump"/>
          </p:cNvPr>
          <p:cNvSpPr/>
          <p:nvPr/>
        </p:nvSpPr>
        <p:spPr>
          <a:xfrm>
            <a:off x="1547664" y="2276872"/>
            <a:ext cx="5904656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AE" sz="3200" dirty="0" smtClean="0">
                <a:solidFill>
                  <a:schemeClr val="tx1"/>
                </a:solidFill>
                <a:cs typeface="+mj-cs"/>
              </a:rPr>
              <a:t>1.تلويث </a:t>
            </a:r>
            <a:r>
              <a:rPr lang="ar-AE" sz="3200" dirty="0" smtClean="0">
                <a:solidFill>
                  <a:schemeClr val="tx1"/>
                </a:solidFill>
                <a:cs typeface="+mj-cs"/>
              </a:rPr>
              <a:t>مياه البحر</a:t>
            </a:r>
            <a:endParaRPr lang="en-US" sz="32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2" name="مستطيل مستدير الزوايا 11">
            <a:hlinkClick r:id="rId5" action="ppaction://hlinksldjump"/>
          </p:cNvPr>
          <p:cNvSpPr/>
          <p:nvPr/>
        </p:nvSpPr>
        <p:spPr>
          <a:xfrm>
            <a:off x="1475656" y="3068960"/>
            <a:ext cx="5976664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AE" sz="3600" dirty="0" err="1" smtClean="0">
                <a:solidFill>
                  <a:schemeClr val="tx1"/>
                </a:solidFill>
                <a:cs typeface="+mj-cs"/>
              </a:rPr>
              <a:t>2.</a:t>
            </a:r>
            <a:r>
              <a:rPr lang="ar-AE" sz="36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3600" dirty="0" smtClean="0">
                <a:solidFill>
                  <a:schemeClr val="tx1"/>
                </a:solidFill>
                <a:cs typeface="+mj-cs"/>
              </a:rPr>
              <a:t>زيادة درجة حرارة مياه </a:t>
            </a:r>
            <a:r>
              <a:rPr lang="ar-AE" sz="3600" dirty="0" smtClean="0">
                <a:solidFill>
                  <a:schemeClr val="tx1"/>
                </a:solidFill>
                <a:cs typeface="+mj-cs"/>
              </a:rPr>
              <a:t>البحر</a:t>
            </a:r>
            <a:endParaRPr lang="en-US" sz="36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13" name="مستطيل مستدير الزوايا 12">
            <a:hlinkClick r:id="rId4" action="ppaction://hlinksldjump"/>
          </p:cNvPr>
          <p:cNvSpPr/>
          <p:nvPr/>
        </p:nvSpPr>
        <p:spPr>
          <a:xfrm>
            <a:off x="1475656" y="3861048"/>
            <a:ext cx="5976664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3200" dirty="0" err="1" smtClean="0">
                <a:solidFill>
                  <a:schemeClr val="tx1"/>
                </a:solidFill>
                <a:cs typeface="+mj-cs"/>
              </a:rPr>
              <a:t>3.</a:t>
            </a:r>
            <a:r>
              <a:rPr lang="ar-AE" sz="32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3200" dirty="0" smtClean="0">
                <a:solidFill>
                  <a:schemeClr val="tx1"/>
                </a:solidFill>
                <a:cs typeface="+mj-cs"/>
              </a:rPr>
              <a:t>إحداث عملية </a:t>
            </a:r>
            <a:r>
              <a:rPr lang="ar-AE" sz="3200" dirty="0" smtClean="0">
                <a:solidFill>
                  <a:schemeClr val="tx1"/>
                </a:solidFill>
                <a:cs typeface="+mj-cs"/>
              </a:rPr>
              <a:t>تكثيف.</a:t>
            </a:r>
            <a:endParaRPr lang="en-US" sz="32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15" name="مستطيل مستدير الزوايا 14">
            <a:hlinkClick r:id="rId4" action="ppaction://hlinksldjump"/>
          </p:cNvPr>
          <p:cNvSpPr/>
          <p:nvPr/>
        </p:nvSpPr>
        <p:spPr>
          <a:xfrm>
            <a:off x="1547664" y="4797152"/>
            <a:ext cx="5976664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AE" sz="3200" dirty="0" err="1" smtClean="0">
                <a:solidFill>
                  <a:schemeClr val="tx1"/>
                </a:solidFill>
                <a:cs typeface="+mj-cs"/>
              </a:rPr>
              <a:t>4.</a:t>
            </a:r>
            <a:r>
              <a:rPr lang="ar-AE" sz="32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AE" sz="3200" dirty="0" smtClean="0">
                <a:solidFill>
                  <a:schemeClr val="tx1"/>
                </a:solidFill>
                <a:cs typeface="+mj-cs"/>
              </a:rPr>
              <a:t>انتشار ملوثات في </a:t>
            </a:r>
            <a:r>
              <a:rPr lang="ar-AE" sz="3200" dirty="0" smtClean="0">
                <a:solidFill>
                  <a:schemeClr val="tx1"/>
                </a:solidFill>
                <a:cs typeface="+mj-cs"/>
              </a:rPr>
              <a:t>الهواء.</a:t>
            </a:r>
            <a:endParaRPr lang="en-US" sz="3200" dirty="0" smtClean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ransition>
    <p:split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2377</TotalTime>
  <Words>440</Words>
  <Application>Microsoft Office PowerPoint</Application>
  <PresentationFormat>عرض على الشاشة (3:4)‏</PresentationFormat>
  <Paragraphs>275</Paragraphs>
  <Slides>29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29</vt:i4>
      </vt:variant>
    </vt:vector>
  </HeadingPairs>
  <TitlesOfParts>
    <vt:vector size="30" baseType="lpstr">
      <vt:lpstr>تدفق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מוחמד</cp:lastModifiedBy>
  <cp:revision>360</cp:revision>
  <dcterms:created xsi:type="dcterms:W3CDTF">2012-12-14T12:37:20Z</dcterms:created>
  <dcterms:modified xsi:type="dcterms:W3CDTF">2013-04-20T18:20:05Z</dcterms:modified>
</cp:coreProperties>
</file>