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84" r:id="rId1"/>
  </p:sldMasterIdLst>
  <p:notesMasterIdLst>
    <p:notesMasterId r:id="rId5"/>
  </p:notesMasterIdLst>
  <p:sldIdLst>
    <p:sldId id="256" r:id="rId2"/>
    <p:sldId id="261" r:id="rId3"/>
    <p:sldId id="262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16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AA9728-3F58-4FDD-882B-AA754808ABA4}" type="datetimeFigureOut">
              <a:rPr lang="he-IL" smtClean="0"/>
              <a:pPr/>
              <a:t>כ"א/אדר/תשע"ג</a:t>
            </a:fld>
            <a:endParaRPr lang="he-IL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033537-685B-42B9-9EDD-EB6DFB7C893D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00E1-96ED-4C88-A352-A7723AAC3B75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FA2F-BEEA-4628-9249-370EF2F886E0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181A-ED26-4435-9E89-82C1FF6F98CB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83A6-F56F-443A-A7E6-D3A0A4F961AA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6956-74AB-465B-984E-082E3EFF3B2C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7E5-1F61-4303-85DB-67E41390E635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1DCA-D1C1-423D-B977-158AB51525A2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7975-22E9-4EAE-A7F3-5B3A279254F9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F8AE-DD85-4FD8-A386-C1E165612CB7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A957-EF49-43F1-8FAD-B6B820DBF5FD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CD65-CCD6-464F-920A-1FDB3428E931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6C017E-8B54-4660-955B-0A486CCE785E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95536" y="1628800"/>
            <a:ext cx="8093882" cy="36009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ar-SA" sz="5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العارضة مُعدة لطلاب الصف ال</a:t>
            </a:r>
            <a:r>
              <a:rPr lang="ar-AE" sz="5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ثاني</a:t>
            </a:r>
            <a:r>
              <a:rPr lang="ar-SA" sz="5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5400" b="1" spc="5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”</a:t>
            </a:r>
            <a:r>
              <a:rPr lang="ar-AE" sz="5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أ</a:t>
            </a:r>
            <a:r>
              <a:rPr lang="ar-SA" sz="5400" b="1" spc="5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“</a:t>
            </a:r>
            <a:endParaRPr lang="ar-SA" sz="5400" b="1" spc="50" dirty="0" smtClean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lnSpc>
                <a:spcPct val="150000"/>
              </a:lnSpc>
            </a:pPr>
            <a:r>
              <a:rPr lang="ar-SA" sz="5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مدرسة الرازي الابتدائية</a:t>
            </a:r>
          </a:p>
          <a:p>
            <a:pPr algn="ctr">
              <a:lnSpc>
                <a:spcPct val="150000"/>
              </a:lnSpc>
            </a:pPr>
            <a:r>
              <a:rPr lang="ar-AE" sz="4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3</a:t>
            </a:r>
            <a:r>
              <a:rPr lang="ar-SA" sz="4400" b="1" spc="5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.</a:t>
            </a:r>
            <a:r>
              <a:rPr lang="ar-AE" sz="4400" b="1" spc="5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3.</a:t>
            </a:r>
            <a:r>
              <a:rPr lang="ar-SA" sz="4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201</a:t>
            </a:r>
            <a:r>
              <a:rPr lang="ar-AE" sz="4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3</a:t>
            </a:r>
            <a:endParaRPr lang="he-IL" sz="4400" b="1" spc="50" dirty="0" smtClean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David" pitchFamily="34" charset="-79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4149080"/>
            <a:ext cx="3168352" cy="23884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ذو زوايا قطرية مخدوشة 3"/>
          <p:cNvSpPr/>
          <p:nvPr/>
        </p:nvSpPr>
        <p:spPr>
          <a:xfrm>
            <a:off x="1619672" y="476672"/>
            <a:ext cx="6365690" cy="1597789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ar-AE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David" pitchFamily="34" charset="-79"/>
              </a:rPr>
              <a:t>إجراء مشاهدة</a:t>
            </a:r>
            <a:endParaRPr lang="he-IL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David" pitchFamily="34" charset="-79"/>
            </a:endParaRPr>
          </a:p>
        </p:txBody>
      </p:sp>
      <p:pic>
        <p:nvPicPr>
          <p:cNvPr id="5" name="Picture 4" descr="fiore flowers green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260648"/>
            <a:ext cx="1296144" cy="1224136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2851583" y="3212976"/>
            <a:ext cx="3828292" cy="248144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ar-AE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أيهما أكثر </a:t>
            </a:r>
            <a:r>
              <a:rPr lang="ar-AE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raditional Arabic" pitchFamily="18" charset="-78"/>
                <a:cs typeface="Traditional Arabic" pitchFamily="18" charset="-78"/>
              </a:rPr>
              <a:t>قساوة؟؟</a:t>
            </a:r>
            <a:endParaRPr lang="ar-AE" sz="5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lnSpc>
                <a:spcPct val="150000"/>
              </a:lnSpc>
            </a:pPr>
            <a:endParaRPr lang="he-IL" sz="5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raditional Arabic" pitchFamily="18" charset="-78"/>
              <a:cs typeface="David" pitchFamily="34" charset="-79"/>
            </a:endParaRPr>
          </a:p>
        </p:txBody>
      </p:sp>
      <p:sp>
        <p:nvSpPr>
          <p:cNvPr id="7" name="سهم إلى اليسار 6"/>
          <p:cNvSpPr/>
          <p:nvPr/>
        </p:nvSpPr>
        <p:spPr>
          <a:xfrm>
            <a:off x="251520" y="5733256"/>
            <a:ext cx="2232248" cy="648072"/>
          </a:xfrm>
          <a:prstGeom prst="leftArrow">
            <a:avLst>
              <a:gd name="adj1" fmla="val 50000"/>
              <a:gd name="adj2" fmla="val 103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مستطيل 7"/>
          <p:cNvSpPr/>
          <p:nvPr/>
        </p:nvSpPr>
        <p:spPr>
          <a:xfrm>
            <a:off x="2483768" y="5661248"/>
            <a:ext cx="4538422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4400" b="1" cap="none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انتقلوا إلى جدول المشاهدة</a:t>
            </a:r>
            <a:endParaRPr lang="ar-SA" sz="4400" b="1" cap="none" spc="50" dirty="0">
              <a:ln w="11430"/>
              <a:solidFill>
                <a:schemeClr val="accent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مستطيل 20"/>
          <p:cNvSpPr/>
          <p:nvPr/>
        </p:nvSpPr>
        <p:spPr>
          <a:xfrm>
            <a:off x="5006199" y="4293096"/>
            <a:ext cx="141256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ملعقة </a:t>
            </a:r>
          </a:p>
          <a:p>
            <a:pPr algn="ctr"/>
            <a:r>
              <a:rPr lang="ar-AE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بلاستيك</a:t>
            </a:r>
            <a:endParaRPr lang="ar-SA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5148064" y="5661248"/>
            <a:ext cx="111601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4000" b="1" cap="none" spc="50" dirty="0" smtClean="0">
                <a:ln w="11430"/>
                <a:blipFill>
                  <a:blip r:embed="rId2"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صابون</a:t>
            </a:r>
            <a:endParaRPr lang="ar-SA" sz="4000" b="1" cap="none" spc="50" dirty="0">
              <a:ln w="11430"/>
              <a:blipFill>
                <a:blip r:embed="rId2"/>
                <a:tile tx="0" ty="0" sx="100000" sy="100000" flip="none" algn="tl"/>
              </a:blip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5220072" y="3212976"/>
            <a:ext cx="10855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3600" b="1" cap="none" spc="5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معجون</a:t>
            </a:r>
            <a:endParaRPr lang="ar-SA" sz="3600" b="1" cap="none" spc="50" dirty="0">
              <a:ln w="11430"/>
              <a:blipFill>
                <a:blip r:embed="rId3"/>
                <a:tile tx="0" ty="0" sx="100000" sy="100000" flip="none" algn="tl"/>
              </a:blip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51520" y="332656"/>
          <a:ext cx="8712967" cy="6178537"/>
        </p:xfrm>
        <a:graphic>
          <a:graphicData uri="http://schemas.openxmlformats.org/drawingml/2006/table">
            <a:tbl>
              <a:tblPr rtl="1"/>
              <a:tblGrid>
                <a:gridCol w="2250962"/>
                <a:gridCol w="2153327"/>
                <a:gridCol w="2154339"/>
                <a:gridCol w="2154339"/>
              </a:tblGrid>
              <a:tr h="1124744"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AE" sz="2400" b="1" dirty="0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مجرى المشاهدة</a:t>
                      </a: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AE" sz="2400" b="1" dirty="0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زوج الأغراض</a:t>
                      </a:r>
                      <a:endParaRPr lang="en-US" sz="2000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ar-AE" sz="2400" b="1" dirty="0" err="1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فرضية:</a:t>
                      </a:r>
                      <a:endParaRPr lang="ar-AE" sz="2400" b="1" dirty="0" smtClean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ar-AE" sz="2400" b="1" dirty="0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أي</a:t>
                      </a:r>
                      <a:r>
                        <a:rPr lang="ar-AE" sz="2400" b="1" baseline="0" dirty="0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 مادة هي الأكثر </a:t>
                      </a:r>
                      <a:r>
                        <a:rPr lang="ar-AE" sz="2400" b="1" baseline="0" dirty="0" err="1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قساوة؟</a:t>
                      </a:r>
                      <a:endParaRPr lang="ar-AE" sz="2400" b="1" dirty="0" smtClean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ar-AE" sz="2400" b="1" dirty="0" err="1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نتيجة:</a:t>
                      </a:r>
                      <a:endParaRPr lang="ar-AE" sz="2400" b="1" dirty="0" smtClean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ar-AE" sz="2400" b="1" dirty="0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أيهما يخدش</a:t>
                      </a:r>
                      <a:r>
                        <a:rPr lang="ar-AE" sz="2400" b="1" baseline="0" dirty="0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 الآخر؟</a:t>
                      </a:r>
                      <a:endParaRPr lang="en-US" sz="24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ar-AE" sz="2400" b="1" dirty="0" err="1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استنتاج:</a:t>
                      </a:r>
                      <a:endParaRPr lang="ar-AE" sz="2400" b="1" dirty="0" smtClean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ar-AE" sz="2400" b="1" dirty="0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أي مادة هي</a:t>
                      </a:r>
                      <a:r>
                        <a:rPr lang="ar-AE" sz="2400" b="1" baseline="0" dirty="0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 الأكثر </a:t>
                      </a:r>
                      <a:r>
                        <a:rPr lang="ar-AE" sz="2400" b="1" baseline="0" dirty="0" err="1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قساوة؟</a:t>
                      </a:r>
                      <a:endParaRPr lang="en-US" sz="24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3468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AE" sz="2800" b="1" dirty="0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مسمار</a:t>
                      </a:r>
                      <a:r>
                        <a:rPr lang="ar-AE" sz="2800" b="1" baseline="0" dirty="0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 حديد، ملعقة خشب</a:t>
                      </a:r>
                      <a:endParaRPr lang="ar-JO" sz="28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40000"/>
                            <a:lumOff val="60000"/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lumMod val="40000"/>
                            <a:lumOff val="60000"/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lumMod val="40000"/>
                            <a:lumOff val="60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ar-JO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ar-JO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ar-JO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8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AE" sz="2800" b="1" dirty="0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ملعقة بلاستيك،</a:t>
                      </a:r>
                      <a:r>
                        <a:rPr lang="ar-AE" sz="2800" b="1" baseline="0" dirty="0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 معجون</a:t>
                      </a:r>
                      <a:endParaRPr lang="ar-JO" sz="28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ar-JO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ar-JO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ar-JO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882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AE" sz="2800" b="1" dirty="0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مسمار حديد،</a:t>
                      </a:r>
                      <a:r>
                        <a:rPr lang="ar-AE" sz="2800" b="1" baseline="0" dirty="0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 ملعقة بلاستيك</a:t>
                      </a:r>
                      <a:endParaRPr lang="ar-JO" sz="28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ar-JO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ar-JO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ar-JO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83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AE" sz="2800" b="1" dirty="0" smtClean="0">
                          <a:latin typeface="Traditional Arabic" pitchFamily="18" charset="-78"/>
                          <a:ea typeface="Calibri"/>
                          <a:cs typeface="Traditional Arabic" pitchFamily="18" charset="-78"/>
                        </a:rPr>
                        <a:t>صابون، ملعقة خشب</a:t>
                      </a:r>
                      <a:endParaRPr lang="ar-JO" sz="2800" b="1" dirty="0">
                        <a:latin typeface="Traditional Arabic" pitchFamily="18" charset="-78"/>
                        <a:ea typeface="Calibri"/>
                        <a:cs typeface="Traditional Arabic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ar-JO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ar-JO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ar-JO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 dirty="0"/>
          </a:p>
        </p:txBody>
      </p:sp>
      <p:cxnSp>
        <p:nvCxnSpPr>
          <p:cNvPr id="6" name="رابط مستقيم 5"/>
          <p:cNvCxnSpPr/>
          <p:nvPr/>
        </p:nvCxnSpPr>
        <p:spPr>
          <a:xfrm flipH="1">
            <a:off x="6732240" y="332656"/>
            <a:ext cx="2232248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مستطيل 13"/>
          <p:cNvSpPr/>
          <p:nvPr/>
        </p:nvSpPr>
        <p:spPr>
          <a:xfrm>
            <a:off x="5220072" y="1700808"/>
            <a:ext cx="101502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ملعقة </a:t>
            </a:r>
          </a:p>
          <a:p>
            <a:pPr algn="ctr"/>
            <a:r>
              <a:rPr lang="ar-AE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خشب</a:t>
            </a:r>
            <a:endParaRPr lang="ar-SA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4932040" y="4293096"/>
            <a:ext cx="144016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36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مسمار</a:t>
            </a:r>
          </a:p>
          <a:p>
            <a:pPr algn="ctr"/>
            <a:r>
              <a:rPr lang="ar-AE" sz="36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حديد</a:t>
            </a:r>
            <a:endParaRPr lang="ar-SA" sz="36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4932040" y="2996952"/>
            <a:ext cx="140936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3600" b="1" cap="none" spc="5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معلقة</a:t>
            </a:r>
          </a:p>
          <a:p>
            <a:pPr algn="ctr"/>
            <a:r>
              <a:rPr lang="ar-AE" sz="3600" b="1" cap="none" spc="5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بلاستيك</a:t>
            </a:r>
            <a:endParaRPr lang="ar-SA" sz="3600" b="1" cap="none" spc="50" dirty="0">
              <a:ln w="11430"/>
              <a:blipFill>
                <a:blip r:embed="rId3"/>
                <a:tile tx="0" ty="0" sx="100000" sy="100000" flip="none" algn="tl"/>
              </a:blip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4572000" y="5733256"/>
            <a:ext cx="2004074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4000" b="1" cap="none" spc="50" dirty="0" smtClean="0">
                <a:ln w="11430"/>
                <a:blipFill>
                  <a:blip r:embed="rId2"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ملعقة خشب</a:t>
            </a:r>
            <a:endParaRPr lang="ar-SA" sz="4000" b="1" cap="none" spc="50" dirty="0">
              <a:ln w="11430"/>
              <a:blipFill>
                <a:blip r:embed="rId2"/>
                <a:tile tx="0" ty="0" sx="100000" sy="100000" flip="none" algn="tl"/>
              </a:blip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2771800" y="2996952"/>
            <a:ext cx="129073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3600" b="1" cap="none" spc="5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معلقة </a:t>
            </a:r>
          </a:p>
          <a:p>
            <a:pPr algn="ctr"/>
            <a:r>
              <a:rPr lang="ar-AE" sz="3600" b="1" cap="none" spc="5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بلاستيك</a:t>
            </a:r>
            <a:endParaRPr lang="ar-SA" sz="3600" b="1" cap="none" spc="50" dirty="0">
              <a:ln w="11430"/>
              <a:blipFill>
                <a:blip r:embed="rId3"/>
                <a:tile tx="0" ty="0" sx="100000" sy="100000" flip="none" algn="tl"/>
              </a:blip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2915816" y="4293096"/>
            <a:ext cx="129614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36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مسمار</a:t>
            </a:r>
          </a:p>
          <a:p>
            <a:pPr algn="ctr"/>
            <a:r>
              <a:rPr lang="ar-AE" sz="36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حديد</a:t>
            </a:r>
            <a:endParaRPr lang="ar-SA" sz="36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2555776" y="5661248"/>
            <a:ext cx="20040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4000" b="1" cap="none" spc="50" dirty="0" smtClean="0">
                <a:ln w="11430"/>
                <a:blipFill>
                  <a:blip r:embed="rId2"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ملعقة خشب</a:t>
            </a:r>
            <a:endParaRPr lang="ar-SA" sz="4000" b="1" cap="none" spc="50" dirty="0">
              <a:ln w="11430"/>
              <a:blipFill>
                <a:blip r:embed="rId2"/>
                <a:tile tx="0" ty="0" sx="100000" sy="100000" flip="none" algn="tl"/>
              </a:blip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8" name="مستطيل 27"/>
          <p:cNvSpPr/>
          <p:nvPr/>
        </p:nvSpPr>
        <p:spPr>
          <a:xfrm>
            <a:off x="323528" y="5661248"/>
            <a:ext cx="20040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4000" b="1" cap="none" spc="50" dirty="0" smtClean="0">
                <a:ln w="11430"/>
                <a:blipFill>
                  <a:blip r:embed="rId2"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ملعقة خشب</a:t>
            </a:r>
            <a:endParaRPr lang="ar-SA" sz="4000" b="1" cap="none" spc="50" dirty="0">
              <a:ln w="11430"/>
              <a:blipFill>
                <a:blip r:embed="rId2"/>
                <a:tile tx="0" ty="0" sx="100000" sy="100000" flip="none" algn="tl"/>
              </a:blip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611560" y="4365104"/>
            <a:ext cx="129614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36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مسمار</a:t>
            </a:r>
          </a:p>
          <a:p>
            <a:pPr algn="ctr"/>
            <a:r>
              <a:rPr lang="ar-AE" sz="36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حديد</a:t>
            </a:r>
            <a:endParaRPr lang="ar-SA" sz="36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611560" y="2996952"/>
            <a:ext cx="129073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3600" b="1" cap="none" spc="5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معلقة </a:t>
            </a:r>
          </a:p>
          <a:p>
            <a:pPr algn="ctr"/>
            <a:r>
              <a:rPr lang="ar-AE" sz="3600" b="1" cap="none" spc="50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بلاستيك</a:t>
            </a:r>
            <a:endParaRPr lang="ar-SA" sz="3600" b="1" cap="none" spc="50" dirty="0">
              <a:ln w="11430"/>
              <a:blipFill>
                <a:blip r:embed="rId3"/>
                <a:tile tx="0" ty="0" sx="100000" sy="100000" flip="none" algn="tl"/>
              </a:blip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1" name="مستطيل 30"/>
          <p:cNvSpPr/>
          <p:nvPr/>
        </p:nvSpPr>
        <p:spPr>
          <a:xfrm>
            <a:off x="683568" y="1628800"/>
            <a:ext cx="110158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مسمار</a:t>
            </a:r>
          </a:p>
          <a:p>
            <a:pPr algn="ctr"/>
            <a:r>
              <a:rPr lang="ar-AE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الحديد</a:t>
            </a:r>
            <a:endParaRPr lang="ar-SA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2915816" y="1556792"/>
            <a:ext cx="110158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مسمار</a:t>
            </a:r>
          </a:p>
          <a:p>
            <a:pPr algn="ctr"/>
            <a:r>
              <a:rPr lang="ar-AE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الحديد</a:t>
            </a:r>
            <a:endParaRPr lang="ar-SA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4932040" y="1628800"/>
            <a:ext cx="136815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مسمار</a:t>
            </a:r>
          </a:p>
          <a:p>
            <a:pPr algn="ctr"/>
            <a:r>
              <a:rPr lang="ar-AE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الحديد</a:t>
            </a:r>
            <a:endParaRPr lang="ar-SA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0" grpId="0"/>
      <p:bldP spid="14" grpId="0"/>
      <p:bldP spid="16" grpId="0" animBg="1"/>
      <p:bldP spid="15" grpId="0" animBg="1"/>
      <p:bldP spid="17" grpId="0" animBg="1"/>
      <p:bldP spid="19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1236</TotalTime>
  <Words>107</Words>
  <Application>Microsoft Office PowerPoint</Application>
  <PresentationFormat>عرض على الشاشة (3:4)‏</PresentationFormat>
  <Paragraphs>47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موازنة</vt:lpstr>
      <vt:lpstr>الشريحة 1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מוחמד</cp:lastModifiedBy>
  <cp:revision>101</cp:revision>
  <dcterms:created xsi:type="dcterms:W3CDTF">2013-02-23T11:25:31Z</dcterms:created>
  <dcterms:modified xsi:type="dcterms:W3CDTF">2013-03-03T11:04:33Z</dcterms:modified>
</cp:coreProperties>
</file>