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684" r:id="rId1"/>
  </p:sldMasterIdLst>
  <p:notesMasterIdLst>
    <p:notesMasterId r:id="rId10"/>
  </p:notesMasterIdLst>
  <p:sldIdLst>
    <p:sldId id="256" r:id="rId2"/>
    <p:sldId id="275" r:id="rId3"/>
    <p:sldId id="267" r:id="rId4"/>
    <p:sldId id="268" r:id="rId5"/>
    <p:sldId id="260" r:id="rId6"/>
    <p:sldId id="258" r:id="rId7"/>
    <p:sldId id="261" r:id="rId8"/>
    <p:sldId id="262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0" d="100"/>
          <a:sy n="60" d="100"/>
        </p:scale>
        <p:origin x="-16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FAA9728-3F58-4FDD-882B-AA754808ABA4}" type="datetimeFigureOut">
              <a:rPr lang="he-IL" smtClean="0"/>
              <a:pPr/>
              <a:t>ב'/ניסן/תשע"ג</a:t>
            </a:fld>
            <a:endParaRPr lang="he-IL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2033537-685B-42B9-9EDD-EB6DFB7C893D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مستطيل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مستطيل مستدير الزوايا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C00E1-96ED-4C88-A352-A7723AAC3B75}" type="datetime1">
              <a:rPr lang="ar-SA" smtClean="0"/>
              <a:pPr/>
              <a:t>02/05/1434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FA2F-BEEA-4628-9249-370EF2F886E0}" type="datetime1">
              <a:rPr lang="ar-SA" smtClean="0"/>
              <a:pPr/>
              <a:t>02/05/1434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181A-ED26-4435-9E89-82C1FF6F98CB}" type="datetime1">
              <a:rPr lang="ar-SA" smtClean="0"/>
              <a:pPr/>
              <a:t>02/05/1434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583A6-F56F-443A-A7E6-D3A0A4F961AA}" type="datetime1">
              <a:rPr lang="ar-SA" smtClean="0"/>
              <a:pPr/>
              <a:t>02/05/1434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ستطيل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مستطيل مستدير الزوايا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36956-74AB-465B-984E-082E3EFF3B2C}" type="datetime1">
              <a:rPr lang="ar-SA" smtClean="0"/>
              <a:pPr/>
              <a:t>02/05/1434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7" name="مستطيل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267E5-1F61-4303-85DB-67E41390E635}" type="datetime1">
              <a:rPr lang="ar-SA" smtClean="0"/>
              <a:pPr/>
              <a:t>02/05/1434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C1DCA-D1C1-423D-B977-158AB51525A2}" type="datetime1">
              <a:rPr lang="ar-SA" smtClean="0"/>
              <a:pPr/>
              <a:t>02/05/1434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97975-22E9-4EAE-A7F3-5B3A279254F9}" type="datetime1">
              <a:rPr lang="ar-SA" smtClean="0"/>
              <a:pPr/>
              <a:t>02/05/1434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F8AE-DD85-4FD8-A386-C1E165612CB7}" type="datetime1">
              <a:rPr lang="ar-SA" smtClean="0"/>
              <a:pPr/>
              <a:t>02/05/1434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مستطيل مستدير الزوايا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6A957-EF49-43F1-8FAD-B6B820DBF5FD}" type="datetime1">
              <a:rPr lang="ar-SA" smtClean="0"/>
              <a:pPr/>
              <a:t>02/05/1434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5CD65-CCD6-464F-920A-1FDB3428E931}" type="datetime1">
              <a:rPr lang="ar-SA" smtClean="0"/>
              <a:pPr/>
              <a:t>02/05/1434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مستطيل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مستطيل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مستطيل مستدير الزوايا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B6C017E-8B54-4660-955B-0A486CCE785E}" type="datetime1">
              <a:rPr lang="ar-SA" smtClean="0"/>
              <a:pPr/>
              <a:t>02/05/1434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r" rtl="1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r" rtl="1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r" rtl="1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r" rtl="1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395536" y="1628800"/>
            <a:ext cx="8093882" cy="48474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ar-SA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العارضة مُعدة لطلاب الصف ال</a:t>
            </a:r>
            <a:r>
              <a:rPr lang="ar-AE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ثاني</a:t>
            </a:r>
            <a:r>
              <a:rPr lang="ar-SA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”</a:t>
            </a:r>
            <a:r>
              <a:rPr lang="ar-AE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أ</a:t>
            </a:r>
            <a:r>
              <a:rPr lang="ar-SA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“</a:t>
            </a:r>
            <a:endParaRPr lang="ar-AE" sz="5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  <a:p>
            <a:pPr algn="ctr">
              <a:lnSpc>
                <a:spcPct val="150000"/>
              </a:lnSpc>
            </a:pPr>
            <a:r>
              <a:rPr lang="ar-AE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إعداد: شيماء </a:t>
            </a:r>
            <a:r>
              <a:rPr lang="ar-AE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اغباريه</a:t>
            </a:r>
            <a:endParaRPr lang="ar-SA" sz="5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  <a:p>
            <a:pPr algn="ctr">
              <a:lnSpc>
                <a:spcPct val="150000"/>
              </a:lnSpc>
            </a:pPr>
            <a:r>
              <a:rPr lang="ar-SA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مدرسة الرازي الابتدائية</a:t>
            </a:r>
          </a:p>
          <a:p>
            <a:pPr algn="ctr">
              <a:lnSpc>
                <a:spcPct val="150000"/>
              </a:lnSpc>
            </a:pPr>
            <a:r>
              <a:rPr lang="ar-AE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3</a:t>
            </a:r>
            <a:r>
              <a:rPr lang="ar-SA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.</a:t>
            </a:r>
            <a:r>
              <a:rPr lang="ar-AE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3.</a:t>
            </a:r>
            <a:r>
              <a:rPr lang="ar-SA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201</a:t>
            </a:r>
            <a:r>
              <a:rPr lang="ar-AE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3</a:t>
            </a:r>
            <a:endParaRPr lang="he-IL" sz="4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aditional Arabic" pitchFamily="18" charset="-78"/>
              <a:cs typeface="David" pitchFamily="34" charset="-79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1" y="4149080"/>
            <a:ext cx="3168352" cy="23884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win7\Pictures\stock-photo--d-warning-symbol-in-thinking-symbol-64498405.jpg"/>
          <p:cNvPicPr>
            <a:picLocks noChangeAspect="1" noChangeArrowheads="1"/>
          </p:cNvPicPr>
          <p:nvPr/>
        </p:nvPicPr>
        <p:blipFill>
          <a:blip r:embed="rId2" cstate="print"/>
          <a:srcRect b="22222"/>
          <a:stretch>
            <a:fillRect/>
          </a:stretch>
        </p:blipFill>
        <p:spPr bwMode="auto">
          <a:xfrm>
            <a:off x="0" y="4149080"/>
            <a:ext cx="2016224" cy="15841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</a:t>
            </a:fld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539552" y="1052736"/>
            <a:ext cx="8309906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ar-AE" sz="9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raditional Arabic" pitchFamily="18" charset="-78"/>
                <a:cs typeface="Traditional Arabic" pitchFamily="18" charset="-78"/>
              </a:rPr>
              <a:t>موضوع درس اليوم</a:t>
            </a:r>
          </a:p>
          <a:p>
            <a:pPr algn="ctr"/>
            <a:r>
              <a:rPr lang="ar-AE" sz="9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raditional Arabic" pitchFamily="18" charset="-78"/>
                <a:cs typeface="Traditional Arabic" pitchFamily="18" charset="-78"/>
              </a:rPr>
              <a:t> ”صفة </a:t>
            </a:r>
            <a:r>
              <a:rPr lang="ar-AE" sz="96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raditional Arabic" pitchFamily="18" charset="-78"/>
                <a:cs typeface="Traditional Arabic" pitchFamily="18" charset="-78"/>
              </a:rPr>
              <a:t>القساوة</a:t>
            </a:r>
            <a:r>
              <a:rPr lang="ar-AE" sz="9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raditional Arabic" pitchFamily="18" charset="-78"/>
                <a:cs typeface="Traditional Arabic" pitchFamily="18" charset="-78"/>
              </a:rPr>
              <a:t> للمواد“</a:t>
            </a:r>
            <a:endParaRPr lang="he-IL" sz="96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raditional Arabic" pitchFamily="18" charset="-78"/>
              <a:cs typeface="David" pitchFamily="34" charset="-79"/>
            </a:endParaRPr>
          </a:p>
        </p:txBody>
      </p:sp>
      <p:pic>
        <p:nvPicPr>
          <p:cNvPr id="3074" name="Picture 2" descr="C:\Users\win7\Pictures\blueFigure.jpg"/>
          <p:cNvPicPr>
            <a:picLocks noChangeAspect="1" noChangeArrowheads="1"/>
          </p:cNvPicPr>
          <p:nvPr/>
        </p:nvPicPr>
        <p:blipFill>
          <a:blip r:embed="rId3" cstate="print"/>
          <a:srcRect l="16364"/>
          <a:stretch>
            <a:fillRect/>
          </a:stretch>
        </p:blipFill>
        <p:spPr bwMode="auto">
          <a:xfrm>
            <a:off x="1619672" y="4005064"/>
            <a:ext cx="3312368" cy="2592288"/>
          </a:xfrm>
          <a:prstGeom prst="rect">
            <a:avLst/>
          </a:prstGeom>
          <a:noFill/>
        </p:spPr>
      </p:pic>
      <p:sp>
        <p:nvSpPr>
          <p:cNvPr id="6" name="مستطيل 5"/>
          <p:cNvSpPr/>
          <p:nvPr/>
        </p:nvSpPr>
        <p:spPr>
          <a:xfrm rot="20549953">
            <a:off x="2633693" y="4401162"/>
            <a:ext cx="830990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AE" sz="7200" b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أيهما أكثر </a:t>
            </a:r>
            <a:r>
              <a:rPr lang="ar-AE" sz="7200" b="1" u="sng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قساوة؟</a:t>
            </a:r>
            <a:endParaRPr lang="he-IL" sz="7200" b="1" u="sng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aditional Arabic" pitchFamily="18" charset="-78"/>
              <a:cs typeface="David" pitchFamily="34" charset="-79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3</a:t>
            </a:fld>
            <a:endParaRPr lang="ar-SA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/>
          <a:srcRect l="73684" t="5661" r="4386" b="30189"/>
          <a:stretch>
            <a:fillRect/>
          </a:stretch>
        </p:blipFill>
        <p:spPr bwMode="auto">
          <a:xfrm>
            <a:off x="6876256" y="3861048"/>
            <a:ext cx="1905000" cy="25908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 r="8772"/>
          <a:stretch>
            <a:fillRect/>
          </a:stretch>
        </p:blipFill>
        <p:spPr bwMode="auto">
          <a:xfrm>
            <a:off x="251520" y="1772816"/>
            <a:ext cx="1981200" cy="2667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وسيلة شرح بيضاوية 6"/>
          <p:cNvSpPr/>
          <p:nvPr/>
        </p:nvSpPr>
        <p:spPr>
          <a:xfrm>
            <a:off x="1619672" y="4293096"/>
            <a:ext cx="4953000" cy="2376264"/>
          </a:xfrm>
          <a:prstGeom prst="wedgeEllipseCallout">
            <a:avLst>
              <a:gd name="adj1" fmla="val 60825"/>
              <a:gd name="adj2" fmla="val 25000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AE" sz="3200" b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رد عليها أحمد قائلاً: أنا أفترض بأن الخشب هو أكثر </a:t>
            </a:r>
            <a:r>
              <a:rPr lang="ar-AE" sz="3200" b="1" spc="50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قساوة</a:t>
            </a:r>
            <a:r>
              <a:rPr lang="ar-AE" sz="3200" b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 من </a:t>
            </a:r>
            <a:r>
              <a:rPr lang="ar-AE" sz="3200" b="1" spc="50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الصابون!!</a:t>
            </a:r>
            <a:r>
              <a:rPr lang="ar-AE" sz="3200" b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 </a:t>
            </a:r>
            <a:endParaRPr lang="he-IL" sz="3200" b="1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aditional Arabic" pitchFamily="18" charset="-78"/>
            </a:endParaRPr>
          </a:p>
        </p:txBody>
      </p:sp>
      <p:sp>
        <p:nvSpPr>
          <p:cNvPr id="8" name="وسيلة شرح بيضاوية 7"/>
          <p:cNvSpPr/>
          <p:nvPr/>
        </p:nvSpPr>
        <p:spPr>
          <a:xfrm>
            <a:off x="2843808" y="2132856"/>
            <a:ext cx="4419600" cy="2057400"/>
          </a:xfrm>
          <a:prstGeom prst="wedgeEllipseCallout">
            <a:avLst>
              <a:gd name="adj1" fmla="val -66685"/>
              <a:gd name="adj2" fmla="val -17607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AE" sz="3200" b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تفترض سلمى بأن الصابون هو أكثر </a:t>
            </a:r>
            <a:r>
              <a:rPr lang="ar-AE" sz="3200" b="1" spc="50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قساوة</a:t>
            </a:r>
            <a:r>
              <a:rPr lang="ar-AE" sz="3200" b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 من </a:t>
            </a:r>
            <a:r>
              <a:rPr lang="ar-AE" sz="3200" b="1" spc="50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الخشب!!</a:t>
            </a:r>
            <a:endParaRPr lang="he-IL" sz="3200" b="1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aditional Arabic" pitchFamily="18" charset="-78"/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323528" y="0"/>
            <a:ext cx="8496944" cy="20390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ar-AE" sz="44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دار حوار بين أحمد وسلمى عن صفة </a:t>
            </a:r>
            <a:r>
              <a:rPr lang="ar-AE" sz="4400" b="1" spc="50" dirty="0" err="1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القساوة</a:t>
            </a:r>
            <a:r>
              <a:rPr lang="ar-AE" sz="44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 بين الخشب والصابون..لنقرأ الحوار </a:t>
            </a:r>
            <a:r>
              <a:rPr lang="ar-AE" sz="4400" b="1" spc="50" dirty="0" err="1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معاً..</a:t>
            </a:r>
            <a:endParaRPr lang="ar-AE" sz="4400" b="1" spc="50" dirty="0" smtClean="0">
              <a:ln w="11430"/>
              <a:solidFill>
                <a:schemeClr val="accent1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80312" y="2060848"/>
            <a:ext cx="1584176" cy="1448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4581128"/>
            <a:ext cx="1372741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4</a:t>
            </a:fld>
            <a:endParaRPr lang="ar-SA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/>
          <a:srcRect l="73684" t="5661" r="4386" b="30189"/>
          <a:stretch>
            <a:fillRect/>
          </a:stretch>
        </p:blipFill>
        <p:spPr bwMode="auto">
          <a:xfrm>
            <a:off x="395536" y="2780928"/>
            <a:ext cx="1905000" cy="25908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مستطيل 8"/>
          <p:cNvSpPr/>
          <p:nvPr/>
        </p:nvSpPr>
        <p:spPr>
          <a:xfrm>
            <a:off x="0" y="620688"/>
            <a:ext cx="8892480" cy="20390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ar-AE" sz="44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فكروا بتجربة نقوم بإجرائها لمعرفة أي فرضية صحيحة، فرضية أحمد أم فرضية </a:t>
            </a:r>
            <a:r>
              <a:rPr lang="ar-AE" sz="4400" b="1" spc="50" dirty="0" err="1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سلمى...؟</a:t>
            </a:r>
            <a:endParaRPr lang="ar-AE" sz="4400" b="1" spc="50" dirty="0" smtClean="0">
              <a:ln w="11430"/>
              <a:solidFill>
                <a:schemeClr val="accent1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pic>
        <p:nvPicPr>
          <p:cNvPr id="1026" name="Picture 2" descr="C:\Users\win7\Pictures\bigstock_Question_mark_symbol_dice_roll_18529607.jpg"/>
          <p:cNvPicPr>
            <a:picLocks noChangeAspect="1" noChangeArrowheads="1"/>
          </p:cNvPicPr>
          <p:nvPr/>
        </p:nvPicPr>
        <p:blipFill>
          <a:blip r:embed="rId3" cstate="print"/>
          <a:srcRect l="9051" t="6951" r="13250" b="21650"/>
          <a:stretch>
            <a:fillRect/>
          </a:stretch>
        </p:blipFill>
        <p:spPr bwMode="auto">
          <a:xfrm>
            <a:off x="6516216" y="4509120"/>
            <a:ext cx="2448272" cy="2160240"/>
          </a:xfrm>
          <a:prstGeom prst="rect">
            <a:avLst/>
          </a:prstGeom>
          <a:noFill/>
        </p:spPr>
      </p:pic>
      <p:sp>
        <p:nvSpPr>
          <p:cNvPr id="10" name="وسيلة شرح بيضاوية 9"/>
          <p:cNvSpPr/>
          <p:nvPr/>
        </p:nvSpPr>
        <p:spPr>
          <a:xfrm>
            <a:off x="2555776" y="3429000"/>
            <a:ext cx="4419600" cy="2417440"/>
          </a:xfrm>
          <a:prstGeom prst="wedgeEllipseCallout">
            <a:avLst>
              <a:gd name="adj1" fmla="val -66685"/>
              <a:gd name="adj2" fmla="val -17607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he-IL" sz="3200" b="1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aditional Arabic" pitchFamily="18" charset="-78"/>
            </a:endParaRPr>
          </a:p>
        </p:txBody>
      </p:sp>
      <p:pic>
        <p:nvPicPr>
          <p:cNvPr id="1027" name="Picture 3" descr="C:\Users\win7\Pictures\question-symbol-thinking-solution-3d-character-stock-phot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83768" y="3356992"/>
            <a:ext cx="4536504" cy="252028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323528" y="476672"/>
            <a:ext cx="8309906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JO" sz="48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C000"/>
                </a:solidFill>
                <a:latin typeface="Traditional Arabic" pitchFamily="18" charset="-78"/>
                <a:cs typeface="Traditional Arabic" pitchFamily="18" charset="-78"/>
              </a:rPr>
              <a:t>لتحديد أي مادة </a:t>
            </a:r>
            <a:r>
              <a:rPr lang="ar-AE" sz="48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C000"/>
                </a:solidFill>
                <a:latin typeface="Traditional Arabic" pitchFamily="18" charset="-78"/>
                <a:cs typeface="Traditional Arabic" pitchFamily="18" charset="-78"/>
              </a:rPr>
              <a:t>هي الأكثر </a:t>
            </a:r>
            <a:r>
              <a:rPr lang="ar-AE" sz="4800" b="1" u="sng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C000"/>
                </a:solidFill>
                <a:latin typeface="Traditional Arabic" pitchFamily="18" charset="-78"/>
                <a:cs typeface="Traditional Arabic" pitchFamily="18" charset="-78"/>
              </a:rPr>
              <a:t>قساوة</a:t>
            </a:r>
            <a:endParaRPr lang="ar-AE" sz="4800" b="1" u="sng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C000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algn="ctr"/>
            <a:endParaRPr lang="ar-AE" sz="4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raditional Arabic" pitchFamily="18" charset="-78"/>
              <a:cs typeface="Traditional Arabic" pitchFamily="18" charset="-78"/>
            </a:endParaRPr>
          </a:p>
          <a:p>
            <a:pPr algn="ctr"/>
            <a:r>
              <a:rPr lang="ar-JO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raditional Arabic" pitchFamily="18" charset="-78"/>
                <a:cs typeface="Traditional Arabic" pitchFamily="18" charset="-78"/>
              </a:rPr>
              <a:t> نخدش جسمين ب</a:t>
            </a:r>
            <a:r>
              <a:rPr lang="ar-AE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raditional Arabic" pitchFamily="18" charset="-78"/>
                <a:cs typeface="Traditional Arabic" pitchFamily="18" charset="-78"/>
              </a:rPr>
              <a:t>ب</a:t>
            </a:r>
            <a:r>
              <a:rPr lang="ar-JO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raditional Arabic" pitchFamily="18" charset="-78"/>
                <a:cs typeface="Traditional Arabic" pitchFamily="18" charset="-78"/>
              </a:rPr>
              <a:t>عضهما </a:t>
            </a:r>
            <a:r>
              <a:rPr lang="ar-AE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raditional Arabic" pitchFamily="18" charset="-78"/>
                <a:cs typeface="Traditional Arabic" pitchFamily="18" charset="-78"/>
              </a:rPr>
              <a:t>ال</a:t>
            </a:r>
            <a:r>
              <a:rPr lang="ar-JO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raditional Arabic" pitchFamily="18" charset="-78"/>
                <a:cs typeface="Traditional Arabic" pitchFamily="18" charset="-78"/>
              </a:rPr>
              <a:t>بعض: المادة التي تكون فيها آثار الخدش أ</a:t>
            </a:r>
            <a:r>
              <a:rPr lang="ar-AE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raditional Arabic" pitchFamily="18" charset="-78"/>
                <a:cs typeface="Traditional Arabic" pitchFamily="18" charset="-78"/>
              </a:rPr>
              <a:t>قل</a:t>
            </a:r>
            <a:r>
              <a:rPr lang="ar-JO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raditional Arabic" pitchFamily="18" charset="-78"/>
                <a:cs typeface="Traditional Arabic" pitchFamily="18" charset="-78"/>
              </a:rPr>
              <a:t> هي المادة الأكثر </a:t>
            </a:r>
            <a:r>
              <a:rPr lang="ar-AE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raditional Arabic" pitchFamily="18" charset="-78"/>
                <a:cs typeface="Traditional Arabic" pitchFamily="18" charset="-78"/>
              </a:rPr>
              <a:t>قساوة</a:t>
            </a:r>
            <a:r>
              <a:rPr lang="ar-JO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raditional Arabic" pitchFamily="18" charset="-78"/>
                <a:cs typeface="Traditional Arabic" pitchFamily="18" charset="-78"/>
              </a:rPr>
              <a:t>.</a:t>
            </a:r>
            <a:endParaRPr lang="he-IL" sz="4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raditional Arabic" pitchFamily="18" charset="-78"/>
              <a:cs typeface="David" pitchFamily="34" charset="-79"/>
            </a:endParaRPr>
          </a:p>
        </p:txBody>
      </p:sp>
      <p:pic>
        <p:nvPicPr>
          <p:cNvPr id="15362" name="Picture 2" descr="C:\Users\win7\Pictures\NACAK8VBGACA6C15EDCAMAW7ZPCA61GJUUCAHXXDTTCAPEPSWNCA71Y55UCA212BNJCAFI1KA3CANX4A3DCARUQDLCCAJ25FZUCAY00BJGCA68EEK5CAI5R6WWCA2HK90ACAM4ST06CAA116DMCARQ2G2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941168"/>
            <a:ext cx="1944216" cy="1512168"/>
          </a:xfrm>
          <a:prstGeom prst="rect">
            <a:avLst/>
          </a:prstGeom>
          <a:noFill/>
        </p:spPr>
      </p:pic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5</a:t>
            </a:fld>
            <a:endParaRPr lang="ar-SA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50118" y="404664"/>
            <a:ext cx="8093882" cy="20390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ar-AE" sz="4400" b="1" dirty="0" smtClean="0">
                <a:latin typeface="Traditional Arabic" pitchFamily="18" charset="-78"/>
                <a:cs typeface="Traditional Arabic" pitchFamily="18" charset="-78"/>
              </a:rPr>
              <a:t>ماذا نستنتج: أي مادة يمكن أن نُعطيها صفة </a:t>
            </a:r>
            <a:r>
              <a:rPr lang="ar-AE" sz="4400" b="1" dirty="0" err="1" smtClean="0">
                <a:latin typeface="Traditional Arabic" pitchFamily="18" charset="-78"/>
                <a:cs typeface="Traditional Arabic" pitchFamily="18" charset="-78"/>
              </a:rPr>
              <a:t>القساوة؟؟</a:t>
            </a:r>
            <a:endParaRPr lang="he-IL" sz="4400" b="1" spc="50" dirty="0" smtClean="0">
              <a:ln w="11430"/>
              <a:solidFill>
                <a:schemeClr val="accent1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aditional Arabic" pitchFamily="18" charset="-78"/>
              <a:cs typeface="David" pitchFamily="34" charset="-79"/>
            </a:endParaRPr>
          </a:p>
        </p:txBody>
      </p:sp>
      <p:sp>
        <p:nvSpPr>
          <p:cNvPr id="8" name="عنصر نائب لرقم الشريحة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6</a:t>
            </a:fld>
            <a:endParaRPr lang="ar-SA"/>
          </a:p>
        </p:txBody>
      </p:sp>
      <p:sp>
        <p:nvSpPr>
          <p:cNvPr id="4" name="مستطيل 3"/>
          <p:cNvSpPr/>
          <p:nvPr/>
        </p:nvSpPr>
        <p:spPr>
          <a:xfrm>
            <a:off x="683568" y="2852936"/>
            <a:ext cx="8093882" cy="20390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ar-AE" sz="4400" dirty="0" smtClean="0">
                <a:latin typeface="Traditional Arabic" pitchFamily="18" charset="-78"/>
                <a:cs typeface="Traditional Arabic" pitchFamily="18" charset="-78"/>
              </a:rPr>
              <a:t>هي المادة التي يوجد لديها قدرة على الصمود أمام الخدش.</a:t>
            </a:r>
            <a:endParaRPr lang="he-IL" sz="4400" b="1" spc="50" dirty="0" smtClean="0">
              <a:ln w="11430"/>
              <a:solidFill>
                <a:schemeClr val="accent1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aditional Arabic" pitchFamily="18" charset="-78"/>
              <a:cs typeface="David" pitchFamily="34" charset="-79"/>
            </a:endParaRPr>
          </a:p>
        </p:txBody>
      </p:sp>
      <p:pic>
        <p:nvPicPr>
          <p:cNvPr id="6" name="Picture 2" descr="http://3.bp.blogspot.com/_AGOVkYy7VP0/TS78tqzDL_I/AAAAAAAAAEE/FXkWJqvEoKs/s1600/ThinkingSmile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0688"/>
            <a:ext cx="1817762" cy="14824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AutoShape 11"/>
          <p:cNvSpPr>
            <a:spLocks noChangeArrowheads="1"/>
          </p:cNvSpPr>
          <p:nvPr/>
        </p:nvSpPr>
        <p:spPr bwMode="auto">
          <a:xfrm rot="16171215">
            <a:off x="3816957" y="4693758"/>
            <a:ext cx="138113" cy="1219200"/>
          </a:xfrm>
          <a:prstGeom prst="can">
            <a:avLst>
              <a:gd name="adj" fmla="val 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t="19422" r="33943" b="14789"/>
          <a:stretch>
            <a:fillRect/>
          </a:stretch>
        </p:blipFill>
        <p:spPr bwMode="auto">
          <a:xfrm>
            <a:off x="755576" y="3933056"/>
            <a:ext cx="2088232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AutoShape 12"/>
          <p:cNvSpPr>
            <a:spLocks noChangeArrowheads="1"/>
          </p:cNvSpPr>
          <p:nvPr/>
        </p:nvSpPr>
        <p:spPr bwMode="auto">
          <a:xfrm rot="14568228">
            <a:off x="2852498" y="5043087"/>
            <a:ext cx="139700" cy="914400"/>
          </a:xfrm>
          <a:prstGeom prst="can">
            <a:avLst>
              <a:gd name="adj" fmla="val 95788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ذو زوايا قطرية مخدوشة 3"/>
          <p:cNvSpPr/>
          <p:nvPr/>
        </p:nvSpPr>
        <p:spPr>
          <a:xfrm>
            <a:off x="1619672" y="476672"/>
            <a:ext cx="6365690" cy="1597789"/>
          </a:xfrm>
          <a:prstGeom prst="snip2Diag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ar-AE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David" pitchFamily="34" charset="-79"/>
              </a:rPr>
              <a:t>إجراء مشاهدة</a:t>
            </a:r>
            <a:endParaRPr lang="he-IL" sz="5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aditional Arabic" pitchFamily="18" charset="-78"/>
              <a:cs typeface="David" pitchFamily="34" charset="-79"/>
            </a:endParaRPr>
          </a:p>
        </p:txBody>
      </p:sp>
      <p:pic>
        <p:nvPicPr>
          <p:cNvPr id="5" name="Picture 4" descr="fiore flowers green Clip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260648"/>
            <a:ext cx="1296144" cy="1224136"/>
          </a:xfrm>
          <a:prstGeom prst="rect">
            <a:avLst/>
          </a:prstGeom>
          <a:noFill/>
        </p:spPr>
      </p:pic>
      <p:sp>
        <p:nvSpPr>
          <p:cNvPr id="6" name="مستطيل 5"/>
          <p:cNvSpPr/>
          <p:nvPr/>
        </p:nvSpPr>
        <p:spPr>
          <a:xfrm>
            <a:off x="2851583" y="3212976"/>
            <a:ext cx="3828292" cy="248144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ar-AE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raditional Arabic" pitchFamily="18" charset="-78"/>
                <a:cs typeface="Traditional Arabic" pitchFamily="18" charset="-78"/>
              </a:rPr>
              <a:t>أيهما أكثر </a:t>
            </a:r>
            <a:r>
              <a:rPr lang="ar-AE" sz="54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raditional Arabic" pitchFamily="18" charset="-78"/>
                <a:cs typeface="Traditional Arabic" pitchFamily="18" charset="-78"/>
              </a:rPr>
              <a:t>قساوة؟؟</a:t>
            </a:r>
            <a:endParaRPr lang="ar-AE" sz="54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raditional Arabic" pitchFamily="18" charset="-78"/>
              <a:cs typeface="Traditional Arabic" pitchFamily="18" charset="-78"/>
            </a:endParaRPr>
          </a:p>
          <a:p>
            <a:pPr algn="ctr">
              <a:lnSpc>
                <a:spcPct val="150000"/>
              </a:lnSpc>
            </a:pPr>
            <a:endParaRPr lang="he-IL" sz="54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raditional Arabic" pitchFamily="18" charset="-78"/>
              <a:cs typeface="David" pitchFamily="34" charset="-79"/>
            </a:endParaRPr>
          </a:p>
        </p:txBody>
      </p:sp>
      <p:sp>
        <p:nvSpPr>
          <p:cNvPr id="7" name="سهم إلى اليسار 6"/>
          <p:cNvSpPr/>
          <p:nvPr/>
        </p:nvSpPr>
        <p:spPr>
          <a:xfrm>
            <a:off x="251520" y="5733256"/>
            <a:ext cx="2232248" cy="648072"/>
          </a:xfrm>
          <a:prstGeom prst="leftArrow">
            <a:avLst>
              <a:gd name="adj1" fmla="val 50000"/>
              <a:gd name="adj2" fmla="val 1037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مستطيل 7"/>
          <p:cNvSpPr/>
          <p:nvPr/>
        </p:nvSpPr>
        <p:spPr>
          <a:xfrm>
            <a:off x="2483768" y="5661248"/>
            <a:ext cx="4538422" cy="7694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accent1"/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AE" sz="4400" b="1" cap="none" spc="50" dirty="0" smtClean="0">
                <a:ln w="11430"/>
                <a:solidFill>
                  <a:schemeClr val="accent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انتقلوا إلى جدول المشاهدة</a:t>
            </a:r>
            <a:endParaRPr lang="ar-SA" sz="4400" b="1" cap="none" spc="50" dirty="0">
              <a:ln w="11430"/>
              <a:solidFill>
                <a:schemeClr val="accent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7</a:t>
            </a:fld>
            <a:endParaRPr lang="ar-SA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مستطيل 20"/>
          <p:cNvSpPr/>
          <p:nvPr/>
        </p:nvSpPr>
        <p:spPr>
          <a:xfrm>
            <a:off x="5006199" y="4293096"/>
            <a:ext cx="141256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AE" sz="40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ملعقة </a:t>
            </a:r>
          </a:p>
          <a:p>
            <a:pPr algn="ctr"/>
            <a:r>
              <a:rPr lang="ar-AE" sz="40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بلاستيك</a:t>
            </a:r>
            <a:endParaRPr lang="ar-SA" sz="40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22" name="مستطيل 21"/>
          <p:cNvSpPr/>
          <p:nvPr/>
        </p:nvSpPr>
        <p:spPr>
          <a:xfrm>
            <a:off x="5148064" y="5661248"/>
            <a:ext cx="111601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AE" sz="4000" b="1" cap="none" spc="50" dirty="0" smtClean="0">
                <a:ln w="11430"/>
                <a:blipFill>
                  <a:blip r:embed="rId2"/>
                  <a:tile tx="0" ty="0" sx="100000" sy="100000" flip="none" algn="tl"/>
                </a:blip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صابون</a:t>
            </a:r>
            <a:endParaRPr lang="ar-SA" sz="4000" b="1" cap="none" spc="50" dirty="0">
              <a:ln w="11430"/>
              <a:blipFill>
                <a:blip r:embed="rId2"/>
                <a:tile tx="0" ty="0" sx="100000" sy="100000" flip="none" algn="tl"/>
              </a:blip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20" name="مستطيل 19"/>
          <p:cNvSpPr/>
          <p:nvPr/>
        </p:nvSpPr>
        <p:spPr>
          <a:xfrm>
            <a:off x="5220072" y="3212976"/>
            <a:ext cx="108555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AE" sz="3600" b="1" cap="none" spc="50" dirty="0" smtClean="0">
                <a:ln w="11430"/>
                <a:blipFill>
                  <a:blip r:embed="rId3"/>
                  <a:tile tx="0" ty="0" sx="100000" sy="100000" flip="none" algn="tl"/>
                </a:blip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معجون</a:t>
            </a:r>
            <a:endParaRPr lang="ar-SA" sz="3600" b="1" cap="none" spc="50" dirty="0">
              <a:ln w="11430"/>
              <a:blipFill>
                <a:blip r:embed="rId3"/>
                <a:tile tx="0" ty="0" sx="100000" sy="100000" flip="none" algn="tl"/>
              </a:blip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251520" y="332656"/>
          <a:ext cx="8712967" cy="6178537"/>
        </p:xfrm>
        <a:graphic>
          <a:graphicData uri="http://schemas.openxmlformats.org/drawingml/2006/table">
            <a:tbl>
              <a:tblPr rtl="1"/>
              <a:tblGrid>
                <a:gridCol w="2250962"/>
                <a:gridCol w="2153327"/>
                <a:gridCol w="2154339"/>
                <a:gridCol w="2154339"/>
              </a:tblGrid>
              <a:tr h="1124744">
                <a:tc>
                  <a:txBody>
                    <a:bodyPr/>
                    <a:lstStyle/>
                    <a:p>
                      <a:pPr algn="l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AE" sz="2400" b="1" dirty="0" smtClean="0">
                          <a:latin typeface="Traditional Arabic" pitchFamily="18" charset="-78"/>
                          <a:ea typeface="Calibri"/>
                          <a:cs typeface="Traditional Arabic" pitchFamily="18" charset="-78"/>
                        </a:rPr>
                        <a:t>مجرى المشاهدة</a:t>
                      </a: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AE" sz="2400" b="1" dirty="0" smtClean="0">
                          <a:latin typeface="Traditional Arabic" pitchFamily="18" charset="-78"/>
                          <a:ea typeface="Calibri"/>
                          <a:cs typeface="Traditional Arabic" pitchFamily="18" charset="-78"/>
                        </a:rPr>
                        <a:t>زوج الأغراض</a:t>
                      </a:r>
                      <a:endParaRPr lang="en-US" sz="2000" dirty="0">
                        <a:latin typeface="Traditional Arabic" pitchFamily="18" charset="-78"/>
                        <a:ea typeface="Calibri"/>
                        <a:cs typeface="Traditional Arabic" pitchFamily="18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ar-AE" sz="2400" b="1" dirty="0" err="1" smtClean="0">
                          <a:latin typeface="Traditional Arabic" pitchFamily="18" charset="-78"/>
                          <a:ea typeface="Calibri"/>
                          <a:cs typeface="Traditional Arabic" pitchFamily="18" charset="-78"/>
                        </a:rPr>
                        <a:t>فرضية:</a:t>
                      </a:r>
                      <a:endParaRPr lang="ar-AE" sz="2400" b="1" dirty="0" smtClean="0">
                        <a:latin typeface="Traditional Arabic" pitchFamily="18" charset="-78"/>
                        <a:ea typeface="Calibri"/>
                        <a:cs typeface="Traditional Arabic" pitchFamily="18" charset="-78"/>
                      </a:endParaRPr>
                    </a:p>
                    <a:p>
                      <a:pPr algn="ctr" rtl="1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ar-AE" sz="2400" b="1" dirty="0" smtClean="0">
                          <a:latin typeface="Traditional Arabic" pitchFamily="18" charset="-78"/>
                          <a:ea typeface="Calibri"/>
                          <a:cs typeface="Traditional Arabic" pitchFamily="18" charset="-78"/>
                        </a:rPr>
                        <a:t>أي</a:t>
                      </a:r>
                      <a:r>
                        <a:rPr lang="ar-AE" sz="2400" b="1" baseline="0" dirty="0" smtClean="0">
                          <a:latin typeface="Traditional Arabic" pitchFamily="18" charset="-78"/>
                          <a:ea typeface="Calibri"/>
                          <a:cs typeface="Traditional Arabic" pitchFamily="18" charset="-78"/>
                        </a:rPr>
                        <a:t> مادة هي الأكثر </a:t>
                      </a:r>
                      <a:r>
                        <a:rPr lang="ar-AE" sz="2400" b="1" baseline="0" dirty="0" err="1" smtClean="0">
                          <a:latin typeface="Traditional Arabic" pitchFamily="18" charset="-78"/>
                          <a:ea typeface="Calibri"/>
                          <a:cs typeface="Traditional Arabic" pitchFamily="18" charset="-78"/>
                        </a:rPr>
                        <a:t>قساوة؟</a:t>
                      </a:r>
                      <a:endParaRPr lang="ar-AE" sz="2400" b="1" dirty="0" smtClean="0">
                        <a:latin typeface="Traditional Arabic" pitchFamily="18" charset="-78"/>
                        <a:ea typeface="Calibri"/>
                        <a:cs typeface="Traditional Arabic" pitchFamily="18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ar-AE" sz="2400" b="1" dirty="0" err="1" smtClean="0">
                          <a:latin typeface="Traditional Arabic" pitchFamily="18" charset="-78"/>
                          <a:ea typeface="Calibri"/>
                          <a:cs typeface="Traditional Arabic" pitchFamily="18" charset="-78"/>
                        </a:rPr>
                        <a:t>نتيجة:</a:t>
                      </a:r>
                      <a:endParaRPr lang="ar-AE" sz="2400" b="1" dirty="0" smtClean="0">
                        <a:latin typeface="Traditional Arabic" pitchFamily="18" charset="-78"/>
                        <a:ea typeface="Calibri"/>
                        <a:cs typeface="Traditional Arabic" pitchFamily="18" charset="-78"/>
                      </a:endParaRPr>
                    </a:p>
                    <a:p>
                      <a:pPr algn="ctr" rtl="1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ar-AE" sz="2400" b="1" dirty="0" smtClean="0">
                          <a:latin typeface="Traditional Arabic" pitchFamily="18" charset="-78"/>
                          <a:ea typeface="Calibri"/>
                          <a:cs typeface="Traditional Arabic" pitchFamily="18" charset="-78"/>
                        </a:rPr>
                        <a:t>أيهما يخدش</a:t>
                      </a:r>
                      <a:r>
                        <a:rPr lang="ar-AE" sz="2400" b="1" baseline="0" dirty="0" smtClean="0">
                          <a:latin typeface="Traditional Arabic" pitchFamily="18" charset="-78"/>
                          <a:ea typeface="Calibri"/>
                          <a:cs typeface="Traditional Arabic" pitchFamily="18" charset="-78"/>
                        </a:rPr>
                        <a:t> الآخر؟</a:t>
                      </a:r>
                      <a:endParaRPr lang="en-US" sz="2400" b="1" dirty="0">
                        <a:latin typeface="Traditional Arabic" pitchFamily="18" charset="-78"/>
                        <a:ea typeface="Calibri"/>
                        <a:cs typeface="Traditional Arabic" pitchFamily="18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ar-AE" sz="2400" b="1" dirty="0" err="1" smtClean="0">
                          <a:latin typeface="Traditional Arabic" pitchFamily="18" charset="-78"/>
                          <a:ea typeface="Calibri"/>
                          <a:cs typeface="Traditional Arabic" pitchFamily="18" charset="-78"/>
                        </a:rPr>
                        <a:t>استنتاج:</a:t>
                      </a:r>
                      <a:endParaRPr lang="ar-AE" sz="2400" b="1" dirty="0" smtClean="0">
                        <a:latin typeface="Traditional Arabic" pitchFamily="18" charset="-78"/>
                        <a:ea typeface="Calibri"/>
                        <a:cs typeface="Traditional Arabic" pitchFamily="18" charset="-78"/>
                      </a:endParaRPr>
                    </a:p>
                    <a:p>
                      <a:pPr algn="ctr" rtl="1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ar-AE" sz="2400" b="1" dirty="0" smtClean="0">
                          <a:latin typeface="Traditional Arabic" pitchFamily="18" charset="-78"/>
                          <a:ea typeface="Calibri"/>
                          <a:cs typeface="Traditional Arabic" pitchFamily="18" charset="-78"/>
                        </a:rPr>
                        <a:t>أي مادة هي</a:t>
                      </a:r>
                      <a:r>
                        <a:rPr lang="ar-AE" sz="2400" b="1" baseline="0" dirty="0" smtClean="0">
                          <a:latin typeface="Traditional Arabic" pitchFamily="18" charset="-78"/>
                          <a:ea typeface="Calibri"/>
                          <a:cs typeface="Traditional Arabic" pitchFamily="18" charset="-78"/>
                        </a:rPr>
                        <a:t> الأكثر </a:t>
                      </a:r>
                      <a:r>
                        <a:rPr lang="ar-AE" sz="2400" b="1" baseline="0" dirty="0" err="1" smtClean="0">
                          <a:latin typeface="Traditional Arabic" pitchFamily="18" charset="-78"/>
                          <a:ea typeface="Calibri"/>
                          <a:cs typeface="Traditional Arabic" pitchFamily="18" charset="-78"/>
                        </a:rPr>
                        <a:t>قساوة؟</a:t>
                      </a:r>
                      <a:endParaRPr lang="en-US" sz="2400" b="1" dirty="0">
                        <a:latin typeface="Traditional Arabic" pitchFamily="18" charset="-78"/>
                        <a:ea typeface="Calibri"/>
                        <a:cs typeface="Traditional Arabic" pitchFamily="18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34680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AE" sz="2800" b="1" dirty="0" smtClean="0">
                          <a:latin typeface="Traditional Arabic" pitchFamily="18" charset="-78"/>
                          <a:ea typeface="Calibri"/>
                          <a:cs typeface="Traditional Arabic" pitchFamily="18" charset="-78"/>
                        </a:rPr>
                        <a:t>مسمار</a:t>
                      </a:r>
                      <a:r>
                        <a:rPr lang="ar-AE" sz="2800" b="1" baseline="0" dirty="0" smtClean="0">
                          <a:latin typeface="Traditional Arabic" pitchFamily="18" charset="-78"/>
                          <a:ea typeface="Calibri"/>
                          <a:cs typeface="Traditional Arabic" pitchFamily="18" charset="-78"/>
                        </a:rPr>
                        <a:t> حديد، ملعقة خشب</a:t>
                      </a:r>
                      <a:endParaRPr lang="ar-JO" sz="2800" b="1" dirty="0">
                        <a:latin typeface="Traditional Arabic" pitchFamily="18" charset="-78"/>
                        <a:ea typeface="Calibri"/>
                        <a:cs typeface="Traditional Arabic" pitchFamily="18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ar-JO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ar-JO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ar-JO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80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AE" sz="2800" b="1" dirty="0" smtClean="0">
                          <a:latin typeface="Traditional Arabic" pitchFamily="18" charset="-78"/>
                          <a:ea typeface="Calibri"/>
                          <a:cs typeface="Traditional Arabic" pitchFamily="18" charset="-78"/>
                        </a:rPr>
                        <a:t>ملعقة بلاستيك،</a:t>
                      </a:r>
                      <a:r>
                        <a:rPr lang="ar-AE" sz="2800" b="1" baseline="0" dirty="0" smtClean="0">
                          <a:latin typeface="Traditional Arabic" pitchFamily="18" charset="-78"/>
                          <a:ea typeface="Calibri"/>
                          <a:cs typeface="Traditional Arabic" pitchFamily="18" charset="-78"/>
                        </a:rPr>
                        <a:t> معجون</a:t>
                      </a:r>
                      <a:endParaRPr lang="ar-JO" sz="2800" b="1" dirty="0">
                        <a:latin typeface="Traditional Arabic" pitchFamily="18" charset="-78"/>
                        <a:ea typeface="Calibri"/>
                        <a:cs typeface="Traditional Arabic" pitchFamily="18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ar-JO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ar-JO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ar-JO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8823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AE" sz="2800" b="1" dirty="0" smtClean="0">
                          <a:latin typeface="Traditional Arabic" pitchFamily="18" charset="-78"/>
                          <a:ea typeface="Calibri"/>
                          <a:cs typeface="Traditional Arabic" pitchFamily="18" charset="-78"/>
                        </a:rPr>
                        <a:t>مسمار حديد،</a:t>
                      </a:r>
                      <a:r>
                        <a:rPr lang="ar-AE" sz="2800" b="1" baseline="0" dirty="0" smtClean="0">
                          <a:latin typeface="Traditional Arabic" pitchFamily="18" charset="-78"/>
                          <a:ea typeface="Calibri"/>
                          <a:cs typeface="Traditional Arabic" pitchFamily="18" charset="-78"/>
                        </a:rPr>
                        <a:t> ملعقة بلاستيك</a:t>
                      </a:r>
                      <a:endParaRPr lang="ar-JO" sz="2800" b="1" dirty="0">
                        <a:latin typeface="Traditional Arabic" pitchFamily="18" charset="-78"/>
                        <a:ea typeface="Calibri"/>
                        <a:cs typeface="Traditional Arabic" pitchFamily="18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70C0">
                            <a:tint val="66000"/>
                            <a:satMod val="160000"/>
                          </a:srgbClr>
                        </a:gs>
                        <a:gs pos="50000">
                          <a:srgbClr val="0070C0">
                            <a:tint val="44500"/>
                            <a:satMod val="160000"/>
                          </a:srgbClr>
                        </a:gs>
                        <a:gs pos="100000">
                          <a:srgbClr val="0070C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ar-JO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ar-JO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ar-JO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1834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AE" sz="2800" b="1" dirty="0" smtClean="0">
                          <a:latin typeface="Traditional Arabic" pitchFamily="18" charset="-78"/>
                          <a:ea typeface="Calibri"/>
                          <a:cs typeface="Traditional Arabic" pitchFamily="18" charset="-78"/>
                        </a:rPr>
                        <a:t>صابون، ملعقة خشب</a:t>
                      </a:r>
                      <a:endParaRPr lang="ar-JO" sz="2800" b="1" dirty="0">
                        <a:latin typeface="Traditional Arabic" pitchFamily="18" charset="-78"/>
                        <a:ea typeface="Calibri"/>
                        <a:cs typeface="Traditional Arabic" pitchFamily="18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7030A0">
                            <a:tint val="66000"/>
                            <a:satMod val="160000"/>
                          </a:srgbClr>
                        </a:gs>
                        <a:gs pos="50000">
                          <a:srgbClr val="7030A0">
                            <a:tint val="44500"/>
                            <a:satMod val="160000"/>
                          </a:srgbClr>
                        </a:gs>
                        <a:gs pos="100000">
                          <a:srgbClr val="7030A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ar-JO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ar-JO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ar-JO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عنصر نائب لرقم الشريحة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8</a:t>
            </a:fld>
            <a:endParaRPr lang="ar-SA" dirty="0"/>
          </a:p>
        </p:txBody>
      </p:sp>
      <p:cxnSp>
        <p:nvCxnSpPr>
          <p:cNvPr id="6" name="رابط مستقيم 5"/>
          <p:cNvCxnSpPr/>
          <p:nvPr/>
        </p:nvCxnSpPr>
        <p:spPr>
          <a:xfrm flipH="1">
            <a:off x="6732240" y="332656"/>
            <a:ext cx="2232248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مستطيل 13"/>
          <p:cNvSpPr/>
          <p:nvPr/>
        </p:nvSpPr>
        <p:spPr>
          <a:xfrm>
            <a:off x="5220072" y="1700808"/>
            <a:ext cx="1015021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AE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ملعقة </a:t>
            </a:r>
          </a:p>
          <a:p>
            <a:pPr algn="ctr"/>
            <a:r>
              <a:rPr lang="ar-AE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خشب</a:t>
            </a:r>
            <a:endParaRPr lang="ar-SA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6" name="مستطيل 15"/>
          <p:cNvSpPr/>
          <p:nvPr/>
        </p:nvSpPr>
        <p:spPr>
          <a:xfrm>
            <a:off x="4932040" y="4293096"/>
            <a:ext cx="1440160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AE" sz="36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مسمار</a:t>
            </a:r>
          </a:p>
          <a:p>
            <a:pPr algn="ctr"/>
            <a:r>
              <a:rPr lang="ar-AE" sz="36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 حديد</a:t>
            </a:r>
            <a:endParaRPr lang="ar-SA" sz="36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5" name="مستطيل 14"/>
          <p:cNvSpPr/>
          <p:nvPr/>
        </p:nvSpPr>
        <p:spPr>
          <a:xfrm>
            <a:off x="4932040" y="2996952"/>
            <a:ext cx="1409360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AE" sz="3600" b="1" cap="none" spc="50" dirty="0" smtClean="0">
                <a:ln w="11430"/>
                <a:blipFill>
                  <a:blip r:embed="rId3"/>
                  <a:tile tx="0" ty="0" sx="100000" sy="100000" flip="none" algn="tl"/>
                </a:blip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معلقة</a:t>
            </a:r>
          </a:p>
          <a:p>
            <a:pPr algn="ctr"/>
            <a:r>
              <a:rPr lang="ar-AE" sz="3600" b="1" cap="none" spc="50" dirty="0" smtClean="0">
                <a:ln w="11430"/>
                <a:blipFill>
                  <a:blip r:embed="rId3"/>
                  <a:tile tx="0" ty="0" sx="100000" sy="100000" flip="none" algn="tl"/>
                </a:blip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 بلاستيك</a:t>
            </a:r>
            <a:endParaRPr lang="ar-SA" sz="3600" b="1" cap="none" spc="50" dirty="0">
              <a:ln w="11430"/>
              <a:blipFill>
                <a:blip r:embed="rId3"/>
                <a:tile tx="0" ty="0" sx="100000" sy="100000" flip="none" algn="tl"/>
              </a:blip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7" name="مستطيل 16"/>
          <p:cNvSpPr/>
          <p:nvPr/>
        </p:nvSpPr>
        <p:spPr>
          <a:xfrm>
            <a:off x="4572000" y="5733256"/>
            <a:ext cx="2004074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AE" sz="4000" b="1" cap="none" spc="50" dirty="0" smtClean="0">
                <a:ln w="11430"/>
                <a:blipFill>
                  <a:blip r:embed="rId2"/>
                  <a:tile tx="0" ty="0" sx="100000" sy="100000" flip="none" algn="tl"/>
                </a:blip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ملعقة خشب</a:t>
            </a:r>
            <a:endParaRPr lang="ar-SA" sz="4000" b="1" cap="none" spc="50" dirty="0">
              <a:ln w="11430"/>
              <a:blipFill>
                <a:blip r:embed="rId2"/>
                <a:tile tx="0" ty="0" sx="100000" sy="100000" flip="none" algn="tl"/>
              </a:blip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9" name="مستطيل 18"/>
          <p:cNvSpPr/>
          <p:nvPr/>
        </p:nvSpPr>
        <p:spPr>
          <a:xfrm>
            <a:off x="2771800" y="2996952"/>
            <a:ext cx="129073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AE" sz="3600" b="1" cap="none" spc="50" dirty="0" smtClean="0">
                <a:ln w="11430"/>
                <a:blipFill>
                  <a:blip r:embed="rId3"/>
                  <a:tile tx="0" ty="0" sx="100000" sy="100000" flip="none" algn="tl"/>
                </a:blip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معلقة </a:t>
            </a:r>
          </a:p>
          <a:p>
            <a:pPr algn="ctr"/>
            <a:r>
              <a:rPr lang="ar-AE" sz="3600" b="1" cap="none" spc="50" dirty="0" smtClean="0">
                <a:ln w="11430"/>
                <a:blipFill>
                  <a:blip r:embed="rId3"/>
                  <a:tile tx="0" ty="0" sx="100000" sy="100000" flip="none" algn="tl"/>
                </a:blip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بلاستيك</a:t>
            </a:r>
            <a:endParaRPr lang="ar-SA" sz="3600" b="1" cap="none" spc="50" dirty="0">
              <a:ln w="11430"/>
              <a:blipFill>
                <a:blip r:embed="rId3"/>
                <a:tile tx="0" ty="0" sx="100000" sy="100000" flip="none" algn="tl"/>
              </a:blip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26" name="مستطيل 25"/>
          <p:cNvSpPr/>
          <p:nvPr/>
        </p:nvSpPr>
        <p:spPr>
          <a:xfrm>
            <a:off x="2915816" y="4293096"/>
            <a:ext cx="129614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AE" sz="36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مسمار</a:t>
            </a:r>
          </a:p>
          <a:p>
            <a:pPr algn="ctr"/>
            <a:r>
              <a:rPr lang="ar-AE" sz="36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 حديد</a:t>
            </a:r>
            <a:endParaRPr lang="ar-SA" sz="36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27" name="مستطيل 26"/>
          <p:cNvSpPr/>
          <p:nvPr/>
        </p:nvSpPr>
        <p:spPr>
          <a:xfrm>
            <a:off x="2555776" y="5661248"/>
            <a:ext cx="200407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AE" sz="4000" b="1" cap="none" spc="50" dirty="0" smtClean="0">
                <a:ln w="11430"/>
                <a:blipFill>
                  <a:blip r:embed="rId2"/>
                  <a:tile tx="0" ty="0" sx="100000" sy="100000" flip="none" algn="tl"/>
                </a:blip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ملعقة خشب</a:t>
            </a:r>
            <a:endParaRPr lang="ar-SA" sz="4000" b="1" cap="none" spc="50" dirty="0">
              <a:ln w="11430"/>
              <a:blipFill>
                <a:blip r:embed="rId2"/>
                <a:tile tx="0" ty="0" sx="100000" sy="100000" flip="none" algn="tl"/>
              </a:blip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28" name="مستطيل 27"/>
          <p:cNvSpPr/>
          <p:nvPr/>
        </p:nvSpPr>
        <p:spPr>
          <a:xfrm>
            <a:off x="323528" y="5661248"/>
            <a:ext cx="200407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AE" sz="4000" b="1" cap="none" spc="50" dirty="0" smtClean="0">
                <a:ln w="11430"/>
                <a:blipFill>
                  <a:blip r:embed="rId2"/>
                  <a:tile tx="0" ty="0" sx="100000" sy="100000" flip="none" algn="tl"/>
                </a:blip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ملعقة خشب</a:t>
            </a:r>
            <a:endParaRPr lang="ar-SA" sz="4000" b="1" cap="none" spc="50" dirty="0">
              <a:ln w="11430"/>
              <a:blipFill>
                <a:blip r:embed="rId2"/>
                <a:tile tx="0" ty="0" sx="100000" sy="100000" flip="none" algn="tl"/>
              </a:blip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29" name="مستطيل 28"/>
          <p:cNvSpPr/>
          <p:nvPr/>
        </p:nvSpPr>
        <p:spPr>
          <a:xfrm>
            <a:off x="611560" y="4365104"/>
            <a:ext cx="129614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AE" sz="36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مسمار</a:t>
            </a:r>
          </a:p>
          <a:p>
            <a:pPr algn="ctr"/>
            <a:r>
              <a:rPr lang="ar-AE" sz="36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 حديد</a:t>
            </a:r>
            <a:endParaRPr lang="ar-SA" sz="36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30" name="مستطيل 29"/>
          <p:cNvSpPr/>
          <p:nvPr/>
        </p:nvSpPr>
        <p:spPr>
          <a:xfrm>
            <a:off x="611560" y="2996952"/>
            <a:ext cx="129073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AE" sz="3600" b="1" cap="none" spc="50" dirty="0" smtClean="0">
                <a:ln w="11430"/>
                <a:blipFill>
                  <a:blip r:embed="rId3"/>
                  <a:tile tx="0" ty="0" sx="100000" sy="100000" flip="none" algn="tl"/>
                </a:blip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معلقة </a:t>
            </a:r>
          </a:p>
          <a:p>
            <a:pPr algn="ctr"/>
            <a:r>
              <a:rPr lang="ar-AE" sz="3600" b="1" cap="none" spc="50" dirty="0" smtClean="0">
                <a:ln w="11430"/>
                <a:blipFill>
                  <a:blip r:embed="rId3"/>
                  <a:tile tx="0" ty="0" sx="100000" sy="100000" flip="none" algn="tl"/>
                </a:blip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بلاستيك</a:t>
            </a:r>
            <a:endParaRPr lang="ar-SA" sz="3600" b="1" cap="none" spc="50" dirty="0">
              <a:ln w="11430"/>
              <a:blipFill>
                <a:blip r:embed="rId3"/>
                <a:tile tx="0" ty="0" sx="100000" sy="100000" flip="none" algn="tl"/>
              </a:blip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31" name="مستطيل 30"/>
          <p:cNvSpPr/>
          <p:nvPr/>
        </p:nvSpPr>
        <p:spPr>
          <a:xfrm>
            <a:off x="683568" y="1628800"/>
            <a:ext cx="110158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AE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مسمار</a:t>
            </a:r>
          </a:p>
          <a:p>
            <a:pPr algn="ctr"/>
            <a:r>
              <a:rPr lang="ar-AE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الحديد</a:t>
            </a:r>
            <a:endParaRPr lang="ar-SA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32" name="مستطيل 31"/>
          <p:cNvSpPr/>
          <p:nvPr/>
        </p:nvSpPr>
        <p:spPr>
          <a:xfrm>
            <a:off x="2915816" y="1556792"/>
            <a:ext cx="110158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AE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مسمار</a:t>
            </a:r>
          </a:p>
          <a:p>
            <a:pPr algn="ctr"/>
            <a:r>
              <a:rPr lang="ar-AE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الحديد</a:t>
            </a:r>
            <a:endParaRPr lang="ar-SA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8" name="مستطيل 17"/>
          <p:cNvSpPr/>
          <p:nvPr/>
        </p:nvSpPr>
        <p:spPr>
          <a:xfrm>
            <a:off x="4932040" y="1628800"/>
            <a:ext cx="1368152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AE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مسمار</a:t>
            </a:r>
          </a:p>
          <a:p>
            <a:pPr algn="ctr"/>
            <a:r>
              <a:rPr lang="ar-AE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الحديد</a:t>
            </a:r>
            <a:endParaRPr lang="ar-SA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0" grpId="0"/>
      <p:bldP spid="14" grpId="0"/>
      <p:bldP spid="16" grpId="0" animBg="1"/>
      <p:bldP spid="15" grpId="0" animBg="1"/>
      <p:bldP spid="17" grpId="0" animBg="1"/>
      <p:bldP spid="19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1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وازنة">
  <a:themeElements>
    <a:clrScheme name="موازنة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موازنة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موازنة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1236</TotalTime>
  <Words>235</Words>
  <Application>Microsoft Office PowerPoint</Application>
  <PresentationFormat>عرض على الشاشة (3:4)‏</PresentationFormat>
  <Paragraphs>65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موازنة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win7</dc:creator>
  <cp:lastModifiedBy>מוחמד</cp:lastModifiedBy>
  <cp:revision>101</cp:revision>
  <dcterms:created xsi:type="dcterms:W3CDTF">2013-02-23T11:25:31Z</dcterms:created>
  <dcterms:modified xsi:type="dcterms:W3CDTF">2013-03-13T11:35:12Z</dcterms:modified>
</cp:coreProperties>
</file>