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1" r:id="rId3"/>
    <p:sldId id="279" r:id="rId4"/>
    <p:sldId id="275" r:id="rId5"/>
    <p:sldId id="278" r:id="rId6"/>
    <p:sldId id="284" r:id="rId7"/>
    <p:sldId id="285" r:id="rId8"/>
    <p:sldId id="282" r:id="rId9"/>
    <p:sldId id="286" r:id="rId10"/>
    <p:sldId id="287" r:id="rId11"/>
    <p:sldId id="288" r:id="rId12"/>
    <p:sldId id="283" r:id="rId13"/>
    <p:sldId id="289" r:id="rId14"/>
    <p:sldId id="290" r:id="rId15"/>
    <p:sldId id="277" r:id="rId16"/>
    <p:sldId id="280" r:id="rId17"/>
    <p:sldId id="281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7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F27A-0403-4F12-ACF7-5F60D8BA4C2C}" type="datetimeFigureOut">
              <a:rPr lang="he-IL" smtClean="0"/>
              <a:pPr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3287-07D6-496C-A349-B35F42B4A93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7\Documents\&#1513;&#1497;&#1502;&#1488;-&#1513;&#1504;&#1492;%20&#1490;\&#1492;&#1514;&#1504;&#1505;&#1493;&#1514;%20&#1502;&#1506;&#1513;&#1497;&#1514;%20&#1513;&#1504;&#1492;-%20&#1490;\&#1575;&#1604;&#1576;&#1608;&#1585;&#1578;&#1601;&#1608;&#1604;&#1610;&#1608;%20-%20&#1581;&#1602;&#1610;&#1576;&#1577;%20&#1575;&#1604;&#1578;&#1581;&#1589;&#1610;&#1604;%20&#1575;&#1604;&#1578;&#1585;&#1576;&#1608;&#1610;&#1577;-2012-2013\5&#1492;&#1514;&#1504;&#1505;&#1493;&#1514;%20&#1502;&#1506;&#1513;&#1497;&#1514;\&#1583;&#1585;&#1587;%20&#1589;&#1601;&#1577;%20&#1575;&#1604;&#1602;&#1587;&#1575;&#1608;&#1577;%20&#1604;&#1604;&#1605;&#1608;&#1575;&#1583;\Bee%20Movie-here%20comes%20the%20sun.avi" TargetMode="External"/><Relationship Id="rId4" Type="http://schemas.openxmlformats.org/officeDocument/2006/relationships/hyperlink" Target="https://www.youtube.com/watch?v=hIc_upjPyA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il/url?sa=i&amp;rct=j&amp;q=&amp;esrc=s&amp;frm=1&amp;source=images&amp;cd=&amp;cad=rja&amp;docid=iL1XRNRZ6WXjxM&amp;tbnid=vglluwh0MX_juM:&amp;ved=0CAUQjRw&amp;url=http://www.buzzsugar.com/Bee-Movie&amp;ei=tColUYmPK4_Gswah2YDgAg&amp;psig=AFQjCNHRT5hHQMCbHaMv7moBr-tCAafXZQ&amp;ust=136147641733861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il/url?sa=i&amp;rct=j&amp;q=&amp;esrc=s&amp;frm=1&amp;source=images&amp;cd=&amp;cad=rja&amp;docid=jrx2NR1IZnCCsM&amp;tbnid=oqQ0Kc7n70C2KM:&amp;ved=0CAUQjRw&amp;url=http://wallpaper.mob.org/image/cartoon-insects-bees-bee_movie-10113.html&amp;ei=JyklUaf6K5DEsga8hYDQAg&amp;psig=AFQjCNGOfSQGfthR-Mn7B76c64qlpOQ2bA&amp;ust=13614761590748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.il/url?sa=i&amp;rct=j&amp;q=&amp;esrc=s&amp;frm=1&amp;source=images&amp;cd=&amp;cad=rja&amp;docid=d_ZZpTAeZER7CM&amp;tbnid=PWGcsKAK8pTyTM:&amp;ved=0CAUQjRw&amp;url=http://www.cartooncliparts.com/picture/cute-bee-showing-insect-art-pixmac-clipart-50346373/000050346373&amp;ei=mCklUeCBEM_QsgaToIE4&amp;psig=AFQjCNGOfSQGfthR-Mn7B76c64qlpOQ2bA&amp;ust=13614761590748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esrc=s&amp;frm=1&amp;source=images&amp;cd=&amp;cad=rja&amp;docid=CgjPfU-D7N5nKM&amp;tbnid=J5l8cun-_l1NSM:&amp;ved=0CAUQjRw&amp;url=http://ecocinema.blogspot.com/2012/10/interdependence-as-necessity-in-bee.html&amp;ei=HyolUfCQDMzhtQavtYDwBg&amp;psig=AFQjCNHRT5hHQMCbHaMv7moBr-tCAafXZQ&amp;ust=13614764173386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il/url?sa=i&amp;rct=j&amp;q=&amp;esrc=s&amp;frm=1&amp;source=images&amp;cd=&amp;cad=rja&amp;docid=i3VWuFkpzwtK7M&amp;tbnid=OTu6UGMD408CJM:&amp;ved=0CAUQjRw&amp;url=http://content.usatoday.com/topics/more+stories/People/Celebrities/Actors,+Agents/colin+farrell/5&amp;ei=WiwlUYW9IIeytAbDyYC4Dg&amp;psig=AFQjCNHRT5hHQMCbHaMv7moBr-tCAafXZQ&amp;ust=136147641733861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hyperlink" Target="http://www.google.co.il/url?sa=i&amp;rct=j&amp;q=&amp;esrc=s&amp;frm=1&amp;source=images&amp;cd=&amp;cad=rja&amp;docid=1tA9Wux20S3X0M&amp;tbnid=gq1RU3t_Uhb7lM:&amp;ved=0CAUQjRw&amp;url=http://www.buzzaboutbees.net/the-strange-disappearance-of-the-bees.html&amp;ei=i24yUcK1J4ePtAbTqYGACA&amp;psig=AFQjCNHSsWjADqqNHejGKb9XQRiCA93pcQ&amp;ust=1362345967789233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4.xml"/><Relationship Id="rId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il/url?sa=i&amp;rct=j&amp;q=&amp;esrc=s&amp;frm=1&amp;source=images&amp;cd=&amp;cad=rja&amp;docid=1LuQ6Q4whpjN-M&amp;tbnid=pLU8OC3sWbvt2M:&amp;ved=0CAUQjRw&amp;url=http://www.cartoonstock.com/directory/h/horror_novels.asp&amp;ei=3iglUZXzKITJsgb72IGQBQ&amp;psig=AFQjCNGOfSQGfthR-Mn7B76c64qlpOQ2bA&amp;ust=136147615907489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1.bp.blogspot.com/_4h8Kv-1oWeg/Sqj4CzFXl_I/AAAAAAAAAFM/NLURAoEiReI/s400/%D8%B9%D8%B3%D9%84+%D9%86%D8%AD%D9%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355976" cy="2664296"/>
          </a:xfrm>
          <a:prstGeom prst="rect">
            <a:avLst/>
          </a:prstGeom>
          <a:noFill/>
        </p:spPr>
      </p:pic>
      <p:sp>
        <p:nvSpPr>
          <p:cNvPr id="11" name="مستطيل مستدير الزوايا 10"/>
          <p:cNvSpPr/>
          <p:nvPr/>
        </p:nvSpPr>
        <p:spPr>
          <a:xfrm>
            <a:off x="251520" y="3933056"/>
            <a:ext cx="2592288" cy="266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لعبة النحل</a:t>
            </a:r>
            <a:endParaRPr lang="he-IL" sz="7200" dirty="0">
              <a:solidFill>
                <a:schemeClr val="accent2">
                  <a:lumMod val="50000"/>
                </a:schemeClr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87858" y="1700808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أيهما الأكثر </a:t>
            </a:r>
            <a:r>
              <a:rPr lang="ar-AE" sz="5400" b="1" cap="none" spc="50" dirty="0" err="1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قساوة؟</a:t>
            </a:r>
            <a:endParaRPr lang="ar-SA" sz="5400" b="1" cap="none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64088" y="2996952"/>
            <a:ext cx="172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الخشب</a:t>
            </a:r>
            <a:endParaRPr lang="ar-SA" sz="54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35696" y="2924944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الصابون </a:t>
            </a:r>
            <a:endParaRPr lang="ar-SA" sz="54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2808312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2664296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5132708" y="332656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الثالث: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85257" y="1484784"/>
            <a:ext cx="81291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يريد أمجد أن يعرف هل الصابون أكثر </a:t>
            </a:r>
          </a:p>
          <a:p>
            <a:pPr algn="ctr"/>
            <a:r>
              <a:rPr lang="ar-AE" sz="4000" b="1" cap="none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قساوة</a:t>
            </a:r>
            <a:r>
              <a:rPr lang="ar-AE" sz="40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من الحديد أم </a:t>
            </a:r>
            <a:r>
              <a:rPr lang="ar-AE" sz="4000" b="1" cap="none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العكس!!</a:t>
            </a:r>
            <a:endParaRPr lang="ar-AE" sz="4000" b="1" cap="none" spc="5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000" b="1" u="sng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هي التجربة التي عليه أن يقوم </a:t>
            </a:r>
            <a:r>
              <a:rPr lang="ar-AE" sz="4000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بها</a:t>
            </a:r>
            <a:r>
              <a:rPr lang="ar-AE" sz="4000" b="1" u="sng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لفحص </a:t>
            </a:r>
            <a:r>
              <a:rPr lang="ar-AE" sz="4000" b="1" u="sng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القساوة؟؟</a:t>
            </a:r>
            <a:r>
              <a:rPr lang="ar-AE" sz="4000" b="1" u="sng" cap="none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u="sng" cap="none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>
            <a:hlinkClick r:id="rId2" action="ppaction://hlinksldjump"/>
          </p:cNvPr>
          <p:cNvSpPr/>
          <p:nvPr/>
        </p:nvSpPr>
        <p:spPr>
          <a:xfrm>
            <a:off x="3914691" y="3717032"/>
            <a:ext cx="388439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1.وضع الجسمين في الماء.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>
            <a:hlinkClick r:id="rId3" action="ppaction://hlinksldjump"/>
          </p:cNvPr>
          <p:cNvSpPr/>
          <p:nvPr/>
        </p:nvSpPr>
        <p:spPr>
          <a:xfrm>
            <a:off x="3347864" y="4509120"/>
            <a:ext cx="445666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خدش الجسمين مع بعضهما.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>
            <a:hlinkClick r:id="rId2" action="ppaction://hlinksldjump"/>
          </p:cNvPr>
          <p:cNvSpPr/>
          <p:nvPr/>
        </p:nvSpPr>
        <p:spPr>
          <a:xfrm>
            <a:off x="1475656" y="5301208"/>
            <a:ext cx="63225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رمي الجسمين على الأرض وسماع الصوت.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20072" y="33265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الأول: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03848" y="1484784"/>
            <a:ext cx="4814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أكمل الجملة بالشكل الصحيح:</a:t>
            </a:r>
            <a:endParaRPr lang="ar-SA" sz="3600" b="1" u="sng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43608" y="2204864"/>
            <a:ext cx="70455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كلما كانت المادة صعبة أكثر______ كانت </a:t>
            </a:r>
          </a:p>
          <a:p>
            <a:r>
              <a:rPr lang="ar-AE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المادة ______.</a:t>
            </a:r>
            <a:endParaRPr lang="ar-SA" sz="3600" b="1" u="sng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>
            <a:hlinkClick r:id="rId2" action="ppaction://hlinksldjump"/>
          </p:cNvPr>
          <p:cNvSpPr/>
          <p:nvPr/>
        </p:nvSpPr>
        <p:spPr>
          <a:xfrm>
            <a:off x="5436096" y="3645024"/>
            <a:ext cx="23695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1.للخدش، لينة.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>
            <a:hlinkClick r:id="rId3" action="ppaction://hlinksldjump"/>
          </p:cNvPr>
          <p:cNvSpPr/>
          <p:nvPr/>
        </p:nvSpPr>
        <p:spPr>
          <a:xfrm>
            <a:off x="5076056" y="4653136"/>
            <a:ext cx="276550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للخدش، أقسى.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61990" y="332656"/>
            <a:ext cx="345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الخامس: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546997" y="1556792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cap="none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القساوة</a:t>
            </a:r>
            <a:r>
              <a:rPr lang="ar-AE" sz="48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هي:</a:t>
            </a:r>
            <a:endParaRPr lang="ar-SA" sz="4400" b="1" u="sng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>
            <a:hlinkClick r:id="rId2" action="ppaction://hlinksldjump"/>
          </p:cNvPr>
          <p:cNvSpPr/>
          <p:nvPr/>
        </p:nvSpPr>
        <p:spPr>
          <a:xfrm>
            <a:off x="4716016" y="2636912"/>
            <a:ext cx="312938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1.صفة نعطيها للمواد.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>
            <a:hlinkClick r:id="rId3" action="ppaction://hlinksldjump"/>
          </p:cNvPr>
          <p:cNvSpPr/>
          <p:nvPr/>
        </p:nvSpPr>
        <p:spPr>
          <a:xfrm>
            <a:off x="6156176" y="4365104"/>
            <a:ext cx="16553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3.لون.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>
            <a:hlinkClick r:id="rId3" action="ppaction://hlinksldjump"/>
          </p:cNvPr>
          <p:cNvSpPr/>
          <p:nvPr/>
        </p:nvSpPr>
        <p:spPr>
          <a:xfrm>
            <a:off x="5292080" y="3501008"/>
            <a:ext cx="251062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2.نوع من المواد.</a:t>
            </a:r>
            <a:endParaRPr lang="ar-SA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966797" y="332656"/>
            <a:ext cx="3449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السادس: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24226" y="1556792"/>
            <a:ext cx="64475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يريد أمجد أن يعلق صورته على </a:t>
            </a:r>
            <a:r>
              <a:rPr lang="ar-AE" sz="40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الحائط،</a:t>
            </a:r>
            <a:r>
              <a:rPr lang="ar-AE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r>
              <a:rPr lang="ar-AE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تنصحه أن يستعمل </a:t>
            </a:r>
            <a:r>
              <a:rPr lang="ar-AE" sz="4000" b="1" u="sng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مسمار مصنوع من</a:t>
            </a:r>
            <a:r>
              <a:rPr lang="ar-AE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SA" sz="3600" b="1" u="sng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75856" y="404664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السابع- والأخير: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>
            <a:hlinkClick r:id="rId2" action="ppaction://hlinksldjump"/>
          </p:cNvPr>
          <p:cNvSpPr/>
          <p:nvPr/>
        </p:nvSpPr>
        <p:spPr>
          <a:xfrm>
            <a:off x="5796136" y="3212976"/>
            <a:ext cx="2114681" cy="7078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بلاستيك.</a:t>
            </a:r>
            <a:endParaRPr lang="ar-SA" sz="3600" b="1" u="sng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>
            <a:hlinkClick r:id="rId2" action="ppaction://hlinksldjump"/>
          </p:cNvPr>
          <p:cNvSpPr/>
          <p:nvPr/>
        </p:nvSpPr>
        <p:spPr>
          <a:xfrm>
            <a:off x="6012160" y="4149080"/>
            <a:ext cx="1885453" cy="7078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معجون.</a:t>
            </a:r>
            <a:endParaRPr lang="ar-SA" sz="3600" b="1" u="sng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>
            <a:hlinkClick r:id="rId3" action="ppaction://hlinksldjump"/>
          </p:cNvPr>
          <p:cNvSpPr/>
          <p:nvPr/>
        </p:nvSpPr>
        <p:spPr>
          <a:xfrm>
            <a:off x="6228184" y="5157192"/>
            <a:ext cx="1654620" cy="7078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b="1" cap="none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4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حديد.</a:t>
            </a:r>
            <a:endParaRPr lang="ar-SA" sz="3600" b="1" u="sng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9" name="Picture 2" descr="http://www.siggraph.org/publications/newsletter/volume-40-number-2/snowday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01008"/>
            <a:ext cx="3312368" cy="2448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قوس 11"/>
          <p:cNvSpPr/>
          <p:nvPr/>
        </p:nvSpPr>
        <p:spPr>
          <a:xfrm rot="19194162">
            <a:off x="887132" y="3243254"/>
            <a:ext cx="4104456" cy="3024336"/>
          </a:xfrm>
          <a:prstGeom prst="arc">
            <a:avLst>
              <a:gd name="adj1" fmla="val 16845943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e Movie-here comes the su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43000"/>
            <a:ext cx="7128792" cy="502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5045179" y="188640"/>
            <a:ext cx="2545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4"/>
              </a:rPr>
              <a:t>رابط الفيديو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s.teamsugar.com/files/users/0/6066/44_2007/BEE0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27280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 rot="20280966">
            <a:off x="1431380" y="1765265"/>
            <a:ext cx="605106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أحسنتم لقد نجحتم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 rot="20280966">
            <a:off x="3148046" y="1723468"/>
            <a:ext cx="605106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شكراً لكم يا أصدقاء</a:t>
            </a:r>
            <a:endParaRPr lang="ar-S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 descr="http://images.mob.org/pic/gallery/240x320/i_uvi_bee_movie-multfilmy-nasekomye-pchely-101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07808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generic.pixmac.com/4/stock-images-cute-bee-showing-insect-503463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1917204" cy="19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03648" y="1340768"/>
            <a:ext cx="668695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مساعدة النحلات للوصول إلى مكان الزهور من خلال الإجابة على الأسئلة بالشكل الصحيح.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الطالب أن يمرر الفأرة داخل المتاهة وإذا أخطأ سيُعيد المحاولة.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يوجد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عقبات داخل المتاهة على الطالب أن يجتازها.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عند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الوصول إلى صورة النحلة داخل المتاهة على الطالب أن يضغط على الصورة وينتقل للإجابة عن السؤال.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حالة كون الإجابة التي يجيبها الطالب خاطئة سيساعده طالب آخر.</a:t>
            </a:r>
            <a:endParaRPr lang="ar-SA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0"/>
            <a:ext cx="3788217" cy="1204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تعليمات </a:t>
            </a:r>
            <a:r>
              <a:rPr lang="ar-AE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اللعبة: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PHCkXvH89wc/UHoASAE7eVI/AAAAAAAABPk/n1mKZu-b5DU/s1600/be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2952328" cy="166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1115616" y="1556792"/>
            <a:ext cx="3816424" cy="4464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عليكم أن تجيبوا عن الأسئلة بالشكل الصحيح، وترشدوا النحل إلى مكان </a:t>
            </a:r>
            <a:r>
              <a:rPr lang="ar-AE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الزهور..!!</a:t>
            </a:r>
            <a:endParaRPr lang="he-I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8438" name="Picture 6" descr="http://content.usatoday.com/wires2web/20071029/4280166676_film_holiday_preview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140968"/>
            <a:ext cx="30537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مستدير الزوايا 9">
            <a:hlinkClick r:id="" action="ppaction://hlinkshowjump?jump=nextslide"/>
          </p:cNvPr>
          <p:cNvSpPr/>
          <p:nvPr/>
        </p:nvSpPr>
        <p:spPr>
          <a:xfrm>
            <a:off x="179512" y="5949280"/>
            <a:ext cx="194421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ابدأ اللعبة</a:t>
            </a:r>
            <a:endParaRPr lang="he-I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35">
            <a:hlinkClick r:id="" action="ppaction://hlinkshowjump?jump=lastslide"/>
            <a:hlinkHover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5"/>
          <p:cNvSpPr/>
          <p:nvPr/>
        </p:nvSpPr>
        <p:spPr>
          <a:xfrm rot="5400000">
            <a:off x="2879812" y="2168860"/>
            <a:ext cx="720080" cy="23762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شكل بيضاوي 10"/>
          <p:cNvSpPr/>
          <p:nvPr/>
        </p:nvSpPr>
        <p:spPr>
          <a:xfrm>
            <a:off x="4067944" y="2924944"/>
            <a:ext cx="1080120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مستطيل 11"/>
          <p:cNvSpPr/>
          <p:nvPr/>
        </p:nvSpPr>
        <p:spPr>
          <a:xfrm rot="10800000">
            <a:off x="2051720" y="3284984"/>
            <a:ext cx="432048" cy="23762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مستطيل 12"/>
          <p:cNvSpPr/>
          <p:nvPr/>
        </p:nvSpPr>
        <p:spPr>
          <a:xfrm rot="5400000">
            <a:off x="2915816" y="4581128"/>
            <a:ext cx="648072" cy="23762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C0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3851920" y="4869160"/>
            <a:ext cx="1512168" cy="158417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مستطيل 14"/>
          <p:cNvSpPr/>
          <p:nvPr/>
        </p:nvSpPr>
        <p:spPr>
          <a:xfrm rot="5400000">
            <a:off x="5976156" y="4545124"/>
            <a:ext cx="576064" cy="25202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مستطيل 15"/>
          <p:cNvSpPr/>
          <p:nvPr/>
        </p:nvSpPr>
        <p:spPr>
          <a:xfrm>
            <a:off x="7092280" y="3501008"/>
            <a:ext cx="432048" cy="23762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شكل بيضاوي 16"/>
          <p:cNvSpPr/>
          <p:nvPr/>
        </p:nvSpPr>
        <p:spPr>
          <a:xfrm>
            <a:off x="6372200" y="2204864"/>
            <a:ext cx="1512168" cy="144016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مستطيل 17"/>
          <p:cNvSpPr/>
          <p:nvPr/>
        </p:nvSpPr>
        <p:spPr>
          <a:xfrm rot="16899222">
            <a:off x="5581508" y="1498308"/>
            <a:ext cx="678348" cy="206800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مستطيل 19"/>
          <p:cNvSpPr/>
          <p:nvPr/>
        </p:nvSpPr>
        <p:spPr>
          <a:xfrm rot="17132106">
            <a:off x="3048199" y="534716"/>
            <a:ext cx="569615" cy="283507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شكل بيضاوي 18"/>
          <p:cNvSpPr/>
          <p:nvPr/>
        </p:nvSpPr>
        <p:spPr>
          <a:xfrm>
            <a:off x="3851920" y="1556792"/>
            <a:ext cx="1296144" cy="12961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نجمة ذات 4 نقاط 21">
            <a:hlinkClick r:id="" action="ppaction://hlinkshowjump?jump=nextslide"/>
            <a:hlinkHover r:id="" action="ppaction://hlinkshowjump?jump=nextslide"/>
          </p:cNvPr>
          <p:cNvSpPr/>
          <p:nvPr/>
        </p:nvSpPr>
        <p:spPr>
          <a:xfrm>
            <a:off x="6372200" y="2276872"/>
            <a:ext cx="1584176" cy="1368152"/>
          </a:xfrm>
          <a:prstGeom prst="star4">
            <a:avLst>
              <a:gd name="adj" fmla="val 4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نجمة ذات 4 نقاط 22">
            <a:hlinkHover r:id="" action="ppaction://hlinkshowjump?jump=nextslide"/>
          </p:cNvPr>
          <p:cNvSpPr/>
          <p:nvPr/>
        </p:nvSpPr>
        <p:spPr>
          <a:xfrm>
            <a:off x="3923928" y="5013176"/>
            <a:ext cx="1440160" cy="1296144"/>
          </a:xfrm>
          <a:prstGeom prst="star4">
            <a:avLst>
              <a:gd name="adj" fmla="val 4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نجمة ذات 4 نقاط 23">
            <a:hlinkClick r:id="" action="ppaction://hlinkshowjump?jump=nextslide"/>
            <a:hlinkHover r:id="" action="ppaction://hlinkshowjump?jump=nextslide"/>
          </p:cNvPr>
          <p:cNvSpPr/>
          <p:nvPr/>
        </p:nvSpPr>
        <p:spPr>
          <a:xfrm>
            <a:off x="4067944" y="3068960"/>
            <a:ext cx="1080120" cy="792088"/>
          </a:xfrm>
          <a:prstGeom prst="star4">
            <a:avLst>
              <a:gd name="adj" fmla="val 4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نجمة ذات 4 نقاط 25">
            <a:hlinkHover r:id="" action="ppaction://hlinkshowjump?jump=nextslide"/>
          </p:cNvPr>
          <p:cNvSpPr/>
          <p:nvPr/>
        </p:nvSpPr>
        <p:spPr>
          <a:xfrm>
            <a:off x="3923928" y="1700808"/>
            <a:ext cx="1152128" cy="1008112"/>
          </a:xfrm>
          <a:prstGeom prst="star4">
            <a:avLst>
              <a:gd name="adj" fmla="val 4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مثلث متساوي الساقين 30">
            <a:hlinkHover r:id="" action="ppaction://hlinkshowjump?jump=nextslide"/>
          </p:cNvPr>
          <p:cNvSpPr/>
          <p:nvPr/>
        </p:nvSpPr>
        <p:spPr>
          <a:xfrm rot="16200000">
            <a:off x="6984268" y="4689140"/>
            <a:ext cx="432048" cy="648072"/>
          </a:xfrm>
          <a:prstGeom prst="triangl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مثلث متساوي الساقين 32">
            <a:hlinkHover r:id="" action="ppaction://hlinkshowjump?jump=nextslide"/>
          </p:cNvPr>
          <p:cNvSpPr/>
          <p:nvPr/>
        </p:nvSpPr>
        <p:spPr>
          <a:xfrm rot="16200000">
            <a:off x="6984268" y="4041068"/>
            <a:ext cx="432048" cy="648072"/>
          </a:xfrm>
          <a:prstGeom prst="triangl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مستطيل 33"/>
          <p:cNvSpPr/>
          <p:nvPr/>
        </p:nvSpPr>
        <p:spPr>
          <a:xfrm>
            <a:off x="2051720" y="5805264"/>
            <a:ext cx="792088" cy="12687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البداية</a:t>
            </a:r>
            <a:endParaRPr lang="he-IL" sz="2400" b="1" dirty="0">
              <a:solidFill>
                <a:schemeClr val="tx2">
                  <a:lumMod val="75000"/>
                </a:schemeClr>
              </a:solidFill>
              <a:latin typeface="Traditional Arabic" pitchFamily="18" charset="-78"/>
            </a:endParaRPr>
          </a:p>
        </p:txBody>
      </p:sp>
      <p:sp>
        <p:nvSpPr>
          <p:cNvPr id="35" name="مخطط انسيابي: رابط 34"/>
          <p:cNvSpPr/>
          <p:nvPr/>
        </p:nvSpPr>
        <p:spPr>
          <a:xfrm>
            <a:off x="7092280" y="5661248"/>
            <a:ext cx="288032" cy="288032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مستطيل 36"/>
          <p:cNvSpPr/>
          <p:nvPr/>
        </p:nvSpPr>
        <p:spPr>
          <a:xfrm rot="5976136">
            <a:off x="5237000" y="3084695"/>
            <a:ext cx="633801" cy="115416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مجسم مشطوف الحواف 39"/>
          <p:cNvSpPr/>
          <p:nvPr/>
        </p:nvSpPr>
        <p:spPr>
          <a:xfrm>
            <a:off x="1259632" y="4005064"/>
            <a:ext cx="576064" cy="1008112"/>
          </a:xfrm>
          <a:prstGeom prst="bevel">
            <a:avLst>
              <a:gd name="adj" fmla="val 3265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خماسي 40">
            <a:hlinkHover r:id="" action="ppaction://hlinkshowjump?jump=nextslide"/>
          </p:cNvPr>
          <p:cNvSpPr/>
          <p:nvPr/>
        </p:nvSpPr>
        <p:spPr>
          <a:xfrm>
            <a:off x="1907704" y="4005064"/>
            <a:ext cx="576064" cy="1008112"/>
          </a:xfrm>
          <a:prstGeom prst="homePlat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635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مخطط انسيابي: رابط 41"/>
          <p:cNvSpPr/>
          <p:nvPr/>
        </p:nvSpPr>
        <p:spPr>
          <a:xfrm>
            <a:off x="8532440" y="260648"/>
            <a:ext cx="288032" cy="288032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مخطط انسيابي: رابط 42"/>
          <p:cNvSpPr/>
          <p:nvPr/>
        </p:nvSpPr>
        <p:spPr>
          <a:xfrm>
            <a:off x="4499992" y="188640"/>
            <a:ext cx="288032" cy="288032"/>
          </a:xfrm>
          <a:prstGeom prst="flowChartConnector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مخطط انسيابي: رابط 43"/>
          <p:cNvSpPr/>
          <p:nvPr/>
        </p:nvSpPr>
        <p:spPr>
          <a:xfrm>
            <a:off x="8676456" y="3356992"/>
            <a:ext cx="288032" cy="288032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مخطط انسيابي: رابط 44"/>
          <p:cNvSpPr/>
          <p:nvPr/>
        </p:nvSpPr>
        <p:spPr>
          <a:xfrm>
            <a:off x="8676456" y="6309320"/>
            <a:ext cx="288032" cy="288032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مخطط انسيابي: رابط 45"/>
          <p:cNvSpPr/>
          <p:nvPr/>
        </p:nvSpPr>
        <p:spPr>
          <a:xfrm>
            <a:off x="251520" y="6309320"/>
            <a:ext cx="288032" cy="288032"/>
          </a:xfrm>
          <a:prstGeom prst="flowChartConnector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مخطط انسيابي: رابط 46"/>
          <p:cNvSpPr/>
          <p:nvPr/>
        </p:nvSpPr>
        <p:spPr>
          <a:xfrm>
            <a:off x="251520" y="188640"/>
            <a:ext cx="288032" cy="288032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مخطط انسيابي: رابط 47"/>
          <p:cNvSpPr/>
          <p:nvPr/>
        </p:nvSpPr>
        <p:spPr>
          <a:xfrm>
            <a:off x="179512" y="3501008"/>
            <a:ext cx="288032" cy="288032"/>
          </a:xfrm>
          <a:prstGeom prst="flowChartConnector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شكل بيضاوي 37"/>
          <p:cNvSpPr/>
          <p:nvPr/>
        </p:nvSpPr>
        <p:spPr>
          <a:xfrm>
            <a:off x="755576" y="692696"/>
            <a:ext cx="1440160" cy="15121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مستطيل 48"/>
          <p:cNvSpPr/>
          <p:nvPr/>
        </p:nvSpPr>
        <p:spPr>
          <a:xfrm rot="5081842">
            <a:off x="4273357" y="-1598890"/>
            <a:ext cx="529861" cy="510820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نجمة ذات 4 نقاط 38">
            <a:hlinkHover r:id="" action="ppaction://hlinkshowjump?jump=nextslide"/>
          </p:cNvPr>
          <p:cNvSpPr/>
          <p:nvPr/>
        </p:nvSpPr>
        <p:spPr>
          <a:xfrm>
            <a:off x="755576" y="764704"/>
            <a:ext cx="1584176" cy="1368152"/>
          </a:xfrm>
          <a:prstGeom prst="star4">
            <a:avLst>
              <a:gd name="adj" fmla="val 494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517232"/>
            <a:ext cx="648072" cy="576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648072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3760">
            <a:off x="5292272" y="3408307"/>
            <a:ext cx="616917" cy="53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589240"/>
            <a:ext cx="648072" cy="504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4250">
            <a:off x="5436096" y="2276872"/>
            <a:ext cx="648072" cy="504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4250">
            <a:off x="2682170" y="1632376"/>
            <a:ext cx="648072" cy="504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72262">
            <a:off x="5220072" y="620688"/>
            <a:ext cx="648072" cy="504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 descr="http://www.buzzaboutbees.net/images/HoneyBeesOnYellowFlower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188640"/>
            <a:ext cx="1512168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104E-6 L -0.14583 -3.4104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4971E-6 L -0.14583 1.8497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31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>
            <a:off x="2555776" y="1484784"/>
            <a:ext cx="6120680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حاول مرة </a:t>
            </a:r>
            <a:r>
              <a:rPr lang="ar-AE" sz="8000" b="1" dirty="0" err="1" smtClean="0">
                <a:solidFill>
                  <a:schemeClr val="accent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ثانية...!!</a:t>
            </a:r>
            <a:endParaRPr lang="he-IL" sz="8000" b="1" dirty="0"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+mj-cs"/>
            </a:endParaRPr>
          </a:p>
        </p:txBody>
      </p:sp>
      <p:pic>
        <p:nvPicPr>
          <p:cNvPr id="62468" name="Picture 4" descr="http://www.westfield.ma.edu/personalpages/draker/edcom/final/webprojects/fa08/buddy/answer_try_again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3600400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2" descr="https://encrypted-tbn0.gstatic.com/images?q=tbn:ANd9GcTQ6IEOfYX0m2ovKx50MdKtqJbk1IO0qOM6MS0hGF780yAgxJBC5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287" t="13465" r="7484" b="9589"/>
          <a:stretch>
            <a:fillRect/>
          </a:stretch>
        </p:blipFill>
        <p:spPr bwMode="auto">
          <a:xfrm>
            <a:off x="7452320" y="4653136"/>
            <a:ext cx="1368152" cy="1872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657461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صحيحة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www.webdesign.org/img_articles/14223/171040_img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85">
            <a:off x="3460719" y="3671552"/>
            <a:ext cx="2448272" cy="197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96144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81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8640"/>
            <a:ext cx="1571625" cy="147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ذو زوايا قطرية مستديرة 14">
            <a:hlinkClick r:id="rId7" action="ppaction://hlinksldjump"/>
          </p:cNvPr>
          <p:cNvSpPr/>
          <p:nvPr/>
        </p:nvSpPr>
        <p:spPr>
          <a:xfrm>
            <a:off x="251520" y="5085184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7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المتاهة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87858" y="1700808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أيهما الأكثر </a:t>
            </a:r>
            <a:r>
              <a:rPr lang="ar-AE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قساوة؟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282205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2952328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4860032" y="2996952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البلاستيك</a:t>
            </a:r>
            <a:endParaRPr lang="ar-SA" sz="5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79712" y="2924944"/>
            <a:ext cx="1853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المعجون</a:t>
            </a:r>
            <a:endParaRPr lang="ar-SA" sz="5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93624" y="332656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الرابع: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87858" y="1700808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أيهما الأكثر </a:t>
            </a:r>
            <a:r>
              <a:rPr lang="ar-AE" sz="54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قساوة؟</a:t>
            </a:r>
            <a:endParaRPr lang="ar-SA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282205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4860032" y="2996952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البلاستيك</a:t>
            </a:r>
            <a:endParaRPr lang="ar-SA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34402" y="2924944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الحديد</a:t>
            </a:r>
            <a:endParaRPr lang="ar-SA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273630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5215263" y="332656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الثاني: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262</Words>
  <Application>Microsoft Office PowerPoint</Application>
  <PresentationFormat>عرض على الشاشة (3:4)‏</PresentationFormat>
  <Paragraphs>54</Paragraphs>
  <Slides>17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ערכת נושא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وحدة تعليمية ضمن مساق عالم النبات بعنوان: العائلة الصليبية</dc:title>
  <dc:creator>סאויין</dc:creator>
  <cp:lastModifiedBy>מוחמד</cp:lastModifiedBy>
  <cp:revision>65</cp:revision>
  <dcterms:created xsi:type="dcterms:W3CDTF">2012-01-11T22:36:18Z</dcterms:created>
  <dcterms:modified xsi:type="dcterms:W3CDTF">2013-03-13T11:16:59Z</dcterms:modified>
</cp:coreProperties>
</file>