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40"/>
  </p:notesMasterIdLst>
  <p:handoutMasterIdLst>
    <p:handoutMasterId r:id="rId41"/>
  </p:handoutMasterIdLst>
  <p:sldIdLst>
    <p:sldId id="259" r:id="rId2"/>
    <p:sldId id="261" r:id="rId3"/>
    <p:sldId id="260" r:id="rId4"/>
    <p:sldId id="256" r:id="rId5"/>
    <p:sldId id="257" r:id="rId6"/>
    <p:sldId id="258" r:id="rId7"/>
    <p:sldId id="294" r:id="rId8"/>
    <p:sldId id="295" r:id="rId9"/>
    <p:sldId id="263" r:id="rId10"/>
    <p:sldId id="264" r:id="rId11"/>
    <p:sldId id="266" r:id="rId12"/>
    <p:sldId id="271" r:id="rId13"/>
    <p:sldId id="272" r:id="rId14"/>
    <p:sldId id="281" r:id="rId15"/>
    <p:sldId id="285" r:id="rId16"/>
    <p:sldId id="286" r:id="rId17"/>
    <p:sldId id="278" r:id="rId18"/>
    <p:sldId id="275" r:id="rId19"/>
    <p:sldId id="282" r:id="rId20"/>
    <p:sldId id="287" r:id="rId21"/>
    <p:sldId id="268" r:id="rId22"/>
    <p:sldId id="277" r:id="rId23"/>
    <p:sldId id="276" r:id="rId24"/>
    <p:sldId id="283" r:id="rId25"/>
    <p:sldId id="288" r:id="rId26"/>
    <p:sldId id="269" r:id="rId27"/>
    <p:sldId id="279" r:id="rId28"/>
    <p:sldId id="274" r:id="rId29"/>
    <p:sldId id="284" r:id="rId30"/>
    <p:sldId id="289" r:id="rId31"/>
    <p:sldId id="265" r:id="rId32"/>
    <p:sldId id="270" r:id="rId33"/>
    <p:sldId id="273" r:id="rId34"/>
    <p:sldId id="280" r:id="rId35"/>
    <p:sldId id="290" r:id="rId36"/>
    <p:sldId id="291" r:id="rId37"/>
    <p:sldId id="292" r:id="rId38"/>
    <p:sldId id="293" r:id="rId39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CC"/>
    <a:srgbClr val="FF99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DE6D2D9A-3AAA-4BFB-8C86-852EAD7C9C62}" type="datetimeFigureOut">
              <a:rPr lang="he-IL" smtClean="0"/>
              <a:pPr/>
              <a:t>ב'/שבט/תשע"ג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E91F0CB4-4738-4F99-87C5-E4380F8AB0A8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83CF0439-A965-4CFC-831F-75DCCD6EABDA}" type="datetimeFigureOut">
              <a:rPr lang="he-IL" smtClean="0"/>
              <a:pPr/>
              <a:t>ב'/שבט/תשע"ג</a:t>
            </a:fld>
            <a:endParaRPr lang="he-IL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he-IL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71D78B67-A720-4F8B-BE42-83A3FFFB1FF5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تمهيد مراجعة عن المادة</a:t>
            </a:r>
            <a:r>
              <a:rPr lang="ar-SA" baseline="0" dirty="0" smtClean="0"/>
              <a:t> السابقة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التطبيق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التطبيق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التطبيق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إجمال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وظيفة </a:t>
            </a:r>
            <a:r>
              <a:rPr lang="ar-SA" dirty="0" err="1" smtClean="0"/>
              <a:t>بيتية</a:t>
            </a:r>
            <a:r>
              <a:rPr lang="ar-SA" dirty="0" smtClean="0"/>
              <a:t>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38</a:t>
            </a:fld>
            <a:endParaRPr lang="he-I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مراجعة عن المادة السابقة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2</a:t>
            </a:fld>
            <a:endParaRPr lang="he-I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الاستدراج</a:t>
            </a:r>
            <a:r>
              <a:rPr lang="ar-SA" baseline="0" dirty="0" smtClean="0"/>
              <a:t> عرض لفلم عن الحيوانات وبيئتها </a:t>
            </a: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العرض</a:t>
            </a:r>
            <a:r>
              <a:rPr lang="ar-SA" baseline="0" dirty="0" smtClean="0"/>
              <a:t> -مقارنة بين الصورتين 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تطبيق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التطبيق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11</a:t>
            </a:fld>
            <a:endParaRPr lang="he-I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التطبيق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מונת שקופית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מציין מיקום של הערו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ar-SA" dirty="0" smtClean="0"/>
              <a:t>التطبيق</a:t>
            </a:r>
            <a:endParaRPr lang="he-IL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D78B67-A720-4F8B-BE42-83A3FFFB1FF5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15BDCA-7F77-4ECD-8D61-CE7B2D256821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3C09F-A2F5-444B-A170-F1F22EBB5251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89806-98EB-49EB-9070-FFF5C87D4FD0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9195F-EE51-4BF0-813C-A73AE6FAA402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E0C18-99D2-4CE2-9FF6-82C7B4D3672F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EA551-1421-4CDA-A445-9F6A1B7AD38B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EF1E23-BAB2-49FD-9244-D6F01D245254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271AF1-AB8B-49C2-8E76-3A09F9C1641F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453C4-DEBC-4E34-935B-660F05E8BFBE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E69E88-3AEE-4AEA-A267-09A904E3758F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ציור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92416E-8E0F-48E9-9779-AAE7CCA63E85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DFCE0-844B-4EDE-ABDB-A41281612F2A}" type="datetime8">
              <a:rPr lang="he-IL" smtClean="0"/>
              <a:pPr/>
              <a:t>13 ינואר 13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F22AC9-109E-4E4D-92F9-530E51D9A3A2}" type="slidenum">
              <a:rPr lang="he-IL" smtClean="0"/>
              <a:pPr/>
              <a:t>‹#›</a:t>
            </a:fld>
            <a:endParaRPr lang="he-I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12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1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gif"/><Relationship Id="rId4" Type="http://schemas.openxmlformats.org/officeDocument/2006/relationships/image" Target="../media/image2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gif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youtube.com/watch?v=yE0qzPqqZEA" TargetMode="External"/><Relationship Id="rId4" Type="http://schemas.openxmlformats.org/officeDocument/2006/relationships/hyperlink" Target="http://www.youtube.com/watch?v=R_ZiypXUTM0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slide" Target="slide26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0.gif"/><Relationship Id="rId4" Type="http://schemas.openxmlformats.org/officeDocument/2006/relationships/image" Target="../media/image2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9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31.xml"/><Relationship Id="rId5" Type="http://schemas.openxmlformats.org/officeDocument/2006/relationships/image" Target="../media/image20.gif"/><Relationship Id="rId4" Type="http://schemas.openxmlformats.org/officeDocument/2006/relationships/image" Target="../media/image2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smina\Desktop\&#1575;&#1604;&#1576;&#1610;&#1574;&#1577;%20&#1575;&#1604;&#1581;&#1610;&#1575;&#1578;&#1610;&#1577;\&#1576;&#1610;&#1574;&#1577;+&#1575;&#1604;&#1581;&#1610;...mp4" TargetMode="Externa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" Target="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3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20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jasmina\Desktop\&#1575;&#1604;&#1576;&#1610;&#1574;&#1577;%20&#1575;&#1604;&#1581;&#1610;&#1575;&#1578;&#1610;&#1577;\&#1575;&#1581;&#1587;&#1606;&#1578;&#1605;%20.wm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audio" Target="../media/audio1.wav"/><Relationship Id="rId7" Type="http://schemas.openxmlformats.org/officeDocument/2006/relationships/image" Target="../media/image20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11.xml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619672" y="764704"/>
            <a:ext cx="8229600" cy="1143000"/>
          </a:xfrm>
        </p:spPr>
        <p:txBody>
          <a:bodyPr>
            <a:normAutofit/>
          </a:bodyPr>
          <a:lstStyle/>
          <a:p>
            <a:r>
              <a:rPr lang="ar-SA" sz="6000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Simplified Arabic" pitchFamily="18" charset="-78"/>
                <a:cs typeface="Simplified Arabic" pitchFamily="18" charset="-78"/>
              </a:rPr>
              <a:t>البيئات الحياتية </a:t>
            </a:r>
            <a:endParaRPr lang="he-IL" sz="6000" dirty="0">
              <a:ln w="18415" cmpd="sng">
                <a:solidFill>
                  <a:sysClr val="windowText" lastClr="000000"/>
                </a:solidFill>
                <a:prstDash val="solid"/>
              </a:ln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Simplified Arabic" pitchFamily="18" charset="-78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4"/>
            <a:ext cx="9144000" cy="685358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طريقك مسدودة </a:t>
            </a:r>
            <a:endParaRPr lang="he-I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p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67567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السؤال الأول </a:t>
            </a:r>
            <a:endParaRPr lang="he-IL" dirty="0">
              <a:solidFill>
                <a:srgbClr val="FF0000"/>
              </a:solidFill>
              <a:latin typeface="Simplified Arabic" pitchFamily="18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البيئة الحياتية الطبيعية هي :</a:t>
            </a:r>
          </a:p>
          <a:p>
            <a:r>
              <a:rPr lang="ar-SA" dirty="0" smtClean="0">
                <a:latin typeface="Simplified Arabic" pitchFamily="18" charset="-78"/>
                <a:cs typeface="Simplified Arabic" pitchFamily="18" charset="-78"/>
                <a:hlinkClick r:id="rId4" action="ppaction://hlinksldjump"/>
              </a:rPr>
              <a:t>هي البيئة التي صنعها الإنسان.</a:t>
            </a:r>
            <a:endParaRPr lang="ar-SA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SA" dirty="0" smtClean="0">
                <a:latin typeface="Simplified Arabic" pitchFamily="18" charset="-78"/>
                <a:cs typeface="Simplified Arabic" pitchFamily="18" charset="-78"/>
                <a:hlinkClick r:id="rId5" action="ppaction://hlinksldjump"/>
              </a:rPr>
              <a:t>هي البيئة التي تكونت في الطبيعة</a:t>
            </a:r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.</a:t>
            </a:r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z="1600" smtClean="0"/>
              <a:pPr/>
              <a:t>11</a:t>
            </a:fld>
            <a:endParaRPr lang="he-IL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un[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94037"/>
            <a:ext cx="7056784" cy="4653387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  <a:latin typeface="Simplified Arabic" pitchFamily="18" charset="-78"/>
                <a:cs typeface="Simplified Arabic" pitchFamily="18" charset="-78"/>
              </a:rPr>
              <a:t>عودة للمتاهة </a:t>
            </a:r>
            <a:endParaRPr lang="he-IL" sz="2000" dirty="0">
              <a:solidFill>
                <a:schemeClr val="tx1"/>
              </a:solidFill>
              <a:latin typeface="Simplified Arabic" pitchFamily="18" charset="-78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حاول مرة أُخرى </a:t>
            </a:r>
            <a:endParaRPr lang="he-IL" dirty="0"/>
          </a:p>
        </p:txBody>
      </p:sp>
      <p:pic>
        <p:nvPicPr>
          <p:cNvPr id="4" name="מציין מיקום תוכן 3" descr="untitlem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4311922" cy="4311922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dirty="0" smtClean="0">
                <a:solidFill>
                  <a:schemeClr val="tx1"/>
                </a:solidFill>
              </a:rPr>
              <a:t>عودة للسؤال  </a:t>
            </a:r>
            <a:endParaRPr lang="he-IL" dirty="0">
              <a:solidFill>
                <a:schemeClr val="tx1"/>
              </a:solidFill>
            </a:endParaRPr>
          </a:p>
        </p:txBody>
      </p:sp>
      <p:sp>
        <p:nvSpPr>
          <p:cNvPr id="12" name="מציין מיקום של מספר שקופית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892480" y="1988840"/>
            <a:ext cx="251520" cy="46085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0" y="2348880"/>
            <a:ext cx="395536" cy="367240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899592" y="2924944"/>
            <a:ext cx="288032" cy="23762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940152" y="1052736"/>
            <a:ext cx="1440160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691680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899592" y="980728"/>
            <a:ext cx="42484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27584" y="5733256"/>
            <a:ext cx="360040" cy="7920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0"/>
            <a:ext cx="8316416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4572000" y="1844824"/>
            <a:ext cx="432048" cy="40324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827584" y="6381328"/>
            <a:ext cx="1008112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>
            <a:hlinkClick r:id="" action="ppaction://noaction">
              <a:snd r:embed="rId3" name="cashreg.wav"/>
            </a:hlinkClick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2555776" y="2825552"/>
            <a:ext cx="432048" cy="35557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95536" y="1988840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876256" y="1988840"/>
            <a:ext cx="216024" cy="43924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884368" y="2060848"/>
            <a:ext cx="432048" cy="38884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5724128" y="476672"/>
            <a:ext cx="504056" cy="540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3563888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1187624" y="3861048"/>
            <a:ext cx="504056" cy="404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0" y="0"/>
            <a:ext cx="395536" cy="23488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>
            <a:hlinkClick r:id="" action="ppaction://noaction">
              <a:snd r:embed="rId3" name="cashreg.wav"/>
            </a:hlinkClick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1835696" y="6381328"/>
            <a:ext cx="1152128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1763688" y="2276872"/>
            <a:ext cx="216024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2987824" y="6353944"/>
            <a:ext cx="3888432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3779912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5004048" y="5445224"/>
            <a:ext cx="720080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6876256" y="6353944"/>
            <a:ext cx="2267744" cy="5040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7092280" y="3284984"/>
            <a:ext cx="216024" cy="30963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>
            <a:hlinkClick r:id="" action="ppaction://hlinkshowjump?jump=nextslide"/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395536" y="2132856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7884368" y="0"/>
            <a:ext cx="432048" cy="21328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8892480" y="836712"/>
            <a:ext cx="251520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7092280" y="1988840"/>
            <a:ext cx="216024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 descr="imagesCAHSZ3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0"/>
            <a:ext cx="827584" cy="764704"/>
          </a:xfrm>
          <a:prstGeom prst="rect">
            <a:avLst/>
          </a:prstGeom>
        </p:spPr>
      </p:pic>
      <p:pic>
        <p:nvPicPr>
          <p:cNvPr id="46" name="תמונה 45" descr="470532wome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619672" y="5805264"/>
            <a:ext cx="611560" cy="548680"/>
          </a:xfrm>
          <a:prstGeom prst="rect">
            <a:avLst/>
          </a:prstGeom>
        </p:spPr>
      </p:pic>
      <p:pic>
        <p:nvPicPr>
          <p:cNvPr id="47" name="תמונה 46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212976"/>
            <a:ext cx="560546" cy="419868"/>
          </a:xfrm>
          <a:prstGeom prst="rect">
            <a:avLst/>
          </a:prstGeom>
        </p:spPr>
      </p:pic>
      <p:pic>
        <p:nvPicPr>
          <p:cNvPr id="48" name="תמונה 47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3933056"/>
            <a:ext cx="504056" cy="419868"/>
          </a:xfrm>
          <a:prstGeom prst="rect">
            <a:avLst/>
          </a:prstGeom>
        </p:spPr>
      </p:pic>
      <p:pic>
        <p:nvPicPr>
          <p:cNvPr id="49" name="תמונה 48" descr="o.png">
            <a:hlinkClick r:id="rId7" action="ppaction://hlinksldjump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1484784"/>
            <a:ext cx="560546" cy="504056"/>
          </a:xfrm>
          <a:prstGeom prst="rect">
            <a:avLst/>
          </a:prstGeom>
        </p:spPr>
      </p:pic>
      <p:pic>
        <p:nvPicPr>
          <p:cNvPr id="50" name="תמונה 49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95936" y="3212976"/>
            <a:ext cx="560546" cy="419868"/>
          </a:xfrm>
          <a:prstGeom prst="rect">
            <a:avLst/>
          </a:prstGeom>
        </p:spPr>
      </p:pic>
      <p:pic>
        <p:nvPicPr>
          <p:cNvPr id="51" name="תמונה 50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476672"/>
            <a:ext cx="560546" cy="419868"/>
          </a:xfrm>
          <a:prstGeom prst="rect">
            <a:avLst/>
          </a:prstGeom>
        </p:spPr>
      </p:pic>
      <p:pic>
        <p:nvPicPr>
          <p:cNvPr id="52" name="תמונה 51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2708920"/>
            <a:ext cx="560546" cy="419868"/>
          </a:xfrm>
          <a:prstGeom prst="rect">
            <a:avLst/>
          </a:prstGeom>
        </p:spPr>
      </p:pic>
      <p:pic>
        <p:nvPicPr>
          <p:cNvPr id="53" name="תמונה 52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2708920"/>
            <a:ext cx="560546" cy="419868"/>
          </a:xfrm>
          <a:prstGeom prst="rect">
            <a:avLst/>
          </a:prstGeom>
        </p:spPr>
      </p:pic>
      <p:pic>
        <p:nvPicPr>
          <p:cNvPr id="54" name="תמונה 53" descr="o.png">
            <a:hlinkClick r:id="" action="ppaction://hlinkshowjump?jump=nextslide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987824" y="3429000"/>
            <a:ext cx="560546" cy="419868"/>
          </a:xfrm>
          <a:prstGeom prst="rect">
            <a:avLst/>
          </a:prstGeom>
        </p:spPr>
      </p:pic>
      <p:sp>
        <p:nvSpPr>
          <p:cNvPr id="57" name="מציין מיקום של מספר שקופית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طريقك مسدودة </a:t>
            </a:r>
            <a:endParaRPr lang="he-I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السؤال الثاني </a:t>
            </a:r>
            <a:endParaRPr lang="he-IL" dirty="0">
              <a:latin typeface="Simplified Arabic" pitchFamily="18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483768" y="1600200"/>
            <a:ext cx="6203032" cy="4525963"/>
          </a:xfrm>
        </p:spPr>
        <p:txBody>
          <a:bodyPr/>
          <a:lstStyle/>
          <a:p>
            <a:r>
              <a:rPr lang="ar-SA" b="1" dirty="0" smtClean="0">
                <a:latin typeface="Simplified Arabic" pitchFamily="18" charset="-78"/>
                <a:cs typeface="Simplified Arabic" pitchFamily="18" charset="-78"/>
              </a:rPr>
              <a:t>الصحراء، البحر، حقل البور. هي أمثلة لبيئات حياتية اصطناعية.</a:t>
            </a:r>
          </a:p>
          <a:p>
            <a:r>
              <a:rPr lang="ar-SA" b="1" dirty="0" smtClean="0">
                <a:latin typeface="Simplified Arabic" pitchFamily="18" charset="-78"/>
                <a:cs typeface="Simplified Arabic" pitchFamily="18" charset="-78"/>
                <a:hlinkClick r:id="rId3" action="ppaction://hlinksldjump"/>
              </a:rPr>
              <a:t>صحيح</a:t>
            </a:r>
            <a:endParaRPr lang="ar-SA" b="1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SA" b="1" dirty="0" smtClean="0">
                <a:latin typeface="Simplified Arabic" pitchFamily="18" charset="-78"/>
                <a:cs typeface="Simplified Arabic" pitchFamily="18" charset="-78"/>
                <a:hlinkClick r:id="rId4" action="ppaction://hlinksldjump"/>
              </a:rPr>
              <a:t>خطأ </a:t>
            </a:r>
            <a:endParaRPr lang="he-IL" b="1" dirty="0">
              <a:latin typeface="Simplified Arabic" pitchFamily="18" charset="-78"/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un[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94037"/>
            <a:ext cx="7056784" cy="4653387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عودة للمتاهة 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17</a:t>
            </a:fld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حاول مرة أُخرى </a:t>
            </a:r>
            <a:endParaRPr lang="he-IL" dirty="0"/>
          </a:p>
        </p:txBody>
      </p:sp>
      <p:pic>
        <p:nvPicPr>
          <p:cNvPr id="4" name="מציין מיקום תוכן 3" descr="untitlem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4311922" cy="4311922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عودة للسؤال  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748464" y="1988840"/>
            <a:ext cx="395536" cy="46085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0" y="2348880"/>
            <a:ext cx="395536" cy="45091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899592" y="2924944"/>
            <a:ext cx="288032" cy="23762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940152" y="1052736"/>
            <a:ext cx="1440160" cy="504056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691680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899592" y="980728"/>
            <a:ext cx="42484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27584" y="5733256"/>
            <a:ext cx="360040" cy="7920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0" y="0"/>
            <a:ext cx="8316416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4572000" y="1844824"/>
            <a:ext cx="432048" cy="40324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827584" y="6381328"/>
            <a:ext cx="1008112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2555776" y="2825552"/>
            <a:ext cx="432048" cy="355577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95536" y="1988840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876256" y="1988840"/>
            <a:ext cx="216024" cy="439248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884368" y="2060848"/>
            <a:ext cx="432048" cy="38884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5724128" y="476672"/>
            <a:ext cx="504056" cy="540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3563888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1187624" y="3861048"/>
            <a:ext cx="504056" cy="404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0" y="0"/>
            <a:ext cx="395536" cy="23488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1835696" y="6381328"/>
            <a:ext cx="1152128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1835696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2987824" y="6353944"/>
            <a:ext cx="3888432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3779912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5004048" y="5445224"/>
            <a:ext cx="720080" cy="432048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6876256" y="6353944"/>
            <a:ext cx="2267744" cy="5040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7092280" y="3284984"/>
            <a:ext cx="216024" cy="30963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395536" y="2132856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7884368" y="0"/>
            <a:ext cx="432048" cy="21328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8748464" y="764704"/>
            <a:ext cx="395536" cy="12961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7092280" y="1988840"/>
            <a:ext cx="216024" cy="12961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 descr="imagesCAHSZ3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0"/>
            <a:ext cx="827584" cy="764704"/>
          </a:xfrm>
          <a:prstGeom prst="rect">
            <a:avLst/>
          </a:prstGeom>
        </p:spPr>
      </p:pic>
      <p:pic>
        <p:nvPicPr>
          <p:cNvPr id="45" name="תמונה 44" descr="470532wome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763688" y="1412776"/>
            <a:ext cx="611560" cy="548680"/>
          </a:xfrm>
          <a:prstGeom prst="rect">
            <a:avLst/>
          </a:prstGeom>
        </p:spPr>
      </p:pic>
      <p:pic>
        <p:nvPicPr>
          <p:cNvPr id="46" name="תמונה 45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77072"/>
            <a:ext cx="488538" cy="419868"/>
          </a:xfrm>
          <a:prstGeom prst="rect">
            <a:avLst/>
          </a:prstGeom>
        </p:spPr>
      </p:pic>
      <p:pic>
        <p:nvPicPr>
          <p:cNvPr id="48" name="תמונה 47" descr="o.png">
            <a:hlinkClick r:id="" action="ppaction://hlinkshowjump?jump=nextslide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2564904"/>
            <a:ext cx="560546" cy="419868"/>
          </a:xfrm>
          <a:prstGeom prst="rect">
            <a:avLst/>
          </a:prstGeom>
        </p:spPr>
      </p:pic>
      <p:pic>
        <p:nvPicPr>
          <p:cNvPr id="49" name="תמונה 48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548680"/>
            <a:ext cx="560546" cy="419868"/>
          </a:xfrm>
          <a:prstGeom prst="rect">
            <a:avLst/>
          </a:prstGeom>
        </p:spPr>
      </p:pic>
      <p:pic>
        <p:nvPicPr>
          <p:cNvPr id="50" name="תמונה 49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3356992"/>
            <a:ext cx="488538" cy="419868"/>
          </a:xfrm>
          <a:prstGeom prst="rect">
            <a:avLst/>
          </a:prstGeom>
        </p:spPr>
      </p:pic>
      <p:pic>
        <p:nvPicPr>
          <p:cNvPr id="51" name="תמונה 50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429000"/>
            <a:ext cx="560546" cy="419868"/>
          </a:xfrm>
          <a:prstGeom prst="rect">
            <a:avLst/>
          </a:prstGeom>
        </p:spPr>
      </p:pic>
      <p:pic>
        <p:nvPicPr>
          <p:cNvPr id="53" name="תמונה 52" descr="o.png">
            <a:hlinkClick r:id="rId7" action="ppaction://hlinksldjump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067944" y="2564904"/>
            <a:ext cx="488538" cy="419868"/>
          </a:xfrm>
          <a:prstGeom prst="rect">
            <a:avLst/>
          </a:prstGeom>
        </p:spPr>
      </p:pic>
      <p:pic>
        <p:nvPicPr>
          <p:cNvPr id="54" name="תמונה 53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933056"/>
            <a:ext cx="488538" cy="419868"/>
          </a:xfrm>
          <a:prstGeom prst="rect">
            <a:avLst/>
          </a:prstGeom>
        </p:spPr>
      </p:pic>
      <p:sp>
        <p:nvSpPr>
          <p:cNvPr id="57" name="מציין מיקום של מספר שקופית 5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19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תמונה 69" descr="1j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62509" cy="6858000"/>
          </a:xfrm>
          <a:prstGeom prst="rect">
            <a:avLst/>
          </a:prstGeo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</a:t>
            </a:fld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3275856" y="0"/>
            <a:ext cx="2016224" cy="864096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400" dirty="0" smtClean="0">
                <a:latin typeface="Simplified Arabic" pitchFamily="18" charset="-78"/>
                <a:cs typeface="Simplified Arabic" pitchFamily="18" charset="-78"/>
              </a:rPr>
              <a:t>البيئة </a:t>
            </a:r>
            <a:endParaRPr lang="he-IL" sz="4400" dirty="0">
              <a:latin typeface="Simplified Arabic" pitchFamily="18" charset="-78"/>
            </a:endParaRPr>
          </a:p>
        </p:txBody>
      </p:sp>
      <p:sp>
        <p:nvSpPr>
          <p:cNvPr id="6" name="מלבן 5"/>
          <p:cNvSpPr/>
          <p:nvPr/>
        </p:nvSpPr>
        <p:spPr>
          <a:xfrm>
            <a:off x="5796136" y="1484784"/>
            <a:ext cx="2160240" cy="792088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كائنات حية </a:t>
            </a:r>
            <a:endParaRPr lang="he-IL" sz="3200" dirty="0"/>
          </a:p>
        </p:txBody>
      </p:sp>
      <p:sp>
        <p:nvSpPr>
          <p:cNvPr id="7" name="מלבן 6"/>
          <p:cNvSpPr/>
          <p:nvPr/>
        </p:nvSpPr>
        <p:spPr>
          <a:xfrm>
            <a:off x="2123728" y="3645024"/>
            <a:ext cx="1368152" cy="93610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جمادات طبيعية</a:t>
            </a:r>
            <a:endParaRPr lang="he-IL" sz="2800" dirty="0"/>
          </a:p>
        </p:txBody>
      </p:sp>
      <p:sp>
        <p:nvSpPr>
          <p:cNvPr id="8" name="מלבן 7"/>
          <p:cNvSpPr/>
          <p:nvPr/>
        </p:nvSpPr>
        <p:spPr>
          <a:xfrm>
            <a:off x="0" y="3645024"/>
            <a:ext cx="1475656" cy="1008112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جمادات اصطناعية </a:t>
            </a:r>
            <a:endParaRPr lang="he-IL" sz="2800" dirty="0"/>
          </a:p>
        </p:txBody>
      </p:sp>
      <p:sp>
        <p:nvSpPr>
          <p:cNvPr id="9" name="מלבן 8"/>
          <p:cNvSpPr/>
          <p:nvPr/>
        </p:nvSpPr>
        <p:spPr>
          <a:xfrm>
            <a:off x="899592" y="1628800"/>
            <a:ext cx="1296144" cy="792088"/>
          </a:xfrm>
          <a:prstGeom prst="rect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جمادات</a:t>
            </a:r>
            <a:endParaRPr lang="he-IL" sz="3200" dirty="0"/>
          </a:p>
        </p:txBody>
      </p:sp>
      <p:sp>
        <p:nvSpPr>
          <p:cNvPr id="10" name="מלבן 9">
            <a:hlinkClick r:id="rId4"/>
          </p:cNvPr>
          <p:cNvSpPr/>
          <p:nvPr/>
        </p:nvSpPr>
        <p:spPr>
          <a:xfrm>
            <a:off x="5292080" y="5993904"/>
            <a:ext cx="115212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ysClr val="windowText" lastClr="000000"/>
                </a:solidFill>
              </a:rPr>
              <a:t>نباتات مستنبته</a:t>
            </a:r>
            <a:endParaRPr lang="he-IL" sz="2800" dirty="0">
              <a:solidFill>
                <a:sysClr val="windowText" lastClr="000000"/>
              </a:solidFill>
            </a:endParaRPr>
          </a:p>
        </p:txBody>
      </p:sp>
      <p:sp>
        <p:nvSpPr>
          <p:cNvPr id="11" name="מלבן 10"/>
          <p:cNvSpPr/>
          <p:nvPr/>
        </p:nvSpPr>
        <p:spPr>
          <a:xfrm>
            <a:off x="3131840" y="5993904"/>
            <a:ext cx="1152128" cy="86409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>
                <a:solidFill>
                  <a:sysClr val="windowText" lastClr="000000"/>
                </a:solidFill>
              </a:rPr>
              <a:t>نباتات برية</a:t>
            </a:r>
            <a:endParaRPr lang="he-IL" sz="2800" dirty="0">
              <a:solidFill>
                <a:sysClr val="windowText" lastClr="000000"/>
              </a:solidFill>
            </a:endParaRPr>
          </a:p>
        </p:txBody>
      </p:sp>
      <p:sp>
        <p:nvSpPr>
          <p:cNvPr id="12" name="מלבן 11"/>
          <p:cNvSpPr/>
          <p:nvPr/>
        </p:nvSpPr>
        <p:spPr>
          <a:xfrm>
            <a:off x="4355976" y="2708920"/>
            <a:ext cx="11521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نباتات</a:t>
            </a:r>
            <a:endParaRPr lang="he-IL" sz="2800" dirty="0"/>
          </a:p>
        </p:txBody>
      </p:sp>
      <p:sp>
        <p:nvSpPr>
          <p:cNvPr id="13" name="מלבן 12"/>
          <p:cNvSpPr/>
          <p:nvPr/>
        </p:nvSpPr>
        <p:spPr>
          <a:xfrm>
            <a:off x="6156176" y="2708920"/>
            <a:ext cx="115212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3200" dirty="0" smtClean="0"/>
              <a:t>انسان</a:t>
            </a:r>
            <a:endParaRPr lang="he-IL" sz="3200" dirty="0"/>
          </a:p>
        </p:txBody>
      </p:sp>
      <p:sp>
        <p:nvSpPr>
          <p:cNvPr id="14" name="מלבן 13"/>
          <p:cNvSpPr/>
          <p:nvPr/>
        </p:nvSpPr>
        <p:spPr>
          <a:xfrm>
            <a:off x="7991872" y="2708920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حيوانات</a:t>
            </a:r>
            <a:endParaRPr lang="he-IL" sz="2800" dirty="0"/>
          </a:p>
        </p:txBody>
      </p:sp>
      <p:sp>
        <p:nvSpPr>
          <p:cNvPr id="15" name="מלבן 14">
            <a:hlinkClick r:id="rId5" tooltip="http://www.youtube.com/watch?v=yE0qzPqqZEA"/>
          </p:cNvPr>
          <p:cNvSpPr/>
          <p:nvPr/>
        </p:nvSpPr>
        <p:spPr>
          <a:xfrm>
            <a:off x="6660232" y="4653136"/>
            <a:ext cx="115212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حيوانات برية </a:t>
            </a:r>
            <a:endParaRPr lang="he-IL" sz="2800" dirty="0"/>
          </a:p>
        </p:txBody>
      </p:sp>
      <p:sp>
        <p:nvSpPr>
          <p:cNvPr id="16" name="מלבן 15"/>
          <p:cNvSpPr/>
          <p:nvPr/>
        </p:nvSpPr>
        <p:spPr>
          <a:xfrm>
            <a:off x="7991872" y="4725144"/>
            <a:ext cx="1152128" cy="93610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800" dirty="0" smtClean="0"/>
              <a:t>حيوانات </a:t>
            </a:r>
            <a:r>
              <a:rPr lang="ar-SA" sz="2800" dirty="0" err="1" smtClean="0"/>
              <a:t>داجنة</a:t>
            </a:r>
            <a:r>
              <a:rPr lang="ar-SA" sz="2800" dirty="0" smtClean="0"/>
              <a:t> </a:t>
            </a:r>
            <a:endParaRPr lang="he-IL" sz="2800" dirty="0"/>
          </a:p>
        </p:txBody>
      </p:sp>
      <p:cxnSp>
        <p:nvCxnSpPr>
          <p:cNvPr id="18" name="מחבר חץ ישר 17"/>
          <p:cNvCxnSpPr>
            <a:stCxn id="6" idx="2"/>
            <a:endCxn id="12" idx="0"/>
          </p:cNvCxnSpPr>
          <p:nvPr/>
        </p:nvCxnSpPr>
        <p:spPr>
          <a:xfrm flipH="1">
            <a:off x="4932040" y="2276872"/>
            <a:ext cx="19442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מחבר חץ ישר 19"/>
          <p:cNvCxnSpPr>
            <a:stCxn id="6" idx="2"/>
            <a:endCxn id="13" idx="0"/>
          </p:cNvCxnSpPr>
          <p:nvPr/>
        </p:nvCxnSpPr>
        <p:spPr>
          <a:xfrm flipH="1">
            <a:off x="6732240" y="2276872"/>
            <a:ext cx="14401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מחבר חץ ישר 20"/>
          <p:cNvCxnSpPr>
            <a:stCxn id="6" idx="2"/>
            <a:endCxn id="14" idx="0"/>
          </p:cNvCxnSpPr>
          <p:nvPr/>
        </p:nvCxnSpPr>
        <p:spPr>
          <a:xfrm>
            <a:off x="6876256" y="2276872"/>
            <a:ext cx="169168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מחבר חץ ישר 21"/>
          <p:cNvCxnSpPr>
            <a:stCxn id="9" idx="2"/>
            <a:endCxn id="8" idx="0"/>
          </p:cNvCxnSpPr>
          <p:nvPr/>
        </p:nvCxnSpPr>
        <p:spPr>
          <a:xfrm flipH="1">
            <a:off x="737828" y="2420888"/>
            <a:ext cx="809836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מחבר חץ ישר 22"/>
          <p:cNvCxnSpPr>
            <a:stCxn id="9" idx="2"/>
            <a:endCxn id="7" idx="0"/>
          </p:cNvCxnSpPr>
          <p:nvPr/>
        </p:nvCxnSpPr>
        <p:spPr>
          <a:xfrm>
            <a:off x="1547664" y="2420888"/>
            <a:ext cx="12601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מחבר חץ ישר 23"/>
          <p:cNvCxnSpPr>
            <a:stCxn id="12" idx="2"/>
            <a:endCxn id="11" idx="0"/>
          </p:cNvCxnSpPr>
          <p:nvPr/>
        </p:nvCxnSpPr>
        <p:spPr>
          <a:xfrm flipH="1">
            <a:off x="3707904" y="3501008"/>
            <a:ext cx="1224136" cy="2492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מחבר חץ ישר 24"/>
          <p:cNvCxnSpPr>
            <a:stCxn id="12" idx="2"/>
            <a:endCxn id="10" idx="0"/>
          </p:cNvCxnSpPr>
          <p:nvPr/>
        </p:nvCxnSpPr>
        <p:spPr>
          <a:xfrm>
            <a:off x="4932040" y="3501008"/>
            <a:ext cx="936104" cy="24928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מחבר חץ ישר 37"/>
          <p:cNvCxnSpPr>
            <a:stCxn id="14" idx="2"/>
            <a:endCxn id="16" idx="0"/>
          </p:cNvCxnSpPr>
          <p:nvPr/>
        </p:nvCxnSpPr>
        <p:spPr>
          <a:xfrm>
            <a:off x="8567936" y="3429000"/>
            <a:ext cx="0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מחבר חץ ישר 38"/>
          <p:cNvCxnSpPr>
            <a:stCxn id="14" idx="2"/>
            <a:endCxn id="15" idx="0"/>
          </p:cNvCxnSpPr>
          <p:nvPr/>
        </p:nvCxnSpPr>
        <p:spPr>
          <a:xfrm flipH="1">
            <a:off x="7236296" y="3429000"/>
            <a:ext cx="1331640" cy="12241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מחבר חץ ישר 50"/>
          <p:cNvCxnSpPr>
            <a:stCxn id="5" idx="2"/>
            <a:endCxn id="6" idx="0"/>
          </p:cNvCxnSpPr>
          <p:nvPr/>
        </p:nvCxnSpPr>
        <p:spPr>
          <a:xfrm>
            <a:off x="4283968" y="864096"/>
            <a:ext cx="2592288" cy="6206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מחבר חץ ישר 51"/>
          <p:cNvCxnSpPr>
            <a:stCxn id="5" idx="2"/>
            <a:endCxn id="9" idx="0"/>
          </p:cNvCxnSpPr>
          <p:nvPr/>
        </p:nvCxnSpPr>
        <p:spPr>
          <a:xfrm flipH="1">
            <a:off x="1547664" y="864096"/>
            <a:ext cx="2736304" cy="7647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מלבן 35"/>
          <p:cNvSpPr/>
          <p:nvPr/>
        </p:nvSpPr>
        <p:spPr>
          <a:xfrm rot="913701">
            <a:off x="5324194" y="871868"/>
            <a:ext cx="86409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فيها </a:t>
            </a:r>
            <a:endParaRPr lang="he-IL" dirty="0"/>
          </a:p>
        </p:txBody>
      </p:sp>
      <p:sp>
        <p:nvSpPr>
          <p:cNvPr id="37" name="מלבן 36"/>
          <p:cNvSpPr/>
          <p:nvPr/>
        </p:nvSpPr>
        <p:spPr>
          <a:xfrm rot="20365584">
            <a:off x="2015417" y="1049066"/>
            <a:ext cx="864096" cy="360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فيها </a:t>
            </a:r>
            <a:endParaRPr lang="he-IL" dirty="0"/>
          </a:p>
        </p:txBody>
      </p:sp>
      <p:sp>
        <p:nvSpPr>
          <p:cNvPr id="40" name="מלבן 39"/>
          <p:cNvSpPr/>
          <p:nvPr/>
        </p:nvSpPr>
        <p:spPr>
          <a:xfrm rot="18326113">
            <a:off x="359733" y="2812809"/>
            <a:ext cx="10081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تقسم إلى </a:t>
            </a:r>
            <a:endParaRPr lang="he-IL" dirty="0"/>
          </a:p>
        </p:txBody>
      </p:sp>
      <p:sp>
        <p:nvSpPr>
          <p:cNvPr id="42" name="מלבן 41"/>
          <p:cNvSpPr/>
          <p:nvPr/>
        </p:nvSpPr>
        <p:spPr>
          <a:xfrm rot="2375213">
            <a:off x="1857756" y="2692553"/>
            <a:ext cx="10081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تقسم إلى </a:t>
            </a:r>
            <a:endParaRPr lang="he-IL" dirty="0"/>
          </a:p>
        </p:txBody>
      </p:sp>
      <p:sp>
        <p:nvSpPr>
          <p:cNvPr id="43" name="מלבן 42"/>
          <p:cNvSpPr/>
          <p:nvPr/>
        </p:nvSpPr>
        <p:spPr>
          <a:xfrm rot="4152294">
            <a:off x="5108647" y="4327523"/>
            <a:ext cx="10081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تقسم إلى </a:t>
            </a:r>
            <a:endParaRPr lang="he-IL" dirty="0"/>
          </a:p>
        </p:txBody>
      </p:sp>
      <p:sp>
        <p:nvSpPr>
          <p:cNvPr id="44" name="מלבן 43"/>
          <p:cNvSpPr/>
          <p:nvPr/>
        </p:nvSpPr>
        <p:spPr>
          <a:xfrm rot="17889044">
            <a:off x="3596551" y="4398373"/>
            <a:ext cx="10081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تقسم إلى </a:t>
            </a:r>
            <a:endParaRPr lang="he-IL" dirty="0"/>
          </a:p>
        </p:txBody>
      </p:sp>
      <p:sp>
        <p:nvSpPr>
          <p:cNvPr id="45" name="מלבן 44"/>
          <p:cNvSpPr/>
          <p:nvPr/>
        </p:nvSpPr>
        <p:spPr>
          <a:xfrm rot="5400000">
            <a:off x="8332510" y="3820794"/>
            <a:ext cx="10081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تقسم إلى </a:t>
            </a:r>
            <a:endParaRPr lang="he-IL" dirty="0"/>
          </a:p>
        </p:txBody>
      </p:sp>
      <p:sp>
        <p:nvSpPr>
          <p:cNvPr id="46" name="מלבן 45"/>
          <p:cNvSpPr/>
          <p:nvPr/>
        </p:nvSpPr>
        <p:spPr>
          <a:xfrm rot="19370292">
            <a:off x="7092280" y="3861048"/>
            <a:ext cx="1008112" cy="43204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SA" dirty="0" smtClean="0"/>
              <a:t>تقسم إلى </a:t>
            </a:r>
            <a:endParaRPr lang="he-I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414"/>
            <a:ext cx="9144000" cy="6849173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طريقك مسدودة </a:t>
            </a:r>
            <a:endParaRPr lang="he-I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7567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السؤال الثالث</a:t>
            </a:r>
            <a:endParaRPr lang="he-IL" dirty="0">
              <a:solidFill>
                <a:srgbClr val="FF0000"/>
              </a:solidFill>
              <a:latin typeface="Simplified Arabic" pitchFamily="18" charset="-78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131840" y="1340768"/>
            <a:ext cx="5781328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في البيئة الحياتية الاصطناعية توجد جمادات طبيعية واصطناعية.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  <a:hlinkClick r:id="rId3" action="ppaction://hlinksldjump"/>
              </a:rPr>
              <a:t>صحيح</a:t>
            </a:r>
            <a:endParaRPr kumimoji="0" lang="ar-SA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  <a:cs typeface="Simplified Arabic" pitchFamily="18" charset="-78"/>
            </a:endParaRP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  <a:hlinkClick r:id="rId4" action="ppaction://hlinksldjump"/>
              </a:rPr>
              <a:t>خطأ</a:t>
            </a:r>
            <a:endParaRPr kumimoji="0" lang="he-IL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un[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94037"/>
            <a:ext cx="7056784" cy="4653387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عودة للمتاهة 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حاول مرة أُخرى </a:t>
            </a:r>
            <a:endParaRPr lang="he-IL" dirty="0"/>
          </a:p>
        </p:txBody>
      </p:sp>
      <p:pic>
        <p:nvPicPr>
          <p:cNvPr id="4" name="מציין מיקום תוכן 3" descr="untitlem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4311922" cy="4311922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عودة للسؤال  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820472" y="1988840"/>
            <a:ext cx="323528" cy="46085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0" y="2348880"/>
            <a:ext cx="395536" cy="45091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971600" y="2924944"/>
            <a:ext cx="216024" cy="23762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5940152" y="1052736"/>
            <a:ext cx="1440160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691680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899592" y="980728"/>
            <a:ext cx="42484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27584" y="5733256"/>
            <a:ext cx="360040" cy="7920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0"/>
            <a:ext cx="8316416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4572000" y="1844824"/>
            <a:ext cx="432048" cy="40324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827584" y="6381328"/>
            <a:ext cx="1008112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2555776" y="2825552"/>
            <a:ext cx="432048" cy="35557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95536" y="1988840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6876256" y="1988840"/>
            <a:ext cx="216024" cy="43924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884368" y="2060848"/>
            <a:ext cx="432048" cy="38884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5724128" y="476672"/>
            <a:ext cx="504056" cy="540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3563888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1187624" y="3861048"/>
            <a:ext cx="504056" cy="404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0" y="0"/>
            <a:ext cx="395536" cy="23488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1835696" y="6381328"/>
            <a:ext cx="1152128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1835696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2987824" y="6353944"/>
            <a:ext cx="3888432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3779912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5004048" y="5445224"/>
            <a:ext cx="720080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6876256" y="6353944"/>
            <a:ext cx="2267744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7092280" y="3284984"/>
            <a:ext cx="216024" cy="30963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395536" y="2132856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7884368" y="0"/>
            <a:ext cx="432048" cy="21328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8820472" y="764704"/>
            <a:ext cx="323528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7092280" y="1988840"/>
            <a:ext cx="216024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 descr="imagesCAHSZ3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0"/>
            <a:ext cx="827584" cy="764704"/>
          </a:xfrm>
          <a:prstGeom prst="rect">
            <a:avLst/>
          </a:prstGeom>
        </p:spPr>
      </p:pic>
      <p:pic>
        <p:nvPicPr>
          <p:cNvPr id="45" name="תמונה 44" descr="470532wome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95936" y="2636912"/>
            <a:ext cx="504056" cy="548680"/>
          </a:xfrm>
          <a:prstGeom prst="rect">
            <a:avLst/>
          </a:prstGeom>
        </p:spPr>
      </p:pic>
      <p:pic>
        <p:nvPicPr>
          <p:cNvPr id="46" name="תמונה 45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356992"/>
            <a:ext cx="560546" cy="419868"/>
          </a:xfrm>
          <a:prstGeom prst="rect">
            <a:avLst/>
          </a:prstGeom>
        </p:spPr>
      </p:pic>
      <p:pic>
        <p:nvPicPr>
          <p:cNvPr id="47" name="תמונה 46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95536" y="4005064"/>
            <a:ext cx="560546" cy="419868"/>
          </a:xfrm>
          <a:prstGeom prst="rect">
            <a:avLst/>
          </a:prstGeom>
        </p:spPr>
      </p:pic>
      <p:pic>
        <p:nvPicPr>
          <p:cNvPr id="48" name="תמונה 47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059832" y="3789040"/>
            <a:ext cx="488538" cy="419868"/>
          </a:xfrm>
          <a:prstGeom prst="rect">
            <a:avLst/>
          </a:prstGeom>
        </p:spPr>
      </p:pic>
      <p:pic>
        <p:nvPicPr>
          <p:cNvPr id="49" name="תמונה 48" descr="o.png">
            <a:hlinkClick r:id="" action="ppaction://hlinkshowjump?jump=nextslide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36296" y="548680"/>
            <a:ext cx="560546" cy="419868"/>
          </a:xfrm>
          <a:prstGeom prst="rect">
            <a:avLst/>
          </a:prstGeom>
        </p:spPr>
      </p:pic>
      <p:pic>
        <p:nvPicPr>
          <p:cNvPr id="50" name="תמונה 49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2492896"/>
            <a:ext cx="488538" cy="365932"/>
          </a:xfrm>
          <a:prstGeom prst="rect">
            <a:avLst/>
          </a:prstGeom>
        </p:spPr>
      </p:pic>
      <p:pic>
        <p:nvPicPr>
          <p:cNvPr id="51" name="תמונה 50" descr="o.png">
            <a:hlinkClick r:id="rId7" action="ppaction://hlinksldjump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08304" y="3111702"/>
            <a:ext cx="576064" cy="452929"/>
          </a:xfrm>
          <a:prstGeom prst="rect">
            <a:avLst/>
          </a:prstGeom>
        </p:spPr>
      </p:pic>
      <p:sp>
        <p:nvSpPr>
          <p:cNvPr id="53" name="מציין מיקום של מספר שקופית 5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l.png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892" y="4412"/>
            <a:ext cx="9149892" cy="6853587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طريقك مسدودة </a:t>
            </a:r>
            <a:endParaRPr lang="he-I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תמונה 6" descr="o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solidFill>
                  <a:srgbClr val="FF0000"/>
                </a:solidFill>
                <a:latin typeface="Simplified Arabic" pitchFamily="18" charset="-78"/>
                <a:cs typeface="Simplified Arabic" pitchFamily="18" charset="-78"/>
              </a:rPr>
              <a:t>السؤال الرابع</a:t>
            </a:r>
            <a:endParaRPr lang="he-IL" dirty="0">
              <a:solidFill>
                <a:srgbClr val="FF0000"/>
              </a:solidFill>
              <a:latin typeface="Simplified Arabic" pitchFamily="18" charset="-78"/>
            </a:endParaRPr>
          </a:p>
        </p:txBody>
      </p:sp>
      <p:sp>
        <p:nvSpPr>
          <p:cNvPr id="5" name="מציין מיקום תוכן 2"/>
          <p:cNvSpPr txBox="1">
            <a:spLocks/>
          </p:cNvSpPr>
          <p:nvPr/>
        </p:nvSpPr>
        <p:spPr>
          <a:xfrm>
            <a:off x="3923928" y="1844824"/>
            <a:ext cx="4845224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”البيت“ هو بيئة حياتية اصطناعية،</a:t>
            </a:r>
            <a:r>
              <a:rPr kumimoji="0" lang="ar-SA" sz="40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 ويوجد فيه </a:t>
            </a: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فقط حيوانات </a:t>
            </a:r>
            <a:r>
              <a:rPr kumimoji="0" lang="ar-SA" sz="4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داجنة</a:t>
            </a: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؟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  <a:hlinkClick r:id="rId3" action="ppaction://hlinksldjump"/>
              </a:rPr>
              <a:t>صحيح</a:t>
            </a: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</a:rPr>
              <a:t> </a:t>
            </a:r>
          </a:p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ar-SA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implified Arabic" pitchFamily="18" charset="-78"/>
                <a:cs typeface="Simplified Arabic" pitchFamily="18" charset="-78"/>
                <a:hlinkClick r:id="rId4" action="ppaction://hlinksldjump"/>
              </a:rPr>
              <a:t>خطأ</a:t>
            </a:r>
            <a:endParaRPr kumimoji="0" lang="he-IL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implified Arabic" pitchFamily="18" charset="-78"/>
            </a:endParaRPr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26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un[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94037"/>
            <a:ext cx="7056784" cy="4653387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عودة للمتاهة 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حاول مرة أُخرى </a:t>
            </a:r>
            <a:endParaRPr lang="he-IL" dirty="0"/>
          </a:p>
        </p:txBody>
      </p:sp>
      <p:pic>
        <p:nvPicPr>
          <p:cNvPr id="4" name="מציין מיקום תוכן 3" descr="untitlem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4311922" cy="4311922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عودة للسؤال  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8820472" y="1988840"/>
            <a:ext cx="323528" cy="46085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0" y="2348880"/>
            <a:ext cx="395536" cy="45091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899592" y="2924944"/>
            <a:ext cx="288032" cy="23762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940152" y="1052736"/>
            <a:ext cx="1440160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691680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899592" y="980728"/>
            <a:ext cx="42484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27584" y="5733256"/>
            <a:ext cx="360040" cy="7920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0"/>
            <a:ext cx="8316416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4572000" y="1844824"/>
            <a:ext cx="432048" cy="40324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827584" y="6381328"/>
            <a:ext cx="1008112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2555776" y="2825552"/>
            <a:ext cx="432048" cy="35557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95536" y="1988840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876256" y="1988840"/>
            <a:ext cx="216024" cy="43924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7884368" y="2060848"/>
            <a:ext cx="432048" cy="38884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5724128" y="476672"/>
            <a:ext cx="504056" cy="540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3563888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1187624" y="3861048"/>
            <a:ext cx="504056" cy="404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7" name="אליפסה 26"/>
          <p:cNvSpPr/>
          <p:nvPr/>
        </p:nvSpPr>
        <p:spPr>
          <a:xfrm>
            <a:off x="7452320" y="3068960"/>
            <a:ext cx="360040" cy="360040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0" y="0"/>
            <a:ext cx="395536" cy="23488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1835696" y="6381328"/>
            <a:ext cx="1152128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1835696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2987824" y="6353944"/>
            <a:ext cx="3888432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3779912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5004048" y="5445224"/>
            <a:ext cx="720080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6876256" y="6353944"/>
            <a:ext cx="2267744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7092280" y="3284984"/>
            <a:ext cx="216024" cy="30963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395536" y="2132856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7884368" y="0"/>
            <a:ext cx="432048" cy="21328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8820472" y="836712"/>
            <a:ext cx="323528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7092280" y="1988840"/>
            <a:ext cx="216024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 descr="imagesCAHSZ3Q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0"/>
            <a:ext cx="827584" cy="764704"/>
          </a:xfrm>
          <a:prstGeom prst="rect">
            <a:avLst/>
          </a:prstGeom>
        </p:spPr>
      </p:pic>
      <p:pic>
        <p:nvPicPr>
          <p:cNvPr id="45" name="תמונה 44" descr="470532women.gif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308304" y="2996952"/>
            <a:ext cx="539552" cy="548680"/>
          </a:xfrm>
          <a:prstGeom prst="rect">
            <a:avLst/>
          </a:prstGeom>
        </p:spPr>
      </p:pic>
      <p:pic>
        <p:nvPicPr>
          <p:cNvPr id="46" name="תמונה 45" descr="o.png">
            <a:hlinkClick r:id="rId6" action="ppaction://hlinksldjump">
              <a:snd r:embed="rId3" name="cashreg.wav"/>
            </a:hlinkClick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16416" y="2132856"/>
            <a:ext cx="504056" cy="419868"/>
          </a:xfrm>
          <a:prstGeom prst="rect">
            <a:avLst/>
          </a:prstGeom>
        </p:spPr>
      </p:pic>
      <p:pic>
        <p:nvPicPr>
          <p:cNvPr id="47" name="תמונה 46" descr="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987824" y="3789040"/>
            <a:ext cx="560546" cy="419868"/>
          </a:xfrm>
          <a:prstGeom prst="rect">
            <a:avLst/>
          </a:prstGeom>
        </p:spPr>
      </p:pic>
      <p:pic>
        <p:nvPicPr>
          <p:cNvPr id="48" name="תמונה 47" descr="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95536" y="3861048"/>
            <a:ext cx="488538" cy="419868"/>
          </a:xfrm>
          <a:prstGeom prst="rect">
            <a:avLst/>
          </a:prstGeom>
        </p:spPr>
      </p:pic>
      <p:pic>
        <p:nvPicPr>
          <p:cNvPr id="49" name="תמונה 48" descr="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548680"/>
            <a:ext cx="560546" cy="419868"/>
          </a:xfrm>
          <a:prstGeom prst="rect">
            <a:avLst/>
          </a:prstGeom>
        </p:spPr>
      </p:pic>
      <p:pic>
        <p:nvPicPr>
          <p:cNvPr id="50" name="תמונה 49" descr="o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6056" y="2420888"/>
            <a:ext cx="560546" cy="419868"/>
          </a:xfrm>
          <a:prstGeom prst="rect">
            <a:avLst/>
          </a:prstGeom>
        </p:spPr>
      </p:pic>
      <p:sp>
        <p:nvSpPr>
          <p:cNvPr id="52" name="מציין מיקום של מספר שקופית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29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pic>
        <p:nvPicPr>
          <p:cNvPr id="4" name="بيئة+الحي..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0" y="0"/>
            <a:ext cx="9144000" cy="6886724"/>
          </a:xfrm>
          <a:prstGeom prst="rect">
            <a:avLst/>
          </a:prstGeom>
        </p:spPr>
      </p:pic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תמונה 4" descr="l.png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414"/>
            <a:ext cx="9149892" cy="6853586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طريقك مسدودة </a:t>
            </a:r>
            <a:endParaRPr lang="he-IL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30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بقي خطوة واحدة فقط ونصل إلى الهدف </a:t>
            </a:r>
            <a:endParaRPr lang="he-IL" dirty="0"/>
          </a:p>
        </p:txBody>
      </p:sp>
      <p:pic>
        <p:nvPicPr>
          <p:cNvPr id="4" name="מציין מיקום תוכן 3" descr="imagesCAVU6A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47664" y="1772815"/>
            <a:ext cx="5982108" cy="4480807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0" y="5805264"/>
            <a:ext cx="1691680" cy="105273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b="1" dirty="0" smtClean="0">
                <a:solidFill>
                  <a:schemeClr val="tx1"/>
                </a:solidFill>
              </a:rPr>
              <a:t>للسؤال </a:t>
            </a:r>
            <a:endParaRPr lang="he-IL" sz="2400" b="1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31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ar-SA" dirty="0" smtClean="0">
                <a:solidFill>
                  <a:srgbClr val="FF0000"/>
                </a:solidFill>
              </a:rPr>
              <a:t>السؤال الخامس </a:t>
            </a:r>
            <a:endParaRPr lang="he-IL" dirty="0">
              <a:solidFill>
                <a:srgbClr val="FF0000"/>
              </a:solidFill>
            </a:endParaRPr>
          </a:p>
        </p:txBody>
      </p:sp>
      <p:sp>
        <p:nvSpPr>
          <p:cNvPr id="7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241376"/>
            <a:ext cx="8388424" cy="561662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ar-SA" sz="3600" dirty="0" smtClean="0">
                <a:latin typeface="Simplified Arabic" pitchFamily="18" charset="-78"/>
                <a:cs typeface="Simplified Arabic" pitchFamily="18" charset="-78"/>
              </a:rPr>
              <a:t>خرج طلاب الصف الثاني (أ) في رحلة إلى حديقة الحيوانات, وقد شاهدوا الحيوانات المختلفة، ومن هذه الحيوانات كان هناك غزال داخل قفصه. </a:t>
            </a:r>
          </a:p>
          <a:p>
            <a:pPr>
              <a:buNone/>
            </a:pPr>
            <a:r>
              <a:rPr lang="ar-SA" sz="3600" dirty="0" smtClean="0">
                <a:latin typeface="Simplified Arabic" pitchFamily="18" charset="-78"/>
                <a:cs typeface="Simplified Arabic" pitchFamily="18" charset="-78"/>
              </a:rPr>
              <a:t>اشر للجملة الصحيحة :</a:t>
            </a:r>
          </a:p>
          <a:p>
            <a:r>
              <a:rPr lang="ar-SA" sz="3600" dirty="0" smtClean="0">
                <a:latin typeface="Simplified Arabic" pitchFamily="18" charset="-78"/>
                <a:cs typeface="Simplified Arabic" pitchFamily="18" charset="-78"/>
                <a:hlinkClick r:id="rId3" action="ppaction://hlinksldjump"/>
              </a:rPr>
              <a:t>الغزال هو حيوان بري ويعيش في بيئة اصطناعية.</a:t>
            </a:r>
            <a:endParaRPr lang="ar-SA" sz="3600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SA" sz="3600" dirty="0" smtClean="0">
                <a:latin typeface="Simplified Arabic" pitchFamily="18" charset="-78"/>
                <a:cs typeface="Simplified Arabic" pitchFamily="18" charset="-78"/>
                <a:hlinkClick r:id="rId4" action="ppaction://hlinksldjump"/>
              </a:rPr>
              <a:t>الغزال هو حيوان بري ويعيش في بيئة طبيعية.</a:t>
            </a:r>
            <a:endParaRPr lang="ar-SA" sz="3600" dirty="0" smtClean="0">
              <a:latin typeface="Simplified Arabic" pitchFamily="18" charset="-78"/>
              <a:cs typeface="Simplified Arabic" pitchFamily="18" charset="-78"/>
            </a:endParaRPr>
          </a:p>
          <a:p>
            <a:r>
              <a:rPr lang="ar-SA" sz="3600" dirty="0" smtClean="0">
                <a:latin typeface="Simplified Arabic" pitchFamily="18" charset="-78"/>
                <a:cs typeface="Simplified Arabic" pitchFamily="18" charset="-78"/>
                <a:hlinkClick r:id="rId4" action="ppaction://hlinksldjump"/>
              </a:rPr>
              <a:t>الغزال هو حيوان </a:t>
            </a:r>
            <a:r>
              <a:rPr lang="ar-SA" sz="3600" dirty="0" err="1" smtClean="0">
                <a:latin typeface="Simplified Arabic" pitchFamily="18" charset="-78"/>
                <a:cs typeface="Simplified Arabic" pitchFamily="18" charset="-78"/>
                <a:hlinkClick r:id="rId4" action="ppaction://hlinksldjump"/>
              </a:rPr>
              <a:t>داجن</a:t>
            </a:r>
            <a:r>
              <a:rPr lang="ar-SA" sz="3600" dirty="0" smtClean="0">
                <a:latin typeface="Simplified Arabic" pitchFamily="18" charset="-78"/>
                <a:cs typeface="Simplified Arabic" pitchFamily="18" charset="-78"/>
                <a:hlinkClick r:id="rId4" action="ppaction://hlinksldjump"/>
              </a:rPr>
              <a:t> ويعيش في بيئة طبيعية.</a:t>
            </a:r>
            <a:endParaRPr lang="he-IL" sz="3600" dirty="0">
              <a:latin typeface="Simplified Arabic" pitchFamily="18" charset="-78"/>
            </a:endParaRPr>
          </a:p>
        </p:txBody>
      </p:sp>
      <p:sp>
        <p:nvSpPr>
          <p:cNvPr id="10" name="מציין מיקום של מספר שקופית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32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حاول مرة أُخرى </a:t>
            </a:r>
            <a:endParaRPr lang="he-IL" dirty="0"/>
          </a:p>
        </p:txBody>
      </p:sp>
      <p:pic>
        <p:nvPicPr>
          <p:cNvPr id="4" name="מציין מיקום תוכן 3" descr="untitlem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772816"/>
            <a:ext cx="4311922" cy="4311922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b="1" dirty="0" smtClean="0">
                <a:solidFill>
                  <a:schemeClr val="tx1"/>
                </a:solidFill>
              </a:rPr>
              <a:t>عودة للسؤال  </a:t>
            </a:r>
            <a:endParaRPr lang="he-IL" sz="2000" b="1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33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מציין מיקום תוכן 3" descr="un[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27584" y="1394037"/>
            <a:ext cx="7056784" cy="4653387"/>
          </a:xfrm>
        </p:spPr>
      </p:pic>
      <p:sp>
        <p:nvSpPr>
          <p:cNvPr id="5" name="חץ שמאלה 4">
            <a:hlinkClick r:id="rId3" action="ppaction://hlinksldjump"/>
          </p:cNvPr>
          <p:cNvSpPr/>
          <p:nvPr/>
        </p:nvSpPr>
        <p:spPr>
          <a:xfrm>
            <a:off x="179512" y="5733256"/>
            <a:ext cx="1656184" cy="1124744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000" dirty="0" smtClean="0">
                <a:solidFill>
                  <a:schemeClr val="tx1"/>
                </a:solidFill>
              </a:rPr>
              <a:t>عودة للمتاهة </a:t>
            </a:r>
            <a:endParaRPr lang="he-IL" sz="2000" dirty="0">
              <a:solidFill>
                <a:schemeClr val="tx1"/>
              </a:solidFill>
            </a:endParaRPr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820472" y="1988840"/>
            <a:ext cx="323528" cy="46085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/>
          <p:cNvSpPr/>
          <p:nvPr/>
        </p:nvSpPr>
        <p:spPr>
          <a:xfrm>
            <a:off x="0" y="2348880"/>
            <a:ext cx="395536" cy="450912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/>
          <p:cNvSpPr/>
          <p:nvPr/>
        </p:nvSpPr>
        <p:spPr>
          <a:xfrm>
            <a:off x="899592" y="2924944"/>
            <a:ext cx="288032" cy="23762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940152" y="1052736"/>
            <a:ext cx="1440160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/>
          <p:cNvSpPr/>
          <p:nvPr/>
        </p:nvSpPr>
        <p:spPr>
          <a:xfrm>
            <a:off x="1691680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899592" y="980728"/>
            <a:ext cx="42484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/>
          <p:cNvSpPr/>
          <p:nvPr/>
        </p:nvSpPr>
        <p:spPr>
          <a:xfrm>
            <a:off x="827584" y="5733256"/>
            <a:ext cx="360040" cy="7920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0"/>
            <a:ext cx="8316416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4572000" y="1844824"/>
            <a:ext cx="432048" cy="40324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/>
          <p:cNvSpPr/>
          <p:nvPr/>
        </p:nvSpPr>
        <p:spPr>
          <a:xfrm>
            <a:off x="827584" y="6381328"/>
            <a:ext cx="1008112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2555776" y="2825552"/>
            <a:ext cx="432048" cy="35557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95536" y="1988840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876256" y="1988840"/>
            <a:ext cx="216024" cy="43924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884368" y="2060848"/>
            <a:ext cx="432048" cy="38884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5724128" y="476672"/>
            <a:ext cx="504056" cy="540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3563888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/>
          <p:cNvSpPr/>
          <p:nvPr/>
        </p:nvSpPr>
        <p:spPr>
          <a:xfrm>
            <a:off x="1187624" y="3861048"/>
            <a:ext cx="504056" cy="404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0" y="0"/>
            <a:ext cx="395536" cy="23488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1835696" y="6381328"/>
            <a:ext cx="1152128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1835696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2987824" y="6353944"/>
            <a:ext cx="3888432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3779912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5004048" y="5445224"/>
            <a:ext cx="720080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6876256" y="6353944"/>
            <a:ext cx="2267744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7092280" y="3284984"/>
            <a:ext cx="216024" cy="30963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395536" y="2132856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7884368" y="0"/>
            <a:ext cx="432048" cy="21328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8820472" y="836712"/>
            <a:ext cx="323528" cy="122413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7092280" y="1988840"/>
            <a:ext cx="216024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44" name="תמונה 43" descr="imagesCAHSZ3QE.jpg">
            <a:hlinkHover r:id="" action="ppaction://hlinkshowjump?jump=nextslide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316416" y="0"/>
            <a:ext cx="827584" cy="764704"/>
          </a:xfrm>
          <a:prstGeom prst="rect">
            <a:avLst/>
          </a:prstGeom>
        </p:spPr>
      </p:pic>
      <p:pic>
        <p:nvPicPr>
          <p:cNvPr id="45" name="תמונה 44" descr="470532women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316416" y="2204864"/>
            <a:ext cx="539552" cy="548680"/>
          </a:xfrm>
          <a:prstGeom prst="rect">
            <a:avLst/>
          </a:prstGeom>
        </p:spPr>
      </p:pic>
      <p:pic>
        <p:nvPicPr>
          <p:cNvPr id="47" name="תמונה 46" descr="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7824" y="3789040"/>
            <a:ext cx="560546" cy="419868"/>
          </a:xfrm>
          <a:prstGeom prst="rect">
            <a:avLst/>
          </a:prstGeom>
        </p:spPr>
      </p:pic>
      <p:pic>
        <p:nvPicPr>
          <p:cNvPr id="48" name="תמונה 47" descr="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95536" y="3861048"/>
            <a:ext cx="488538" cy="419868"/>
          </a:xfrm>
          <a:prstGeom prst="rect">
            <a:avLst/>
          </a:prstGeom>
        </p:spPr>
      </p:pic>
      <p:pic>
        <p:nvPicPr>
          <p:cNvPr id="49" name="תמונה 48" descr="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36296" y="548680"/>
            <a:ext cx="560546" cy="419868"/>
          </a:xfrm>
          <a:prstGeom prst="rect">
            <a:avLst/>
          </a:prstGeom>
        </p:spPr>
      </p:pic>
      <p:pic>
        <p:nvPicPr>
          <p:cNvPr id="50" name="תמונה 49" descr="o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76056" y="2420888"/>
            <a:ext cx="560546" cy="419868"/>
          </a:xfrm>
          <a:prstGeom prst="rect">
            <a:avLst/>
          </a:prstGeom>
        </p:spPr>
      </p:pic>
      <p:sp>
        <p:nvSpPr>
          <p:cNvPr id="52" name="מציין מיקום של מספר שקופית 5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35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 dirty="0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36</a:t>
            </a:fld>
            <a:endParaRPr lang="he-IL"/>
          </a:p>
        </p:txBody>
      </p:sp>
      <p:pic>
        <p:nvPicPr>
          <p:cNvPr id="8" name="احسنتم .wmv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327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211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מציין מיקום תוכן 4" descr="imagesCAC818A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937561"/>
          </a:xfr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914400" y="1124744"/>
            <a:ext cx="8229600" cy="1143000"/>
          </a:xfrm>
        </p:spPr>
        <p:txBody>
          <a:bodyPr>
            <a:normAutofit/>
          </a:bodyPr>
          <a:lstStyle/>
          <a:p>
            <a:r>
              <a:rPr lang="ar-SA" sz="6600" dirty="0" smtClean="0">
                <a:latin typeface="Simplified Arabic" pitchFamily="18" charset="-78"/>
                <a:cs typeface="Simplified Arabic" pitchFamily="18" charset="-78"/>
              </a:rPr>
              <a:t>هيا نستقبل ضيفنا </a:t>
            </a:r>
            <a:endParaRPr lang="he-IL" sz="6600" dirty="0">
              <a:latin typeface="Simplified Arabic" pitchFamily="18" charset="-78"/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imagesCAESXX6D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7200" dirty="0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الوظيفة </a:t>
            </a:r>
            <a:r>
              <a:rPr lang="ar-SA" sz="7200" dirty="0" err="1" smtClean="0">
                <a:solidFill>
                  <a:schemeClr val="bg1"/>
                </a:solidFill>
                <a:latin typeface="Simplified Arabic" pitchFamily="18" charset="-78"/>
                <a:cs typeface="Simplified Arabic" pitchFamily="18" charset="-78"/>
              </a:rPr>
              <a:t>البيتية</a:t>
            </a:r>
            <a:endParaRPr lang="he-IL" sz="7200" dirty="0">
              <a:solidFill>
                <a:schemeClr val="bg1"/>
              </a:solidFill>
              <a:latin typeface="Simplified Arabic" pitchFamily="18" charset="-78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أسئلة موجودة في الكتاب </a:t>
            </a:r>
          </a:p>
          <a:p>
            <a:pPr>
              <a:buNone/>
            </a:pPr>
            <a:r>
              <a:rPr lang="ar-SA" dirty="0" smtClean="0">
                <a:solidFill>
                  <a:schemeClr val="bg1"/>
                </a:solidFill>
              </a:rPr>
              <a:t>الصفحات 71 – 72  </a:t>
            </a:r>
            <a:endParaRPr lang="he-IL" dirty="0">
              <a:solidFill>
                <a:schemeClr val="bg1"/>
              </a:solidFill>
            </a:endParaRPr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38</a:t>
            </a:fld>
            <a:endParaRPr lang="he-IL"/>
          </a:p>
        </p:txBody>
      </p:sp>
      <p:pic>
        <p:nvPicPr>
          <p:cNvPr id="5" name="תמונה 4" descr="nn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619672" y="3013589"/>
            <a:ext cx="5256584" cy="28690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תמונה 3" descr="untmitled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692696"/>
            <a:ext cx="3888432" cy="432048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תמונה 4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692696"/>
            <a:ext cx="4032448" cy="4248473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4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البيئة الطبيعية</a:t>
            </a:r>
            <a:endParaRPr lang="he-IL" dirty="0">
              <a:latin typeface="Simplified Arabic" pitchFamily="18" charset="-78"/>
            </a:endParaRPr>
          </a:p>
        </p:txBody>
      </p:sp>
      <p:pic>
        <p:nvPicPr>
          <p:cNvPr id="4" name="מציין מיקום תוכן 3" descr="untm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340768"/>
            <a:ext cx="5515352" cy="34373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תמונה 4" descr="snake-01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760630">
            <a:off x="7380312" y="666714"/>
            <a:ext cx="1211957" cy="162427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תמונה 5" descr="tiger5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431543">
            <a:off x="115153" y="4924281"/>
            <a:ext cx="2688299" cy="11521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5</a:t>
            </a:fld>
            <a:endParaRPr lang="he-IL"/>
          </a:p>
        </p:txBody>
      </p:sp>
      <p:pic>
        <p:nvPicPr>
          <p:cNvPr id="7" name="תמונה 6" descr="unti ntl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21267586">
            <a:off x="713974" y="924609"/>
            <a:ext cx="2257425" cy="20288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תמונה 8" descr="untitlm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061563" y="3789040"/>
            <a:ext cx="2082437" cy="155981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1403648" y="5877272"/>
            <a:ext cx="684076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هي التي تكونت في الطبيعة ولم يتدخل </a:t>
            </a:r>
            <a:r>
              <a:rPr lang="ar-SA" sz="3200" dirty="0" err="1" smtClean="0">
                <a:latin typeface="Simplified Arabic" pitchFamily="18" charset="-78"/>
                <a:cs typeface="Simplified Arabic" pitchFamily="18" charset="-78"/>
              </a:rPr>
              <a:t>بها</a:t>
            </a:r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 الإنسان </a:t>
            </a:r>
            <a:endParaRPr lang="he-IL" sz="3200" dirty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/>
              <a:t>البيئة الاصطناعية  </a:t>
            </a:r>
            <a:endParaRPr lang="he-IL" dirty="0"/>
          </a:p>
        </p:txBody>
      </p:sp>
      <p:pic>
        <p:nvPicPr>
          <p:cNvPr id="4" name="מציין מיקום תוכן 3" descr="untitled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777889"/>
            <a:ext cx="4806719" cy="315820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תמונה 4" descr="anicat80bk[1]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212217">
            <a:off x="1044360" y="4453805"/>
            <a:ext cx="1421508" cy="176122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תמונה 5" descr="paasbunny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355270">
            <a:off x="7191272" y="693344"/>
            <a:ext cx="1438275" cy="15525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מציין מיקום של מספר שקופית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6</a:t>
            </a:fld>
            <a:endParaRPr lang="he-IL"/>
          </a:p>
        </p:txBody>
      </p:sp>
      <p:pic>
        <p:nvPicPr>
          <p:cNvPr id="7" name="תמונה 6" descr="untitl ed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124744"/>
            <a:ext cx="2466975" cy="18478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9" name="תמונה 8" descr="untitnled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660232" y="4149080"/>
            <a:ext cx="2266950" cy="200977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2699792" y="6093296"/>
            <a:ext cx="3816424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1">
            <a:spAutoFit/>
          </a:bodyPr>
          <a:lstStyle/>
          <a:p>
            <a:pPr algn="ctr"/>
            <a:r>
              <a:rPr lang="ar-SA" sz="3200" dirty="0" smtClean="0">
                <a:latin typeface="Simplified Arabic" pitchFamily="18" charset="-78"/>
                <a:cs typeface="Simplified Arabic" pitchFamily="18" charset="-78"/>
              </a:rPr>
              <a:t>هي بيئة صنعها الإنسان </a:t>
            </a:r>
            <a:endParaRPr lang="he-IL" sz="3200" dirty="0">
              <a:latin typeface="Simplified Arabic" pitchFamily="18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תמונה 5" descr="1j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5146" y="0"/>
            <a:ext cx="9155783" cy="6858000"/>
          </a:xfrm>
          <a:prstGeom prst="rect">
            <a:avLst/>
          </a:prstGeom>
        </p:spPr>
      </p:pic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0" y="44624"/>
            <a:ext cx="8229600" cy="1143000"/>
          </a:xfrm>
        </p:spPr>
        <p:txBody>
          <a:bodyPr>
            <a:normAutofit/>
          </a:bodyPr>
          <a:lstStyle/>
          <a:p>
            <a:r>
              <a:rPr lang="ar-SA" sz="5400" dirty="0" smtClean="0">
                <a:solidFill>
                  <a:srgbClr val="FF0000"/>
                </a:solidFill>
              </a:rPr>
              <a:t>هيا نلعب ونمرح </a:t>
            </a:r>
            <a:endParaRPr lang="he-IL" sz="5400" dirty="0">
              <a:solidFill>
                <a:srgbClr val="FF0000"/>
              </a:solidFill>
            </a:endParaRPr>
          </a:p>
        </p:txBody>
      </p:sp>
      <p:pic>
        <p:nvPicPr>
          <p:cNvPr id="5" name="מציין מיקום תוכן 4" descr="untitlend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 rot="1305267">
            <a:off x="3938714" y="1494387"/>
            <a:ext cx="4389049" cy="3840419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7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dirty="0" smtClean="0">
                <a:latin typeface="Simplified Arabic" pitchFamily="18" charset="-78"/>
                <a:cs typeface="Simplified Arabic" pitchFamily="18" charset="-78"/>
              </a:rPr>
              <a:t>لنُرشد ”الحصان الوفي“ إلى الطريق الصحيح</a:t>
            </a:r>
            <a:endParaRPr lang="he-IL" dirty="0">
              <a:latin typeface="Simplified Arabic" pitchFamily="18" charset="-78"/>
            </a:endParaRPr>
          </a:p>
        </p:txBody>
      </p:sp>
      <p:pic>
        <p:nvPicPr>
          <p:cNvPr id="5" name="מציין מיקום תוכן 4" descr="mk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" y="1412776"/>
            <a:ext cx="9143999" cy="5445224"/>
          </a:xfrm>
        </p:spPr>
      </p:pic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8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/>
          <p:cNvSpPr/>
          <p:nvPr/>
        </p:nvSpPr>
        <p:spPr>
          <a:xfrm>
            <a:off x="8820472" y="1988840"/>
            <a:ext cx="323528" cy="460851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5" name="מלבן 4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0" y="2348880"/>
            <a:ext cx="395536" cy="381642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6" name="מלבן 5">
            <a:hlinkClick r:id="" action="ppaction://noaction">
              <a:snd r:embed="rId3" name="cashreg.wav"/>
            </a:hlinkClick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971600" y="2924944"/>
            <a:ext cx="216024" cy="23762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7" name="מלבן 6"/>
          <p:cNvSpPr/>
          <p:nvPr/>
        </p:nvSpPr>
        <p:spPr>
          <a:xfrm>
            <a:off x="5940152" y="1052736"/>
            <a:ext cx="1440160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8" name="מלבן 7">
            <a:hlinkClick r:id="" action="ppaction://noaction">
              <a:snd r:embed="rId3" name="cashreg.wav"/>
            </a:hlinkClick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1691680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9" name="מלבן 8"/>
          <p:cNvSpPr/>
          <p:nvPr/>
        </p:nvSpPr>
        <p:spPr>
          <a:xfrm>
            <a:off x="899592" y="980728"/>
            <a:ext cx="4248472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0" name="מלבן 9"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827584" y="5733256"/>
            <a:ext cx="360040" cy="7920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2" name="מלבן 11"/>
          <p:cNvSpPr/>
          <p:nvPr/>
        </p:nvSpPr>
        <p:spPr>
          <a:xfrm>
            <a:off x="0" y="0"/>
            <a:ext cx="8316416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3" name="מלבן 12"/>
          <p:cNvSpPr/>
          <p:nvPr/>
        </p:nvSpPr>
        <p:spPr>
          <a:xfrm>
            <a:off x="4572000" y="1844824"/>
            <a:ext cx="432048" cy="40324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4" name="מלבן 13">
            <a:hlinkClick r:id="" action="ppaction://noaction">
              <a:snd r:embed="rId3" name="cashreg.wav"/>
            </a:hlinkClick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827584" y="6381328"/>
            <a:ext cx="1008112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5" name="מלבן 14"/>
          <p:cNvSpPr/>
          <p:nvPr/>
        </p:nvSpPr>
        <p:spPr>
          <a:xfrm>
            <a:off x="2555776" y="2825552"/>
            <a:ext cx="432048" cy="355577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6" name="מלבן 15"/>
          <p:cNvSpPr/>
          <p:nvPr/>
        </p:nvSpPr>
        <p:spPr>
          <a:xfrm>
            <a:off x="395536" y="1988840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8" name="מלבן 17"/>
          <p:cNvSpPr/>
          <p:nvPr/>
        </p:nvSpPr>
        <p:spPr>
          <a:xfrm>
            <a:off x="6876256" y="1988840"/>
            <a:ext cx="216024" cy="439248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19" name="מלבן 18"/>
          <p:cNvSpPr/>
          <p:nvPr/>
        </p:nvSpPr>
        <p:spPr>
          <a:xfrm>
            <a:off x="7884368" y="2060848"/>
            <a:ext cx="432048" cy="3888432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0" name="מלבן 19"/>
          <p:cNvSpPr/>
          <p:nvPr/>
        </p:nvSpPr>
        <p:spPr>
          <a:xfrm>
            <a:off x="5724128" y="476672"/>
            <a:ext cx="504056" cy="54006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1" name="מלבן 20"/>
          <p:cNvSpPr/>
          <p:nvPr/>
        </p:nvSpPr>
        <p:spPr>
          <a:xfrm>
            <a:off x="3563888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22" name="מלבן 21">
            <a:hlinkClick r:id="" action="ppaction://noaction">
              <a:snd r:embed="rId3" name="cashreg.wav"/>
            </a:hlinkClick>
            <a:hlinkHover r:id="" action="ppaction://hlinkshowjump?jump=nextslide">
              <a:snd r:embed="rId3" name="cashreg.wav"/>
            </a:hlinkHover>
          </p:cNvPr>
          <p:cNvSpPr/>
          <p:nvPr/>
        </p:nvSpPr>
        <p:spPr>
          <a:xfrm>
            <a:off x="1187624" y="3861048"/>
            <a:ext cx="504056" cy="40466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2" name="מלבן 31"/>
          <p:cNvSpPr/>
          <p:nvPr/>
        </p:nvSpPr>
        <p:spPr>
          <a:xfrm>
            <a:off x="0" y="0"/>
            <a:ext cx="395536" cy="234888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3" name="מלבן 32"/>
          <p:cNvSpPr/>
          <p:nvPr/>
        </p:nvSpPr>
        <p:spPr>
          <a:xfrm>
            <a:off x="1835696" y="6381328"/>
            <a:ext cx="1152128" cy="47667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4" name="מלבן 33"/>
          <p:cNvSpPr/>
          <p:nvPr/>
        </p:nvSpPr>
        <p:spPr>
          <a:xfrm>
            <a:off x="1835696" y="2276872"/>
            <a:ext cx="144016" cy="352839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5" name="מלבן 34"/>
          <p:cNvSpPr/>
          <p:nvPr/>
        </p:nvSpPr>
        <p:spPr>
          <a:xfrm>
            <a:off x="2987824" y="6353944"/>
            <a:ext cx="3888432" cy="5040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6" name="מלבן 35"/>
          <p:cNvSpPr/>
          <p:nvPr/>
        </p:nvSpPr>
        <p:spPr>
          <a:xfrm>
            <a:off x="3779912" y="1412776"/>
            <a:ext cx="216024" cy="496855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7" name="מלבן 36"/>
          <p:cNvSpPr/>
          <p:nvPr/>
        </p:nvSpPr>
        <p:spPr>
          <a:xfrm>
            <a:off x="5004048" y="5445224"/>
            <a:ext cx="720080" cy="432048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8" name="מלבן 37"/>
          <p:cNvSpPr/>
          <p:nvPr/>
        </p:nvSpPr>
        <p:spPr>
          <a:xfrm>
            <a:off x="6876256" y="6353944"/>
            <a:ext cx="2267744" cy="504056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39" name="מלבן 38"/>
          <p:cNvSpPr/>
          <p:nvPr/>
        </p:nvSpPr>
        <p:spPr>
          <a:xfrm>
            <a:off x="7092280" y="3284984"/>
            <a:ext cx="216024" cy="309634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0" name="מלבן 39"/>
          <p:cNvSpPr/>
          <p:nvPr/>
        </p:nvSpPr>
        <p:spPr>
          <a:xfrm>
            <a:off x="395536" y="2132856"/>
            <a:ext cx="2664296" cy="14401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1" name="מלבן 40"/>
          <p:cNvSpPr/>
          <p:nvPr/>
        </p:nvSpPr>
        <p:spPr>
          <a:xfrm>
            <a:off x="7884368" y="0"/>
            <a:ext cx="432048" cy="2132856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2" name="מלבן 41"/>
          <p:cNvSpPr/>
          <p:nvPr/>
        </p:nvSpPr>
        <p:spPr>
          <a:xfrm>
            <a:off x="8820472" y="764704"/>
            <a:ext cx="323528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sp>
        <p:nvSpPr>
          <p:cNvPr id="43" name="מלבן 42"/>
          <p:cNvSpPr/>
          <p:nvPr/>
        </p:nvSpPr>
        <p:spPr>
          <a:xfrm>
            <a:off x="7092280" y="1988840"/>
            <a:ext cx="216024" cy="1296144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he-IL"/>
          </a:p>
        </p:txBody>
      </p:sp>
      <p:pic>
        <p:nvPicPr>
          <p:cNvPr id="54" name="תמונה 53" descr="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5536" y="3861048"/>
            <a:ext cx="560546" cy="419868"/>
          </a:xfrm>
          <a:prstGeom prst="rect">
            <a:avLst/>
          </a:prstGeom>
        </p:spPr>
      </p:pic>
      <p:pic>
        <p:nvPicPr>
          <p:cNvPr id="55" name="תמונה 54" descr="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95936" y="2564904"/>
            <a:ext cx="560546" cy="419868"/>
          </a:xfrm>
          <a:prstGeom prst="rect">
            <a:avLst/>
          </a:prstGeom>
        </p:spPr>
      </p:pic>
      <p:pic>
        <p:nvPicPr>
          <p:cNvPr id="56" name="תמונה 55" descr="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824" y="3645024"/>
            <a:ext cx="560546" cy="419868"/>
          </a:xfrm>
          <a:prstGeom prst="rect">
            <a:avLst/>
          </a:prstGeom>
        </p:spPr>
      </p:pic>
      <p:pic>
        <p:nvPicPr>
          <p:cNvPr id="57" name="תמונה 56" descr="o.png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63688" y="5877272"/>
            <a:ext cx="560546" cy="419868"/>
          </a:xfrm>
          <a:prstGeom prst="rect">
            <a:avLst/>
          </a:prstGeom>
        </p:spPr>
      </p:pic>
      <p:pic>
        <p:nvPicPr>
          <p:cNvPr id="58" name="תמונה 57" descr="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1484784"/>
            <a:ext cx="560546" cy="419868"/>
          </a:xfrm>
          <a:prstGeom prst="rect">
            <a:avLst/>
          </a:prstGeom>
        </p:spPr>
      </p:pic>
      <p:pic>
        <p:nvPicPr>
          <p:cNvPr id="59" name="תמונה 58" descr="o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16416" y="2636912"/>
            <a:ext cx="504056" cy="419868"/>
          </a:xfrm>
          <a:prstGeom prst="rect">
            <a:avLst/>
          </a:prstGeom>
        </p:spPr>
      </p:pic>
      <p:pic>
        <p:nvPicPr>
          <p:cNvPr id="60" name="תמונה 59" descr="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3861048"/>
            <a:ext cx="560546" cy="419868"/>
          </a:xfrm>
          <a:prstGeom prst="rect">
            <a:avLst/>
          </a:prstGeom>
        </p:spPr>
      </p:pic>
      <p:pic>
        <p:nvPicPr>
          <p:cNvPr id="61" name="תמונה 60" descr="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284984"/>
            <a:ext cx="560546" cy="419868"/>
          </a:xfrm>
          <a:prstGeom prst="rect">
            <a:avLst/>
          </a:prstGeom>
        </p:spPr>
      </p:pic>
      <p:pic>
        <p:nvPicPr>
          <p:cNvPr id="62" name="תמונה 61" descr="o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08304" y="620688"/>
            <a:ext cx="560546" cy="419868"/>
          </a:xfrm>
          <a:prstGeom prst="rect">
            <a:avLst/>
          </a:prstGeom>
        </p:spPr>
      </p:pic>
      <p:pic>
        <p:nvPicPr>
          <p:cNvPr id="63" name="תמונה 62" descr="470532women.gif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0" y="6309320"/>
            <a:ext cx="611560" cy="548680"/>
          </a:xfrm>
          <a:prstGeom prst="rect">
            <a:avLst/>
          </a:prstGeom>
        </p:spPr>
      </p:pic>
      <p:pic>
        <p:nvPicPr>
          <p:cNvPr id="64" name="תמונה 63" descr="imagesCAHSZ3QE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16416" y="0"/>
            <a:ext cx="827584" cy="764704"/>
          </a:xfrm>
          <a:prstGeom prst="rect">
            <a:avLst/>
          </a:prstGeom>
        </p:spPr>
      </p:pic>
      <p:sp>
        <p:nvSpPr>
          <p:cNvPr id="66" name="מציין מיקום של מספר שקופית 6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F22AC9-109E-4E4D-92F9-530E51D9A3A2}" type="slidenum">
              <a:rPr lang="he-IL" smtClean="0"/>
              <a:pPr/>
              <a:t>9</a:t>
            </a:fld>
            <a:endParaRPr lang="he-I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של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805</TotalTime>
  <Words>339</Words>
  <Application>Microsoft Office PowerPoint</Application>
  <PresentationFormat>‫הצגה על המסך (4:3)</PresentationFormat>
  <Paragraphs>140</Paragraphs>
  <Slides>38</Slides>
  <Notes>14</Notes>
  <HiddenSlides>0</HiddenSlides>
  <MMClips>2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38</vt:i4>
      </vt:variant>
    </vt:vector>
  </HeadingPairs>
  <TitlesOfParts>
    <vt:vector size="39" baseType="lpstr">
      <vt:lpstr>ערכת נושא של Office</vt:lpstr>
      <vt:lpstr>البيئات الحياتية </vt:lpstr>
      <vt:lpstr>שקופית 2</vt:lpstr>
      <vt:lpstr>שקופית 3</vt:lpstr>
      <vt:lpstr>שקופית 4</vt:lpstr>
      <vt:lpstr>البيئة الطبيعية</vt:lpstr>
      <vt:lpstr>البيئة الاصطناعية  </vt:lpstr>
      <vt:lpstr>هيا نلعب ونمرح </vt:lpstr>
      <vt:lpstr>لنُرشد ”الحصان الوفي“ إلى الطريق الصحيح</vt:lpstr>
      <vt:lpstr>שקופית 9</vt:lpstr>
      <vt:lpstr>طريقك مسدودة </vt:lpstr>
      <vt:lpstr>السؤال الأول </vt:lpstr>
      <vt:lpstr>שקופית 12</vt:lpstr>
      <vt:lpstr>حاول مرة أُخرى </vt:lpstr>
      <vt:lpstr>שקופית 14</vt:lpstr>
      <vt:lpstr>طريقك مسدودة </vt:lpstr>
      <vt:lpstr>السؤال الثاني </vt:lpstr>
      <vt:lpstr>שקופית 17</vt:lpstr>
      <vt:lpstr>حاول مرة أُخرى </vt:lpstr>
      <vt:lpstr>שקופית 19</vt:lpstr>
      <vt:lpstr>طريقك مسدودة </vt:lpstr>
      <vt:lpstr>السؤال الثالث</vt:lpstr>
      <vt:lpstr>שקופית 22</vt:lpstr>
      <vt:lpstr>حاول مرة أُخرى </vt:lpstr>
      <vt:lpstr>שקופית 24</vt:lpstr>
      <vt:lpstr>طريقك مسدودة </vt:lpstr>
      <vt:lpstr>السؤال الرابع</vt:lpstr>
      <vt:lpstr>שקופית 27</vt:lpstr>
      <vt:lpstr>حاول مرة أُخرى </vt:lpstr>
      <vt:lpstr>שקופית 29</vt:lpstr>
      <vt:lpstr>طريقك مسدودة </vt:lpstr>
      <vt:lpstr>بقي خطوة واحدة فقط ونصل إلى الهدف </vt:lpstr>
      <vt:lpstr>السؤال الخامس </vt:lpstr>
      <vt:lpstr>حاول مرة أُخرى </vt:lpstr>
      <vt:lpstr>שקופית 34</vt:lpstr>
      <vt:lpstr>שקופית 35</vt:lpstr>
      <vt:lpstr>שקופית 36</vt:lpstr>
      <vt:lpstr>هيا نستقبل ضيفنا </vt:lpstr>
      <vt:lpstr>الوظيفة البيتية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jasmina</dc:creator>
  <cp:lastModifiedBy>jasmina</cp:lastModifiedBy>
  <cp:revision>75</cp:revision>
  <dcterms:created xsi:type="dcterms:W3CDTF">2013-01-12T13:06:25Z</dcterms:created>
  <dcterms:modified xsi:type="dcterms:W3CDTF">2013-01-13T03:50:44Z</dcterms:modified>
</cp:coreProperties>
</file>