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57" r:id="rId2"/>
    <p:sldId id="267" r:id="rId3"/>
    <p:sldId id="265" r:id="rId4"/>
    <p:sldId id="259" r:id="rId5"/>
    <p:sldId id="261" r:id="rId6"/>
    <p:sldId id="262" r:id="rId7"/>
    <p:sldId id="263" r:id="rId8"/>
    <p:sldId id="264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F4D214F-7ECD-4417-A9B4-7E5395B0F33C}" type="datetimeFigureOut">
              <a:rPr lang="he-IL" smtClean="0"/>
              <a:t>כ"ב/חשון/תשע"ב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DCD8AEB-899E-4BD7-B0F0-639F1ECF83E1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3F4F30-C7BB-423A-87ED-A763A0D1C23F}" type="slidenum">
              <a:rPr lang="ar-SA" smtClean="0"/>
              <a:pPr/>
              <a:t>1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6B9-F8B9-4114-B1D9-EE52F180F2E6}" type="datetimeFigureOut">
              <a:rPr lang="he-IL" smtClean="0"/>
              <a:t>כ"ב/חשון/תשע"ב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CBCD-6A64-4725-9461-733CD64786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6B9-F8B9-4114-B1D9-EE52F180F2E6}" type="datetimeFigureOut">
              <a:rPr lang="he-IL" smtClean="0"/>
              <a:t>כ"ב/חשון/תשע"ב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CBCD-6A64-4725-9461-733CD64786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6B9-F8B9-4114-B1D9-EE52F180F2E6}" type="datetimeFigureOut">
              <a:rPr lang="he-IL" smtClean="0"/>
              <a:t>כ"ב/חשון/תשע"ב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CBCD-6A64-4725-9461-733CD64786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6B9-F8B9-4114-B1D9-EE52F180F2E6}" type="datetimeFigureOut">
              <a:rPr lang="he-IL" smtClean="0"/>
              <a:t>כ"ב/חשון/תשע"ב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CBCD-6A64-4725-9461-733CD64786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6B9-F8B9-4114-B1D9-EE52F180F2E6}" type="datetimeFigureOut">
              <a:rPr lang="he-IL" smtClean="0"/>
              <a:t>כ"ב/חשון/תשע"ב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CBCD-6A64-4725-9461-733CD64786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6B9-F8B9-4114-B1D9-EE52F180F2E6}" type="datetimeFigureOut">
              <a:rPr lang="he-IL" smtClean="0"/>
              <a:t>כ"ב/חשון/תשע"ב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CBCD-6A64-4725-9461-733CD64786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6B9-F8B9-4114-B1D9-EE52F180F2E6}" type="datetimeFigureOut">
              <a:rPr lang="he-IL" smtClean="0"/>
              <a:t>כ"ב/חשון/תשע"ב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CBCD-6A64-4725-9461-733CD64786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6B9-F8B9-4114-B1D9-EE52F180F2E6}" type="datetimeFigureOut">
              <a:rPr lang="he-IL" smtClean="0"/>
              <a:t>כ"ב/חשון/תשע"ב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CBCD-6A64-4725-9461-733CD64786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6B9-F8B9-4114-B1D9-EE52F180F2E6}" type="datetimeFigureOut">
              <a:rPr lang="he-IL" smtClean="0"/>
              <a:t>כ"ב/חשון/תשע"ב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CBCD-6A64-4725-9461-733CD64786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6B9-F8B9-4114-B1D9-EE52F180F2E6}" type="datetimeFigureOut">
              <a:rPr lang="he-IL" smtClean="0"/>
              <a:t>כ"ב/חשון/תשע"ב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CBCD-6A64-4725-9461-733CD64786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6B9-F8B9-4114-B1D9-EE52F180F2E6}" type="datetimeFigureOut">
              <a:rPr lang="he-IL" smtClean="0"/>
              <a:t>כ"ב/חשון/תשע"ב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CBCD-6A64-4725-9461-733CD64786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AA6B9-F8B9-4114-B1D9-EE52F180F2E6}" type="datetimeFigureOut">
              <a:rPr lang="he-IL" smtClean="0"/>
              <a:t>כ"ב/חשון/תשע"ב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1CBCD-6A64-4725-9461-733CD647862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onsefat-3.wmv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slide" Target="slid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motwsetat-3.wmv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onsef(1).wmv" TargetMode="External"/><Relationship Id="rId2" Type="http://schemas.openxmlformats.org/officeDocument/2006/relationships/hyperlink" Target="hight(1).wmv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otwset(1).wm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elertfa3at%20el-3.wmv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88" name="Group 16"/>
          <p:cNvGraphicFramePr>
            <a:graphicFrameLocks noGrp="1"/>
          </p:cNvGraphicFramePr>
          <p:nvPr/>
        </p:nvGraphicFramePr>
        <p:xfrm>
          <a:off x="1447800" y="609600"/>
          <a:ext cx="6337300" cy="1298448"/>
        </p:xfrm>
        <a:graphic>
          <a:graphicData uri="http://schemas.openxmlformats.org/drawingml/2006/table">
            <a:tbl>
              <a:tblPr rtl="1"/>
              <a:tblGrid>
                <a:gridCol w="6337300"/>
              </a:tblGrid>
              <a:tr h="8636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ar-JO" sz="3600" b="1" kern="12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موضوع الدرس:</a:t>
                      </a:r>
                      <a:endParaRPr lang="en-US" sz="3600" b="1" kern="1200" dirty="0" smtClean="0">
                        <a:solidFill>
                          <a:schemeClr val="tx1"/>
                        </a:solidFill>
                        <a:latin typeface="Traditional Arabic" pitchFamily="18" charset="-78"/>
                        <a:ea typeface="+mn-ea"/>
                        <a:cs typeface="Traditional Arabic" pitchFamily="18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ar-JO" sz="3600" b="1" kern="12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قطع</a:t>
                      </a:r>
                      <a:r>
                        <a:rPr lang="ar-JO" sz="3600" b="1" kern="12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 خاصة في المثلث</a:t>
                      </a:r>
                      <a:endParaRPr kumimoji="0" lang="ar-SA" sz="6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2" name="Rectangle 11"/>
          <p:cNvSpPr>
            <a:spLocks noChangeArrowheads="1"/>
          </p:cNvSpPr>
          <p:nvPr/>
        </p:nvSpPr>
        <p:spPr bwMode="auto">
          <a:xfrm>
            <a:off x="2133600" y="2971800"/>
            <a:ext cx="4862512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ar-JO" sz="3200" dirty="0" smtClean="0">
                <a:latin typeface="Traditional Arabic" pitchFamily="18" charset="-78"/>
                <a:cs typeface="Traditional Arabic" pitchFamily="18" charset="-78"/>
              </a:rPr>
              <a:t>                    </a:t>
            </a:r>
            <a:r>
              <a:rPr lang="ar-JO" sz="3200" dirty="0" smtClean="0">
                <a:latin typeface="Traditional Arabic" pitchFamily="18" charset="-78"/>
                <a:cs typeface="Traditional Arabic" pitchFamily="18" charset="-78"/>
              </a:rPr>
              <a:t>  </a:t>
            </a: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تقديم</a:t>
            </a: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:</a:t>
            </a:r>
            <a:endParaRPr lang="ar-JO" sz="32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r>
              <a:rPr lang="ar-JO" sz="3200" dirty="0" smtClean="0">
                <a:latin typeface="Traditional Arabic" pitchFamily="18" charset="-78"/>
                <a:cs typeface="Traditional Arabic" pitchFamily="18" charset="-78"/>
              </a:rPr>
              <a:t>     </a:t>
            </a:r>
            <a:r>
              <a:rPr lang="ar-JO" sz="3200" dirty="0" err="1" smtClean="0">
                <a:latin typeface="Traditional Arabic" pitchFamily="18" charset="-78"/>
                <a:cs typeface="Traditional Arabic" pitchFamily="18" charset="-78"/>
              </a:rPr>
              <a:t>روان</a:t>
            </a:r>
            <a:r>
              <a:rPr lang="ar-JO" sz="32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JO" sz="3200" dirty="0" err="1" smtClean="0">
                <a:latin typeface="Traditional Arabic" pitchFamily="18" charset="-78"/>
                <a:cs typeface="Traditional Arabic" pitchFamily="18" charset="-78"/>
              </a:rPr>
              <a:t>عنبوسي</a:t>
            </a:r>
            <a:endParaRPr lang="ar-JO" sz="3200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JO" sz="3200" dirty="0" smtClean="0">
                <a:latin typeface="Traditional Arabic" pitchFamily="18" charset="-78"/>
                <a:cs typeface="Traditional Arabic" pitchFamily="18" charset="-78"/>
              </a:rPr>
              <a:t>     </a:t>
            </a:r>
          </a:p>
          <a:p>
            <a:endParaRPr lang="ar-SA" sz="2000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subTitle" idx="1"/>
          </p:nvPr>
        </p:nvSpPr>
        <p:spPr>
          <a:xfrm>
            <a:off x="0" y="6172200"/>
            <a:ext cx="9144000" cy="685800"/>
          </a:xfrm>
        </p:spPr>
        <p:txBody>
          <a:bodyPr>
            <a:noAutofit/>
          </a:bodyPr>
          <a:lstStyle/>
          <a:p>
            <a:pPr algn="r"/>
            <a:r>
              <a:rPr lang="ar-SA" sz="2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السنة  20</a:t>
            </a:r>
            <a:r>
              <a:rPr lang="ar-JO" sz="2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11</a:t>
            </a:r>
            <a:r>
              <a:rPr lang="ar-SA" sz="2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-20</a:t>
            </a:r>
            <a:r>
              <a:rPr lang="ar-JO" sz="2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12                                                                              تطبيقات عملية-مسار فوق ابتدائي</a:t>
            </a:r>
            <a:r>
              <a:rPr lang="ar-SA" sz="2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SA" sz="2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SA" sz="2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المرشد: </a:t>
            </a:r>
            <a:r>
              <a:rPr lang="ar-SA" sz="2000" b="1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د</a:t>
            </a:r>
            <a:r>
              <a:rPr lang="ar-SA" sz="2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. نمر بياعة</a:t>
            </a:r>
            <a:r>
              <a:rPr lang="ar-JO" sz="2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                                 أكاديمية ألقاسمي                            سنة ثالثة- رياضيات وحاسوب</a:t>
            </a:r>
            <a:endParaRPr lang="he-IL" sz="2000" b="1" dirty="0">
              <a:solidFill>
                <a:schemeClr val="tx1"/>
              </a:solidFill>
              <a:latin typeface="Traditional Arabic" pitchFamily="18" charset="-78"/>
            </a:endParaRPr>
          </a:p>
        </p:txBody>
      </p:sp>
      <p:pic>
        <p:nvPicPr>
          <p:cNvPr id="6" name="Picture 6" descr="C:\Users\nsma\Pictures\7547437\HKG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2667000"/>
            <a:ext cx="4348089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268760"/>
            <a:ext cx="7848872" cy="4680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36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- في كل مثلث يمكن رسم </a:t>
            </a:r>
            <a:r>
              <a:rPr lang="ar-AE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3 منصفات زوايا</a:t>
            </a:r>
            <a:r>
              <a:rPr lang="ar-AE" sz="36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، يخرج كل منصف زاوية من رأس آخر. </a:t>
            </a:r>
          </a:p>
          <a:p>
            <a:pPr algn="ctr" rtl="1"/>
            <a:endParaRPr lang="ar-AE" sz="3600" b="1" dirty="0">
              <a:solidFill>
                <a:schemeClr val="accent1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 rtl="1"/>
            <a:r>
              <a:rPr lang="ar-AE" sz="36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- وفي كل مثلث، تتواجد منصفات الزوايا الثلاث </a:t>
            </a:r>
            <a:r>
              <a:rPr lang="ar-AE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بداخل المثلث</a:t>
            </a:r>
            <a:r>
              <a:rPr lang="ar-AE" sz="36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.</a:t>
            </a:r>
          </a:p>
          <a:p>
            <a:pPr algn="ctr" rtl="1"/>
            <a:endParaRPr lang="ar-AE" sz="3600" b="1" dirty="0">
              <a:solidFill>
                <a:schemeClr val="accent1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AE" sz="36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- تلتقي منصفات الزوايا الثلاث كلها</a:t>
            </a:r>
          </a:p>
          <a:p>
            <a:pPr algn="r" rtl="1"/>
            <a:r>
              <a:rPr lang="ar-AE" sz="36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في </a:t>
            </a:r>
            <a:r>
              <a:rPr lang="ar-AE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نقطة واحدة </a:t>
            </a:r>
            <a:r>
              <a:rPr lang="ar-AE" sz="36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أيضاً داخل المثلث.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6024" y="3573016"/>
            <a:ext cx="4067944" cy="3048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מלבן 5"/>
          <p:cNvSpPr/>
          <p:nvPr/>
        </p:nvSpPr>
        <p:spPr>
          <a:xfrm>
            <a:off x="5372230" y="5877272"/>
            <a:ext cx="193193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raditional Arabic" pitchFamily="18" charset="-78"/>
                <a:cs typeface="Traditional Arabic" pitchFamily="18" charset="-78"/>
                <a:hlinkClick r:id="rId3" action="ppaction://hlinkfile"/>
              </a:rPr>
              <a:t>مقطع فيديو</a:t>
            </a:r>
            <a:endParaRPr lang="he-IL" sz="40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Traditional Arabic" pitchFamily="18" charset="-78"/>
            </a:endParaRPr>
          </a:p>
        </p:txBody>
      </p:sp>
      <p:pic>
        <p:nvPicPr>
          <p:cNvPr id="7" name="תמונה 6" descr="בית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0" y="381000"/>
            <a:ext cx="885825" cy="885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1844824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600" b="1" dirty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المستقيم المتوسط هو</a:t>
            </a:r>
            <a:r>
              <a:rPr lang="ar-JO" sz="3600" b="1" dirty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: </a:t>
            </a:r>
            <a:r>
              <a:rPr lang="ar-AE" sz="3600" b="1" dirty="0" smtClean="0">
                <a:latin typeface="Traditional Arabic" pitchFamily="18" charset="-78"/>
                <a:cs typeface="Traditional Arabic" pitchFamily="18" charset="-78"/>
              </a:rPr>
              <a:t>قطعة </a:t>
            </a:r>
            <a:r>
              <a:rPr lang="ar-AE" sz="3600" b="1" dirty="0" smtClean="0">
                <a:latin typeface="Traditional Arabic" pitchFamily="18" charset="-78"/>
                <a:cs typeface="Traditional Arabic" pitchFamily="18" charset="-78"/>
              </a:rPr>
              <a:t>تصل بين رأس المثلث مع منتصف الضلع المقابل له.</a:t>
            </a:r>
            <a:endParaRPr lang="en-US" sz="3600" b="1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3284984"/>
            <a:ext cx="607680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76872"/>
            <a:ext cx="75608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36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في كل مثلث يمكن رسم </a:t>
            </a:r>
            <a:r>
              <a:rPr lang="ar-AE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3 مستقيمات متوسطة</a:t>
            </a:r>
            <a:r>
              <a:rPr lang="ar-AE" sz="36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، يخرج كل واحد منها من رأس آخر. </a:t>
            </a:r>
          </a:p>
          <a:p>
            <a:pPr algn="ctr" rtl="1"/>
            <a:endParaRPr lang="ar-AE" sz="3600" b="1" dirty="0">
              <a:solidFill>
                <a:schemeClr val="accent1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 rtl="1"/>
            <a:r>
              <a:rPr lang="ar-AE" sz="36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وفي كل مثلث، تتواجد المستقيمات المتوسطة الثلاث </a:t>
            </a:r>
            <a:r>
              <a:rPr lang="ar-AE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بداخل المثلث</a:t>
            </a:r>
            <a:r>
              <a:rPr lang="ar-AE" sz="3600" b="1" dirty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!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124744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AE" sz="3600" b="1" dirty="0">
              <a:solidFill>
                <a:schemeClr val="accent1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AE" sz="36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تلتقي المستقيمات المتوسطة الثلاث كلها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AE" sz="36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في </a:t>
            </a:r>
            <a:r>
              <a:rPr lang="ar-AE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نقطة واحدة </a:t>
            </a:r>
            <a:r>
              <a:rPr lang="ar-AE" sz="36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داخل المثلث.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3131840" y="5589240"/>
            <a:ext cx="193193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raditional Arabic" pitchFamily="18" charset="-78"/>
                <a:cs typeface="Traditional Arabic" pitchFamily="18" charset="-78"/>
                <a:hlinkClick r:id="rId2" action="ppaction://hlinkfile"/>
              </a:rPr>
              <a:t>مقطع فيديو</a:t>
            </a:r>
            <a:endParaRPr lang="he-IL" sz="40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Traditional Arabic" pitchFamily="18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204864"/>
            <a:ext cx="7191375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תמונה 7" descr="בית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0" y="304800"/>
            <a:ext cx="885825" cy="885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990600" y="1484784"/>
            <a:ext cx="71628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AE" sz="4800" b="1" dirty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  <a:hlinkClick r:id="rId2" action="ppaction://hlinkfile"/>
              </a:rPr>
              <a:t>مقطع فيديو 1</a:t>
            </a:r>
            <a:endParaRPr lang="ar-AE" sz="4800" b="1" dirty="0">
              <a:solidFill>
                <a:srgbClr val="C0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lnSpc>
                <a:spcPct val="150000"/>
              </a:lnSpc>
            </a:pPr>
            <a:r>
              <a:rPr lang="ar-AE" sz="4800" b="1" dirty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  <a:hlinkClick r:id="rId3" action="ppaction://hlinkfile"/>
              </a:rPr>
              <a:t>مقطع فيديو 2</a:t>
            </a:r>
            <a:endParaRPr lang="ar-AE" sz="4800" b="1" dirty="0">
              <a:solidFill>
                <a:srgbClr val="C0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lnSpc>
                <a:spcPct val="150000"/>
              </a:lnSpc>
            </a:pPr>
            <a:r>
              <a:rPr lang="ar-AE" sz="4800" b="1" dirty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  <a:hlinkClick r:id="rId4" action="ppaction://hlinkfile"/>
              </a:rPr>
              <a:t>مقطع فيديو 3</a:t>
            </a:r>
            <a:endParaRPr lang="ar-AE" sz="4800" b="1" dirty="0">
              <a:solidFill>
                <a:srgbClr val="C0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685800" y="1447800"/>
            <a:ext cx="8229600" cy="3429000"/>
          </a:xfrm>
        </p:spPr>
        <p:txBody>
          <a:bodyPr>
            <a:normAutofit fontScale="90000"/>
          </a:bodyPr>
          <a:lstStyle/>
          <a:p>
            <a:pPr algn="r"/>
            <a:r>
              <a:rPr lang="ar-JO" b="1" u="sng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القطع الخاصة في المثلث:</a:t>
            </a:r>
            <a:br>
              <a:rPr lang="ar-JO" b="1" u="sng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JO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JO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JO" dirty="0" smtClean="0">
                <a:latin typeface="Traditional Arabic" pitchFamily="18" charset="-78"/>
                <a:cs typeface="Traditional Arabic" pitchFamily="18" charset="-78"/>
              </a:rPr>
              <a:t>- </a:t>
            </a:r>
            <a:r>
              <a:rPr lang="ar-JO" dirty="0" smtClean="0">
                <a:latin typeface="Traditional Arabic" pitchFamily="18" charset="-78"/>
                <a:cs typeface="Traditional Arabic" pitchFamily="18" charset="-78"/>
                <a:hlinkClick r:id="rId2" action="ppaction://hlinksldjump"/>
              </a:rPr>
              <a:t>الارتفاع</a:t>
            </a:r>
            <a:r>
              <a:rPr lang="ar-JO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JO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JO" dirty="0" smtClean="0"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ar-JO" dirty="0" smtClean="0">
                <a:latin typeface="Traditional Arabic" pitchFamily="18" charset="-78"/>
                <a:cs typeface="Traditional Arabic" pitchFamily="18" charset="-78"/>
                <a:hlinkClick r:id="rId3" action="ppaction://hlinksldjump"/>
              </a:rPr>
              <a:t>منصف الزاوية</a:t>
            </a:r>
            <a:r>
              <a:rPr lang="ar-JO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JO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JO" dirty="0" smtClean="0"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ar-JO" dirty="0" smtClean="0">
                <a:latin typeface="Traditional Arabic" pitchFamily="18" charset="-78"/>
                <a:cs typeface="Traditional Arabic" pitchFamily="18" charset="-78"/>
                <a:hlinkClick r:id="rId4" action="ppaction://hlinksldjump"/>
              </a:rPr>
              <a:t>المستقيم المتوسط</a:t>
            </a:r>
            <a:endParaRPr lang="he-IL" dirty="0"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71600" y="609600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6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الارتفاع هو: </a:t>
            </a:r>
            <a:r>
              <a:rPr lang="ar-AE" sz="3600" b="1" dirty="0" smtClean="0">
                <a:latin typeface="Traditional Arabic" pitchFamily="18" charset="-78"/>
                <a:cs typeface="Traditional Arabic" pitchFamily="18" charset="-78"/>
              </a:rPr>
              <a:t>قطعة </a:t>
            </a:r>
            <a:r>
              <a:rPr lang="ar-AE" sz="3600" b="1" dirty="0" smtClean="0">
                <a:latin typeface="Traditional Arabic" pitchFamily="18" charset="-78"/>
                <a:cs typeface="Traditional Arabic" pitchFamily="18" charset="-78"/>
              </a:rPr>
              <a:t>توصل بين رأس المثلث ونقطة على الضلع المقابلة له، ويُكَوِّن معها زاوية قائمة.</a:t>
            </a:r>
            <a:endParaRPr lang="en-US" sz="36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25908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36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في كل مثلث يمكن رسم 3 ارتفاعات، كل ارتفاع يخرج من رأس آخر. 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מציין מיקום של כותרת תחתונה 4"/>
          <p:cNvSpPr txBox="1">
            <a:spLocks/>
          </p:cNvSpPr>
          <p:nvPr/>
        </p:nvSpPr>
        <p:spPr>
          <a:xfrm>
            <a:off x="0" y="6172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السنة  20</a:t>
            </a:r>
            <a:r>
              <a:rPr kumimoji="0" lang="ar-JO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11</a:t>
            </a: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-20</a:t>
            </a:r>
            <a:r>
              <a:rPr kumimoji="0" lang="ar-JO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12                                                                              تطبيقات عملية-مسار فوق ابتدائي</a:t>
            </a:r>
            <a:r>
              <a:rPr lang="ar-JO" sz="2000" b="1" dirty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JO" sz="2000" b="1" dirty="0" smtClean="0">
                <a:latin typeface="Traditional Arabic" pitchFamily="18" charset="-78"/>
                <a:cs typeface="Traditional Arabic" pitchFamily="18" charset="-78"/>
              </a:rPr>
              <a:t>   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المرشد: </a:t>
            </a:r>
            <a:r>
              <a:rPr kumimoji="0" lang="ar-SA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د</a:t>
            </a: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. نمر بياعة</a:t>
            </a:r>
            <a:r>
              <a:rPr kumimoji="0" lang="ar-JO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                                  أكاديمية ألقاسمي                            سنة ثالثة- رياضيات وحاسوب</a:t>
            </a:r>
            <a:endParaRPr kumimoji="0" lang="he-IL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aditional Arabic" pitchFamily="18" charset="-78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41910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هنالك ثلاث حالات للارتفاع...</a:t>
            </a:r>
            <a:r>
              <a:rPr lang="ar-JO" sz="36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  <a:hlinkClick r:id="rId2" action="ppaction://hlinkfile"/>
              </a:rPr>
              <a:t>اضغط لمشاهدتها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6858000" y="304800"/>
            <a:ext cx="14798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JO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إذن</a:t>
            </a:r>
            <a:r>
              <a:rPr lang="ar-JO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...</a:t>
            </a:r>
            <a:endParaRPr lang="he-I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aditional Arabic" pitchFamily="18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914400"/>
            <a:ext cx="3530724" cy="2668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419600" y="1600200"/>
            <a:ext cx="4248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sz="2800" b="1" dirty="0" smtClean="0">
                <a:latin typeface="Traditional Arabic" pitchFamily="18" charset="-78"/>
                <a:cs typeface="Traditional Arabic" pitchFamily="18" charset="-78"/>
              </a:rPr>
              <a:t>في مثلث </a:t>
            </a:r>
            <a:r>
              <a:rPr lang="ar-AE" sz="2800" b="1" dirty="0" smtClean="0">
                <a:solidFill>
                  <a:schemeClr val="accent5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حاد الزوايا </a:t>
            </a:r>
            <a:r>
              <a:rPr lang="ar-AE" sz="2800" b="1" dirty="0" smtClean="0">
                <a:latin typeface="Traditional Arabic" pitchFamily="18" charset="-78"/>
                <a:cs typeface="Traditional Arabic" pitchFamily="18" charset="-78"/>
              </a:rPr>
              <a:t>الارتفاعات الثلاثة موجودة داخل المثلث. (الارتفاعات داخلية).</a:t>
            </a:r>
            <a:endParaRPr lang="en-US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3813579"/>
            <a:ext cx="3769990" cy="2759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39552" y="4941168"/>
            <a:ext cx="38164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sz="2800" b="1" dirty="0" smtClean="0">
                <a:latin typeface="Traditional Arabic" pitchFamily="18" charset="-78"/>
                <a:cs typeface="Traditional Arabic" pitchFamily="18" charset="-78"/>
              </a:rPr>
              <a:t>ووجدنا أن الارتفاعات تلتقي في </a:t>
            </a:r>
            <a:r>
              <a:rPr lang="ar-AE" sz="2800" b="1" dirty="0" smtClean="0">
                <a:solidFill>
                  <a:schemeClr val="accent5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نقطة واحدة</a:t>
            </a:r>
            <a:r>
              <a:rPr lang="ar-AE" sz="2800" b="1" dirty="0" smtClean="0">
                <a:latin typeface="Traditional Arabic" pitchFamily="18" charset="-78"/>
                <a:cs typeface="Traditional Arabic" pitchFamily="18" charset="-78"/>
              </a:rPr>
              <a:t> أيضاً. وتكون نقطة الالتقاء داخل المثلث.</a:t>
            </a:r>
            <a:endParaRPr lang="en-US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51920" y="764705"/>
            <a:ext cx="4320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sz="2800" b="1" dirty="0" smtClean="0">
                <a:latin typeface="Traditional Arabic" pitchFamily="18" charset="-78"/>
                <a:cs typeface="Traditional Arabic" pitchFamily="18" charset="-78"/>
              </a:rPr>
              <a:t>في مثلث </a:t>
            </a:r>
            <a:r>
              <a:rPr lang="ar-AE" sz="2800" b="1" dirty="0" smtClean="0">
                <a:solidFill>
                  <a:schemeClr val="accent5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قائم الزاوية </a:t>
            </a:r>
            <a:r>
              <a:rPr lang="ar-AE" sz="2800" b="1" dirty="0" smtClean="0">
                <a:latin typeface="Traditional Arabic" pitchFamily="18" charset="-78"/>
                <a:cs typeface="Traditional Arabic" pitchFamily="18" charset="-78"/>
              </a:rPr>
              <a:t>يَتَّحد ارتفاعان مع قائمين والارتفاع الثالث يكون داخل المثلث.</a:t>
            </a:r>
            <a:endParaRPr lang="en-US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332656"/>
            <a:ext cx="3528392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11560" y="4725144"/>
            <a:ext cx="38164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sz="2800" b="1" dirty="0" smtClean="0">
                <a:latin typeface="Traditional Arabic" pitchFamily="18" charset="-78"/>
                <a:cs typeface="Traditional Arabic" pitchFamily="18" charset="-78"/>
              </a:rPr>
              <a:t>والارتفاعات أيضاً هنا تلتقي في </a:t>
            </a:r>
            <a:r>
              <a:rPr lang="ar-AE" sz="2800" b="1" dirty="0" smtClean="0">
                <a:solidFill>
                  <a:schemeClr val="accent5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نقطة واحدة</a:t>
            </a:r>
            <a:r>
              <a:rPr lang="ar-AE" sz="2800" b="1" dirty="0" smtClean="0">
                <a:latin typeface="Traditional Arabic" pitchFamily="18" charset="-78"/>
                <a:cs typeface="Traditional Arabic" pitchFamily="18" charset="-78"/>
              </a:rPr>
              <a:t>. ونقطة الالتقاء هي عبارة عن أحد رؤوس المثلث.</a:t>
            </a:r>
            <a:endParaRPr lang="en-US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212976"/>
            <a:ext cx="3312368" cy="328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23928" y="764705"/>
            <a:ext cx="4248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sz="2800" b="1" dirty="0" smtClean="0">
                <a:latin typeface="Traditional Arabic" pitchFamily="18" charset="-78"/>
                <a:cs typeface="Traditional Arabic" pitchFamily="18" charset="-78"/>
              </a:rPr>
              <a:t>في مثلث </a:t>
            </a:r>
            <a:r>
              <a:rPr lang="ar-AE" sz="2800" b="1" dirty="0" smtClean="0">
                <a:solidFill>
                  <a:schemeClr val="accent5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منفرج الزاوية </a:t>
            </a:r>
            <a:r>
              <a:rPr lang="ar-AE" sz="2800" b="1" dirty="0" smtClean="0">
                <a:latin typeface="Traditional Arabic" pitchFamily="18" charset="-78"/>
                <a:cs typeface="Traditional Arabic" pitchFamily="18" charset="-78"/>
              </a:rPr>
              <a:t>هناك ارتفاعان موجودان خارج المثلث وارتفاع واحد موجود داخله.</a:t>
            </a:r>
            <a:endParaRPr lang="en-US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332656"/>
            <a:ext cx="4752528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39552" y="4725144"/>
            <a:ext cx="38164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sz="2800" b="1" dirty="0" smtClean="0">
                <a:latin typeface="Traditional Arabic" pitchFamily="18" charset="-78"/>
                <a:cs typeface="Traditional Arabic" pitchFamily="18" charset="-78"/>
              </a:rPr>
              <a:t>وهنا امتدادات الارتفاعات الثلاثة تلتقي في </a:t>
            </a:r>
            <a:r>
              <a:rPr lang="ar-AE" sz="2800" b="1" dirty="0" smtClean="0">
                <a:solidFill>
                  <a:schemeClr val="accent5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نقطة واحدة</a:t>
            </a:r>
            <a:r>
              <a:rPr lang="ar-AE" sz="2800" b="1" dirty="0" smtClean="0">
                <a:latin typeface="Traditional Arabic" pitchFamily="18" charset="-78"/>
                <a:cs typeface="Traditional Arabic" pitchFamily="18" charset="-78"/>
              </a:rPr>
              <a:t>. ونقطة الالتقاء تكون خارج المثلث.</a:t>
            </a:r>
            <a:endParaRPr lang="en-US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  <p:grpSp>
        <p:nvGrpSpPr>
          <p:cNvPr id="2" name="קבוצה 18"/>
          <p:cNvGrpSpPr/>
          <p:nvPr/>
        </p:nvGrpSpPr>
        <p:grpSpPr>
          <a:xfrm>
            <a:off x="4932040" y="2564904"/>
            <a:ext cx="3528392" cy="4074802"/>
            <a:chOff x="4932040" y="2564904"/>
            <a:chExt cx="3528392" cy="4074802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32040" y="2564904"/>
              <a:ext cx="3528392" cy="4074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" name="מחבר ישר 9"/>
            <p:cNvCxnSpPr/>
            <p:nvPr/>
          </p:nvCxnSpPr>
          <p:spPr>
            <a:xfrm rot="5400000">
              <a:off x="4391980" y="5553236"/>
              <a:ext cx="1656184" cy="0"/>
            </a:xfrm>
            <a:prstGeom prst="line">
              <a:avLst/>
            </a:prstGeom>
            <a:ln>
              <a:prstDash val="sysDash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" name="מחבר ישר 13"/>
            <p:cNvCxnSpPr/>
            <p:nvPr/>
          </p:nvCxnSpPr>
          <p:spPr>
            <a:xfrm rot="5400000">
              <a:off x="5004048" y="4941168"/>
              <a:ext cx="1656184" cy="1224136"/>
            </a:xfrm>
            <a:prstGeom prst="line">
              <a:avLst/>
            </a:prstGeom>
            <a:ln>
              <a:prstDash val="sysDash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" name="מחבר ישר 17"/>
            <p:cNvCxnSpPr/>
            <p:nvPr/>
          </p:nvCxnSpPr>
          <p:spPr>
            <a:xfrm rot="10800000" flipV="1">
              <a:off x="5220072" y="5517232"/>
              <a:ext cx="1656184" cy="864096"/>
            </a:xfrm>
            <a:prstGeom prst="line">
              <a:avLst/>
            </a:prstGeom>
            <a:ln>
              <a:prstDash val="sysDash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6140018" y="404664"/>
            <a:ext cx="224933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raditional Arabic" pitchFamily="18" charset="-78"/>
                <a:cs typeface="Traditional Arabic" pitchFamily="18" charset="-78"/>
              </a:rPr>
              <a:t>تذكير...</a:t>
            </a:r>
            <a:endParaRPr lang="he-IL" sz="6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raditional Arabic" pitchFamily="18" charset="-78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448435" y="1556792"/>
            <a:ext cx="7848622" cy="64325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raditional Arabic" pitchFamily="18" charset="-78"/>
                <a:cs typeface="Traditional Arabic" pitchFamily="18" charset="-78"/>
              </a:rPr>
              <a:t>قانون مساحة المثلث:</a:t>
            </a:r>
          </a:p>
          <a:p>
            <a:pPr algn="ctr"/>
            <a:endParaRPr lang="ar-AE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ar-AE" sz="54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طول أحد الأضلاع * </a:t>
            </a:r>
            <a:r>
              <a:rPr lang="ar-AE" sz="54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الارتفاع</a:t>
            </a:r>
            <a:r>
              <a:rPr lang="ar-AE" sz="54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النازل عليه</a:t>
            </a:r>
          </a:p>
          <a:p>
            <a:pPr algn="ctr"/>
            <a:r>
              <a:rPr lang="ar-AE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2</a:t>
            </a:r>
          </a:p>
          <a:p>
            <a:pPr algn="ctr"/>
            <a:r>
              <a:rPr lang="ar-AE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AE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أو باختصار</a:t>
            </a:r>
            <a:endParaRPr lang="ar-AE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raditional Arabic" pitchFamily="18" charset="-78"/>
              <a:cs typeface="Traditional Arabic" pitchFamily="18" charset="-78"/>
            </a:endParaRPr>
          </a:p>
          <a:p>
            <a:pPr algn="ctr"/>
            <a:r>
              <a:rPr lang="ar-AE" sz="54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القاعدة * </a:t>
            </a:r>
            <a:r>
              <a:rPr lang="ar-AE" sz="54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الارتفاع</a:t>
            </a:r>
          </a:p>
          <a:p>
            <a:pPr algn="ctr"/>
            <a:r>
              <a:rPr lang="ar-AE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2</a:t>
            </a:r>
            <a:endParaRPr lang="ar-AE" sz="60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pPr algn="ctr"/>
            <a:endParaRPr lang="he-I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8" name="תמונה 7" descr="בית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28600"/>
            <a:ext cx="885825" cy="885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0" y="762000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600" b="1" dirty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منصف الزاوية هو</a:t>
            </a:r>
            <a:r>
              <a:rPr lang="ar-JO" sz="3600" b="1" dirty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: </a:t>
            </a:r>
            <a:r>
              <a:rPr lang="ar-AE" sz="3600" b="1" dirty="0" smtClean="0">
                <a:latin typeface="Traditional Arabic" pitchFamily="18" charset="-78"/>
                <a:cs typeface="Traditional Arabic" pitchFamily="18" charset="-78"/>
              </a:rPr>
              <a:t>قطعة </a:t>
            </a:r>
            <a:r>
              <a:rPr lang="ar-AE" sz="3600" b="1" dirty="0" smtClean="0">
                <a:latin typeface="Traditional Arabic" pitchFamily="18" charset="-78"/>
                <a:cs typeface="Traditional Arabic" pitchFamily="18" charset="-78"/>
              </a:rPr>
              <a:t>توصل بين رأس المثلث ونقطة على الضلع المقابل له، وتقسم زاوية المثلث التي خرجت منها لزاويتين متساويتين لبعضهما البعض.</a:t>
            </a:r>
            <a:endParaRPr lang="en-US" sz="3600" b="1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3573016"/>
            <a:ext cx="593222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339</Words>
  <Application>Microsoft Office PowerPoint</Application>
  <PresentationFormat>‫הצגה על המסך (4:3)</PresentationFormat>
  <Paragraphs>46</Paragraphs>
  <Slides>13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4" baseType="lpstr">
      <vt:lpstr>ערכת נושא Office</vt:lpstr>
      <vt:lpstr>שקופית 1</vt:lpstr>
      <vt:lpstr>שקופית 2</vt:lpstr>
      <vt:lpstr>القطع الخاصة في المثلث:  - الارتفاع -منصف الزاوية -المستقيم المتوسط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pc</dc:creator>
  <cp:lastModifiedBy>pc</cp:lastModifiedBy>
  <cp:revision>8</cp:revision>
  <dcterms:created xsi:type="dcterms:W3CDTF">2011-11-19T16:07:25Z</dcterms:created>
  <dcterms:modified xsi:type="dcterms:W3CDTF">2011-11-19T17:00:34Z</dcterms:modified>
</cp:coreProperties>
</file>