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  <a:srgbClr val="EBF6DE"/>
    <a:srgbClr val="85358B"/>
    <a:srgbClr val="A582E4"/>
    <a:srgbClr val="99CCFF"/>
    <a:srgbClr val="CC0000"/>
    <a:srgbClr val="FF0000"/>
    <a:srgbClr val="C6981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8" autoAdjust="0"/>
    <p:restoredTop sz="94707" autoAdjust="0"/>
  </p:normalViewPr>
  <p:slideViewPr>
    <p:cSldViewPr>
      <p:cViewPr varScale="1">
        <p:scale>
          <a:sx n="68" d="100"/>
          <a:sy n="68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16FC7-09AD-4AA0-8CF0-88292921FFB3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A3E01-98F5-4C00-9D14-53C76878D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A3E01-98F5-4C00-9D14-53C76878DB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F8038F78-4EFC-4742-9EB7-A6440B8857CA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DE37B1E-1D70-4C8D-A7B1-7EEE42210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38F78-4EFC-4742-9EB7-A6440B8857CA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7B1E-1D70-4C8D-A7B1-7EEE42210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38F78-4EFC-4742-9EB7-A6440B8857CA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7B1E-1D70-4C8D-A7B1-7EEE42210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38F78-4EFC-4742-9EB7-A6440B8857CA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7B1E-1D70-4C8D-A7B1-7EEE42210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38F78-4EFC-4742-9EB7-A6440B8857CA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7B1E-1D70-4C8D-A7B1-7EEE42210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38F78-4EFC-4742-9EB7-A6440B8857CA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7B1E-1D70-4C8D-A7B1-7EEE42210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38F78-4EFC-4742-9EB7-A6440B8857CA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7B1E-1D70-4C8D-A7B1-7EEE42210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38F78-4EFC-4742-9EB7-A6440B8857CA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7B1E-1D70-4C8D-A7B1-7EEE42210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38F78-4EFC-4742-9EB7-A6440B8857CA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7B1E-1D70-4C8D-A7B1-7EEE42210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38F78-4EFC-4742-9EB7-A6440B8857CA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7B1E-1D70-4C8D-A7B1-7EEE42210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038F78-4EFC-4742-9EB7-A6440B8857CA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37B1E-1D70-4C8D-A7B1-7EEE42210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fld id="{F8038F78-4EFC-4742-9EB7-A6440B8857CA}" type="datetimeFigureOut">
              <a:rPr lang="en-US" smtClean="0"/>
              <a:pPr/>
              <a:t>6/2/2009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DE37B1E-1D70-4C8D-A7B1-7EEE42210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2057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48800" y="1447800"/>
            <a:ext cx="4038600" cy="4252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loud Callout 5"/>
          <p:cNvSpPr/>
          <p:nvPr/>
        </p:nvSpPr>
        <p:spPr>
          <a:xfrm>
            <a:off x="152400" y="1752600"/>
            <a:ext cx="4038600" cy="3733800"/>
          </a:xfrm>
          <a:prstGeom prst="cloudCallout">
            <a:avLst>
              <a:gd name="adj1" fmla="val 69299"/>
              <a:gd name="adj2" fmla="val -35010"/>
            </a:avLst>
          </a:prstGeom>
          <a:blipFill>
            <a:blip r:embed="rId3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 smtClean="0">
                <a:solidFill>
                  <a:srgbClr val="7030A0"/>
                </a:solidFill>
              </a:rPr>
              <a:t>سأقص عليكم يا أحبابي قصة:</a:t>
            </a:r>
          </a:p>
          <a:p>
            <a:pPr algn="ctr" rtl="1"/>
            <a:r>
              <a:rPr lang="ar-SA" sz="4000" dirty="0" smtClean="0">
                <a:solidFill>
                  <a:srgbClr val="0070C0"/>
                </a:solidFill>
                <a:hlinkClick r:id="rId4" action="ppaction://hlinksldjump"/>
              </a:rPr>
              <a:t>”</a:t>
            </a:r>
            <a:r>
              <a:rPr lang="ar-SA" sz="4000" b="1" u="sng" dirty="0" smtClean="0">
                <a:solidFill>
                  <a:srgbClr val="0070C0"/>
                </a:solidFill>
                <a:hlinkClick r:id="rId4" action="ppaction://hlinksldjump"/>
              </a:rPr>
              <a:t>رحلة إكتشاف الصفر</a:t>
            </a:r>
            <a:r>
              <a:rPr lang="ar-SA" sz="4000" dirty="0" smtClean="0">
                <a:solidFill>
                  <a:srgbClr val="0070C0"/>
                </a:solidFill>
                <a:hlinkClick r:id="rId4" action="ppaction://hlinksldjump"/>
              </a:rPr>
              <a:t>“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600200" y="5791200"/>
            <a:ext cx="914400" cy="8743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828800" y="5638800"/>
            <a:ext cx="1137077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981200" y="5791200"/>
            <a:ext cx="702777" cy="847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19400" y="5334000"/>
            <a:ext cx="838200" cy="1524000"/>
          </a:xfrm>
          <a:prstGeom prst="snip2DiagRect">
            <a:avLst>
              <a:gd name="adj1" fmla="val 1978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5625 -0.00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07 0.09458 C 0.06128 0.09158 0.06267 0.0888 0.06354 0.08557 C 0.06406 0.08348 0.06302 0.08094 0.06406 0.07909 C 0.06962 0.06822 0.07934 0.06244 0.0875 0.05643 C 0.09375 0.05758 0.0967 0.05943 0.10139 0.06545 C 0.10295 0.06915 0.10451 0.07285 0.10608 0.07655 C 0.10694 0.0784 0.12031 0.08348 0.12292 0.0851 C 0.12917 0.07701 0.12917 0.07215 0.13021 0.06013 C 0.13073 0.05666 0.12899 0.05273 0.13038 0.04972 C 0.13142 0.04741 0.1342 0.04741 0.13628 0.04625 C 0.14028 0.03237 0.14618 0.03584 0.15799 0.03422 C 0.16007 0.03446 0.17222 0.03376 0.17569 0.03839 C 0.18611 0.05203 0.17049 0.04093 0.18333 0.04879 C 0.18212 0.06198 0.18247 0.07053 0.18958 0.08071 C 0.20017 0.07493 0.20052 0.07215 0.20035 0.05712 C 0.19861 0.03816 0.19392 0.003 0.20608 -0.01319 C 0.21545 -0.02567 0.21181 -0.01966 0.21753 -0.03076 C 0.23403 -0.0303 0.22014 -0.03377 0.22778 -0.02498 C 0.22969 -0.0229 0.23229 -0.02197 0.23472 -0.02035 C 0.23872 -0.0111 0.24306 -0.00185 0.24653 0.00786 C 0.2467 0.00855 0.25069 0.02012 0.25156 0.02127 C 0.25486 0.0252 0.26233 0.03099 0.26233 0.03122 C 0.26528 0.0296 0.26875 0.02937 0.27083 0.02659 C 0.27465 0.0222 0.27222 0.00347 0.27205 0.00138 C 0.27222 -0.00902 0.27344 -0.01989 0.27396 -0.0303 C 0.27396 -0.03007 0.27448 -0.04695 0.27448 -0.04718 C 0.27674 -0.05389 0.27622 -0.05505 0.2809 -0.05921 C 0.28368 -0.06152 0.28941 -0.06545 0.28941 -0.06522 C 0.31267 -0.06823 0.29861 -0.068 0.31372 -0.05921 C 0.31458 -0.05736 0.3151 -0.05505 0.31597 -0.05343 C 0.31701 -0.05158 0.31892 -0.05042 0.31997 -0.04834 C 0.32813 -0.02868 0.32361 -0.01504 0.33906 -0.00093 C 0.3401 0.00162 0.33993 0.00555 0.34184 0.0067 C 0.34774 0.0104 0.34618 0.00347 0.34601 0.00138 " pathEditMode="relative" rAng="-64429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7008 C 0.04844 0.06175 0.05018 0.05389 0.05087 0.04556 C 0.05313 0.02475 0.04896 0.02058 0.06129 0.01064 C 0.0625 0.00856 0.06268 0.00509 0.06459 0.00463 C 0.08421 -1.65587E-6 0.08525 0.02521 0.08733 0.0414 C 0.08785 0.04626 0.08785 0.05111 0.08872 0.05574 C 0.08941 0.05874 0.09115 0.06129 0.09236 0.06406 C 0.0948 0.05527 0.09792 0.04834 0.09931 0.03932 C 0.09671 0.0266 0.10157 0.01318 0.10452 0.00046 C 0.10504 -0.003 0.10469 -0.00671 0.10608 -0.00994 C 0.10799 -0.01457 0.11233 -0.01781 0.11459 -0.0222 C 0.12171 -0.02151 0.129 -0.02243 0.13542 -0.02012 C 0.13785 -0.01919 0.14289 -0.00416 0.1441 -0.00162 C 0.14653 0.00995 0.14844 0.02174 0.15087 0.0333 C 0.15157 0.03677 0.15122 0.04047 0.15261 0.04348 C 0.15365 0.04556 0.15608 0.04626 0.15799 0.04764 C 0.16546 0.0296 0.1665 0.00902 0.17171 -0.00994 C 0.17414 -0.01919 0.19185 -0.02613 0.19185 -0.0259 C 0.20174 -0.02359 0.20105 -0.02266 0.204 -0.01179 C 0.20209 -0.00509 0.2007 0.00185 0.19896 0.00856 C 0.20313 0.03053 0.20834 0.03955 0.2283 0.04348 C 0.24914 0.03724 0.23907 0.01226 0.24896 -0.00578 C 0.25018 -0.00786 0.25053 -0.01041 0.25226 -0.01179 C 0.25556 -0.01411 0.26251 -0.01596 0.26251 -0.01572 C 0.2731 -0.01179 0.26459 -0.00994 0.27466 -0.00578 C 0.27691 0.00856 0.28247 0.02174 0.29549 0.02706 C 0.29914 0.02845 0.30591 0.03122 0.30591 0.03145 C 0.30886 0.03053 0.31216 0.03122 0.31441 0.02914 C 0.32414 0.02035 0.32535 0.00347 0.33178 -0.00786 C 0.33612 -0.00671 0.34289 -0.00532 0.34723 -0.0037 C 0.3507 -0.00254 0.35747 0.00046 0.35747 0.0007 C 0.36372 0.0111 0.35921 0.00463 0.3698 0.00463 " pathEditMode="relative" rAng="0" ptsTypes="fffffffffffffffffffffffffffffffA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-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72988E-6 C 0.00591 -0.00879 0.01146 -0.01388 0.02066 -0.0185 C 0.03195 -0.01619 0.03351 -0.01434 0.04341 -0.01018 C 0.0474 -0.00856 0.05556 -0.00625 0.05556 -0.00601 C 0.06129 0.00231 0.06181 0.00555 0.07222 0.00208 C 0.075 -0.00023 0.08403 -0.00671 0.08663 -0.01018 C 0.08768 -0.01203 0.08733 -0.0148 0.08889 -0.01642 C 0.09115 -0.01943 0.10018 -0.02336 0.1033 -0.02452 C 0.11754 -0.02012 0.10295 -0.0266 0.10504 -0.01642 C 0.10538 -0.01388 0.1092 -0.01365 0.11146 -0.01226 C 0.1099 -0.00879 0.10764 -0.00578 0.10712 -0.00208 C 0.10591 0.00856 0.12066 0.01503 0.12761 0.02035 C 0.13299 0.02428 0.14358 0.03284 0.14358 0.03307 C 0.14966 0.03076 0.15174 0.03099 0.15591 0.02451 C 0.1592 0.01942 0.16389 0.00809 0.16389 0.00832 C 0.16459 0.00069 0.16493 -0.00694 0.16598 -0.01434 C 0.16945 -0.03654 0.1724 -0.03261 0.18872 -0.04302 C 0.1915 -0.04232 0.19462 -0.04255 0.19688 -0.04094 C 0.20122 -0.03747 0.2 -0.03007 0.20104 -0.02452 C 0.20434 -0.00255 0.19948 -0.0118 0.20729 1.72988E-6 C 0.20816 0.00555 0.20695 0.01133 0.20903 0.01642 C 0.21007 0.01873 0.21354 0.01873 0.21545 0.02035 C 0.21736 0.0222 0.21771 0.02498 0.21962 0.02659 C 0.22084 0.02775 0.23334 0.03053 0.23386 0.03076 C 0.25469 0.02544 0.26545 0.00485 0.28525 -0.00208 C 0.28872 -0.00139 0.29254 -0.00185 0.29566 1.72988E-6 C 0.29775 0.00115 0.29809 0.00416 0.29966 0.00601 C 0.30139 0.00832 0.3033 0.01087 0.30573 0.01226 C 0.30886 0.01387 0.31268 0.01364 0.31615 0.01434 C 0.32327 0.01087 0.329 0.00647 0.33681 0.00416 C 0.34323 0.00624 0.34861 0.00994 0.35521 0.01226 C 0.36198 0.00763 0.37344 -0.00416 0.37344 -0.00393 C 0.37865 -0.01873 0.38247 -0.01642 0.39844 -0.01434 C 0.39931 -0.01226 0.39844 -0.00902 0.40035 -0.00833 C 0.40886 -0.00555 0.4165 -0.01434 0.42309 -0.01642 C 0.425 -0.01712 0.42709 -0.01642 0.42952 -0.01642 " pathEditMode="relative" rAng="0" ptsTypes="fffffffffffffffffffffffffffffffffffA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-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9463E-6 C 0.01476 -0.00694 0.02847 -0.01341 0.0441 -0.0185 C 0.05816 -0.01781 0.07222 -0.01757 0.08611 -0.01642 C 0.09757 -0.01549 0.10035 -0.00324 0.11024 -1.79463E-6 C 0.12535 -0.0074 0.12865 -0.02058 0.14514 -0.02451 C 0.14913 -0.02081 0.15156 -0.01549 0.1559 -0.01226 C 0.15955 -0.00948 0.1651 -0.00879 0.16927 -0.00624 C 0.18194 -0.01387 0.19601 -0.02081 0.20868 -0.02868 C 0.21337 -0.02798 0.2184 -0.02914 0.22188 -0.02659 C 0.23663 -0.01642 0.23958 0.00879 0.25729 0.01434 C 0.26007 0.01365 0.26319 0.01365 0.2658 0.01226 C 0.27118 0.00948 0.28125 0.00208 0.28125 0.00231 C 0.29149 -0.01226 0.30156 -0.00277 0.31632 -1.79463E-6 C 0.31979 -0.00069 0.33038 -0.00231 0.33403 -0.00416 C 0.34375 -0.00902 0.35017 -0.01526 0.36042 -0.0185 C 0.37274 -0.01457 0.38351 -0.00786 0.39549 -0.00416 C 0.40486 -0.00694 0.40764 -0.01364 0.41563 -0.0185 C 0.41649 -0.02058 0.41563 -0.02451 0.41771 -0.02451 C 0.42031 -0.02451 0.42066 -0.02058 0.42205 -0.0185 C 0.42882 -0.0074 0.42274 -0.01226 0.43333 -0.00624 C 0.45035 -0.01665 0.44358 -0.03515 0.45955 -0.0451 C 0.46493 -0.0599 0.45712 -0.04486 0.48576 -0.05319 C 0.48819 -0.05388 0.48889 -0.05735 0.49028 -0.05943 C 0.49097 -0.0629 0.48941 -0.06776 0.49236 -0.06961 C 0.49479 -0.071 0.49653 -0.06591 0.49688 -0.0636 C 0.50069 -0.0451 0.49271 -0.03584 0.50781 -0.02659 C 0.51233 -0.01526 0.51128 -0.01017 0.52101 -0.00416 C 0.54097 -0.00694 0.54167 -0.00786 0.52326 -0.00208 L 0.52326 -0.00185 C 0.52031 -0.00069 0.51753 0.0007 0.51458 0.00208 C 0.49271 -0.00023 0.49948 0.0044 0.49028 -0.00416 " pathEditMode="relative" rAng="0" ptsTypes="fffffffffffffffffffffffffffFff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609600" y="609600"/>
            <a:ext cx="7924800" cy="1066800"/>
          </a:xfrm>
          <a:prstGeom prst="round2DiagRect">
            <a:avLst>
              <a:gd name="adj1" fmla="val 40974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3200" dirty="0" smtClean="0">
                <a:solidFill>
                  <a:srgbClr val="C00000"/>
                </a:solidFill>
              </a:rPr>
              <a:t>ذهب شادي إبن الصف السابع إالى المدرسة، وما إن دخلت المعلمة الصف حتى سألها: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2971800" y="3886200"/>
            <a:ext cx="2474077" cy="2161694"/>
            <a:chOff x="5181600" y="3276600"/>
            <a:chExt cx="2474077" cy="216169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3276600"/>
              <a:ext cx="2474077" cy="2161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 rot="898374">
              <a:off x="6443812" y="4571107"/>
              <a:ext cx="1035712" cy="690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3600" b="1" dirty="0" smtClean="0">
                  <a:solidFill>
                    <a:srgbClr val="C69818"/>
                  </a:solidFill>
                </a:rPr>
                <a:t>شادي</a:t>
              </a:r>
              <a:endParaRPr lang="en-US" b="1" dirty="0">
                <a:solidFill>
                  <a:srgbClr val="C69818"/>
                </a:solidFill>
              </a:endParaRPr>
            </a:p>
          </p:txBody>
        </p:sp>
      </p:grp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8800" y="1828800"/>
            <a:ext cx="13049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ular Callout 11"/>
          <p:cNvSpPr/>
          <p:nvPr/>
        </p:nvSpPr>
        <p:spPr>
          <a:xfrm>
            <a:off x="1143000" y="1981200"/>
            <a:ext cx="5410200" cy="1905000"/>
          </a:xfrm>
          <a:prstGeom prst="wedgeRoundRectCallout">
            <a:avLst>
              <a:gd name="adj1" fmla="val -36978"/>
              <a:gd name="adj2" fmla="val 6321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800" b="1" dirty="0" smtClean="0">
                <a:solidFill>
                  <a:srgbClr val="007A37"/>
                </a:solidFill>
              </a:rPr>
              <a:t>قرأت البارحة في كتاب أخي، أن العالِم الذي إكتشف لنا الرقم ”صفر“ هو مسلم! فكيف فعل ذلك؟!! كيف خطر له أن يُقدر لا شيْ؟!!</a:t>
            </a:r>
            <a:endParaRPr lang="en-US" sz="2800" b="1" dirty="0">
              <a:solidFill>
                <a:srgbClr val="007A37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3657600" y="4267200"/>
            <a:ext cx="4572000" cy="1295400"/>
          </a:xfrm>
          <a:prstGeom prst="wedgeRectCallout">
            <a:avLst>
              <a:gd name="adj1" fmla="val 33500"/>
              <a:gd name="adj2" fmla="val -7421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800" b="1" dirty="0" smtClean="0">
                <a:solidFill>
                  <a:srgbClr val="0070C0"/>
                </a:solidFill>
              </a:rPr>
              <a:t>بسيطة يا عزيزي شادي، ولكن قل لي، من هو هذا العالِم الذي قرأت عنه؟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1752600" y="2209800"/>
            <a:ext cx="3810000" cy="1371600"/>
          </a:xfrm>
          <a:prstGeom prst="wedgeRoundRectCallout">
            <a:avLst>
              <a:gd name="adj1" fmla="val -44240"/>
              <a:gd name="adj2" fmla="val 8916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5400" b="1" i="1" dirty="0" smtClean="0">
                <a:solidFill>
                  <a:srgbClr val="00B050"/>
                </a:solidFill>
              </a:rPr>
              <a:t>الخوارزمي</a:t>
            </a:r>
            <a:endParaRPr lang="en-US" b="1" i="1" dirty="0">
              <a:solidFill>
                <a:srgbClr val="00B05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114800"/>
            <a:ext cx="1524000" cy="165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ular Callout 15"/>
          <p:cNvSpPr/>
          <p:nvPr/>
        </p:nvSpPr>
        <p:spPr>
          <a:xfrm>
            <a:off x="4419600" y="4495800"/>
            <a:ext cx="3276600" cy="762000"/>
          </a:xfrm>
          <a:prstGeom prst="wedgeRectCallout">
            <a:avLst>
              <a:gd name="adj1" fmla="val 39167"/>
              <a:gd name="adj2" fmla="val -9823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400" b="1" dirty="0" smtClean="0">
                <a:solidFill>
                  <a:srgbClr val="0070C0"/>
                </a:solidFill>
              </a:rPr>
              <a:t>أحسنت، تخيل لو لم يكن الصفر موجود، </a:t>
            </a:r>
            <a:r>
              <a:rPr lang="ar-SA" sz="2400" b="1" dirty="0" smtClean="0">
                <a:solidFill>
                  <a:srgbClr val="0070C0"/>
                </a:solidFill>
              </a:rPr>
              <a:t>ماذا </a:t>
            </a:r>
            <a:r>
              <a:rPr lang="ar-SA" sz="2400" b="1" dirty="0" smtClean="0">
                <a:solidFill>
                  <a:srgbClr val="0070C0"/>
                </a:solidFill>
              </a:rPr>
              <a:t>حدث؟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114800"/>
            <a:ext cx="15240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ounded Rectangular Callout 17"/>
          <p:cNvSpPr/>
          <p:nvPr/>
        </p:nvSpPr>
        <p:spPr>
          <a:xfrm>
            <a:off x="1295400" y="2514600"/>
            <a:ext cx="4419600" cy="1069848"/>
          </a:xfrm>
          <a:prstGeom prst="wedgeRoundRectCallout">
            <a:avLst>
              <a:gd name="adj1" fmla="val -43432"/>
              <a:gd name="adj2" fmla="val 9608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800" b="1" dirty="0" smtClean="0">
                <a:solidFill>
                  <a:srgbClr val="CC0000"/>
                </a:solidFill>
              </a:rPr>
              <a:t>مممم... أعتقد أنه لما كان أعداد تتكون من منزلتين، ثلاثة...!</a:t>
            </a:r>
            <a:endParaRPr lang="en-US" sz="2800" b="1" dirty="0">
              <a:solidFill>
                <a:srgbClr val="CC00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42672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ounded Rectangular Callout 20"/>
          <p:cNvSpPr/>
          <p:nvPr/>
        </p:nvSpPr>
        <p:spPr>
          <a:xfrm>
            <a:off x="990600" y="2514600"/>
            <a:ext cx="5257800" cy="990600"/>
          </a:xfrm>
          <a:prstGeom prst="wedgeRoundRectCallout">
            <a:avLst>
              <a:gd name="adj1" fmla="val -35282"/>
              <a:gd name="adj2" fmla="val 11476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accent6">
                    <a:lumMod val="75000"/>
                  </a:schemeClr>
                </a:solidFill>
              </a:rPr>
              <a:t>لكن لم تجيبيي يا معلمتي عن سؤالي!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3200400" y="4572000"/>
            <a:ext cx="4648200" cy="1143000"/>
          </a:xfrm>
          <a:prstGeom prst="wedgeRectCallout">
            <a:avLst>
              <a:gd name="adj1" fmla="val 39105"/>
              <a:gd name="adj2" fmla="val -8624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800" b="1" dirty="0" smtClean="0">
                <a:solidFill>
                  <a:srgbClr val="007A37"/>
                </a:solidFill>
              </a:rPr>
              <a:t>ما رأيك لو ذهبت أنت للبيت لتبحث عن إجابة السؤال وتأتي غدأ لتخبرنا به؟</a:t>
            </a:r>
            <a:endParaRPr lang="en-US" sz="2800" b="1" dirty="0">
              <a:solidFill>
                <a:srgbClr val="007A37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2743200"/>
            <a:ext cx="323111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Oval 23"/>
          <p:cNvSpPr/>
          <p:nvPr/>
        </p:nvSpPr>
        <p:spPr>
          <a:xfrm>
            <a:off x="762000" y="2971800"/>
            <a:ext cx="2057400" cy="838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b="1" dirty="0" smtClean="0"/>
              <a:t>حسناً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85754E-6 L 0.35642 -0.0020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533400"/>
            <a:ext cx="8153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b="1" dirty="0" smtClean="0">
                <a:solidFill>
                  <a:srgbClr val="0070C0"/>
                </a:solidFill>
              </a:rPr>
              <a:t>في الصباح التالي ما إن دخل شادي غرفة الصف حتى سألته معلمته:</a:t>
            </a:r>
            <a:endParaRPr lang="en-US" sz="4000" b="1" dirty="0">
              <a:solidFill>
                <a:srgbClr val="0070C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3188" y="1981200"/>
            <a:ext cx="14607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Callout 8"/>
          <p:cNvSpPr/>
          <p:nvPr/>
        </p:nvSpPr>
        <p:spPr>
          <a:xfrm>
            <a:off x="3657600" y="1981200"/>
            <a:ext cx="3429000" cy="1600200"/>
          </a:xfrm>
          <a:prstGeom prst="wedgeEllipseCallout">
            <a:avLst>
              <a:gd name="adj1" fmla="val 47648"/>
              <a:gd name="adj2" fmla="val 49365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2400" dirty="0" smtClean="0">
                <a:solidFill>
                  <a:srgbClr val="85358B"/>
                </a:solidFill>
              </a:rPr>
              <a:t>صباح الخير يا شادي، هل عرفت كيف إكتشف الخوارزمي الصفر؟</a:t>
            </a:r>
            <a:endParaRPr lang="en-US" sz="2400" dirty="0">
              <a:solidFill>
                <a:srgbClr val="85358B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10000"/>
            <a:ext cx="1984374" cy="198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ounded Rectangular Callout 12"/>
          <p:cNvSpPr/>
          <p:nvPr/>
        </p:nvSpPr>
        <p:spPr>
          <a:xfrm>
            <a:off x="3886200" y="4114800"/>
            <a:ext cx="3581400" cy="1295400"/>
          </a:xfrm>
          <a:prstGeom prst="wedgeRoundRectCallout">
            <a:avLst>
              <a:gd name="adj1" fmla="val -67105"/>
              <a:gd name="adj2" fmla="val 15657"/>
              <a:gd name="adj3" fmla="val 16667"/>
            </a:avLst>
          </a:prstGeom>
          <a:solidFill>
            <a:srgbClr val="EBF6DE"/>
          </a:solidFill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400" b="1" dirty="0" smtClean="0">
                <a:solidFill>
                  <a:schemeClr val="bg2">
                    <a:lumMod val="75000"/>
                  </a:schemeClr>
                </a:solidFill>
              </a:rPr>
              <a:t>صباح النور يا معلمتي، بالطبع لقد بحثت وعرفت ذلك، وأنا جاهزٌ لأخبرك وأخبر زملائي بذلك.</a:t>
            </a:r>
            <a:endParaRPr lang="en-US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962400"/>
            <a:ext cx="19716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00" y="152400"/>
            <a:ext cx="8382000" cy="5695975"/>
            <a:chOff x="304800" y="152400"/>
            <a:chExt cx="8139112" cy="5695975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381000"/>
              <a:ext cx="7910512" cy="546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Cloud Callout 9"/>
            <p:cNvSpPr/>
            <p:nvPr/>
          </p:nvSpPr>
          <p:spPr>
            <a:xfrm>
              <a:off x="304800" y="152400"/>
              <a:ext cx="6705600" cy="4191000"/>
            </a:xfrm>
            <a:prstGeom prst="cloudCallout">
              <a:avLst>
                <a:gd name="adj1" fmla="val 25717"/>
                <a:gd name="adj2" fmla="val 63997"/>
              </a:avLst>
            </a:prstGeom>
          </p:spPr>
          <p:style>
            <a:lnRef idx="2">
              <a:schemeClr val="accent6"/>
            </a:lnRef>
            <a:fillRef idx="1001">
              <a:schemeClr val="lt2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 rtl="1"/>
              <a:r>
                <a:rPr lang="ar-SA" sz="2000" b="1" dirty="0" smtClean="0">
                  <a:solidFill>
                    <a:srgbClr val="0070C0"/>
                  </a:solidFill>
                </a:rPr>
                <a:t>لم أتخيل أن الصفر له هذه الاهمية الكبيرة، فبدونه لما تمكن الإنسان أن يفرق  بين </a:t>
              </a:r>
              <a:r>
                <a:rPr lang="ar-SA" sz="2000" b="1" dirty="0" smtClean="0">
                  <a:solidFill>
                    <a:srgbClr val="0070C0"/>
                  </a:solidFill>
                </a:rPr>
                <a:t>مواقع </a:t>
              </a:r>
              <a:r>
                <a:rPr lang="ar-SA" sz="2000" b="1" dirty="0" smtClean="0">
                  <a:solidFill>
                    <a:srgbClr val="0070C0"/>
                  </a:solidFill>
                </a:rPr>
                <a:t>الأرقام، </a:t>
              </a:r>
              <a:r>
                <a:rPr lang="ar-SA" sz="2000" b="1" dirty="0" smtClean="0">
                  <a:solidFill>
                    <a:srgbClr val="0070C0"/>
                  </a:solidFill>
                </a:rPr>
                <a:t>فالرقم </a:t>
              </a:r>
              <a:r>
                <a:rPr lang="ar-SA" sz="2000" b="1" dirty="0" smtClean="0">
                  <a:solidFill>
                    <a:srgbClr val="0070C0"/>
                  </a:solidFill>
                </a:rPr>
                <a:t>بعد </a:t>
              </a:r>
              <a:r>
                <a:rPr lang="ar-SA" sz="2000" b="1" dirty="0" smtClean="0">
                  <a:solidFill>
                    <a:srgbClr val="0070C0"/>
                  </a:solidFill>
                </a:rPr>
                <a:t>الصفر أصبح له </a:t>
              </a:r>
              <a:r>
                <a:rPr lang="ar-SA" sz="2000" b="1" dirty="0" smtClean="0">
                  <a:solidFill>
                    <a:srgbClr val="0070C0"/>
                  </a:solidFill>
                </a:rPr>
                <a:t>قيمتان، </a:t>
              </a:r>
              <a:r>
                <a:rPr lang="ar-SA" sz="2000" b="1" dirty="0" smtClean="0">
                  <a:solidFill>
                    <a:srgbClr val="0070C0"/>
                  </a:solidFill>
                </a:rPr>
                <a:t>قيمة مع نفسه أي أنه يمثل </a:t>
              </a:r>
              <a:r>
                <a:rPr lang="ar-SA" sz="2000" b="1" dirty="0" smtClean="0">
                  <a:solidFill>
                    <a:srgbClr val="0070C0"/>
                  </a:solidFill>
                </a:rPr>
                <a:t>العدد المرسوم، </a:t>
              </a:r>
              <a:r>
                <a:rPr lang="ar-SA" sz="2000" b="1" dirty="0" smtClean="0">
                  <a:solidFill>
                    <a:srgbClr val="0070C0"/>
                  </a:solidFill>
                </a:rPr>
                <a:t>وقيمة أخرى بالنسبة إلى المنزلة التي يقع </a:t>
              </a:r>
              <a:r>
                <a:rPr lang="ar-SA" sz="2000" b="1" dirty="0" smtClean="0">
                  <a:solidFill>
                    <a:srgbClr val="0070C0"/>
                  </a:solidFill>
                </a:rPr>
                <a:t>فيها، </a:t>
              </a:r>
              <a:r>
                <a:rPr lang="ar-SA" sz="2000" b="1" dirty="0" smtClean="0">
                  <a:solidFill>
                    <a:srgbClr val="0070C0"/>
                  </a:solidFill>
                </a:rPr>
                <a:t>أي موقعه بالنسبة للخانات </a:t>
              </a:r>
              <a:r>
                <a:rPr lang="ar-SA" sz="2000" b="1" dirty="0" smtClean="0">
                  <a:solidFill>
                    <a:srgbClr val="0070C0"/>
                  </a:solidFill>
                </a:rPr>
                <a:t>الحسابية، </a:t>
              </a:r>
              <a:r>
                <a:rPr lang="ar-SA" sz="2000" b="1" dirty="0" smtClean="0">
                  <a:solidFill>
                    <a:srgbClr val="0070C0"/>
                  </a:solidFill>
                </a:rPr>
                <a:t>أما الصفر فيملأ الفراغ من المنازل الخالية من الأرقام وهو الذي يعين المرتبة العددية </a:t>
              </a:r>
              <a:r>
                <a:rPr lang="ar-SA" sz="2000" b="1" dirty="0" smtClean="0">
                  <a:solidFill>
                    <a:srgbClr val="0070C0"/>
                  </a:solidFill>
                </a:rPr>
                <a:t>للرقم، </a:t>
              </a:r>
              <a:r>
                <a:rPr lang="ar-SA" sz="2000" b="1" dirty="0" smtClean="0">
                  <a:solidFill>
                    <a:srgbClr val="0070C0"/>
                  </a:solidFill>
                </a:rPr>
                <a:t>والخانة المتواجدة فيها الصفر تعني أنها فارغة من أي  رقم حسابي</a:t>
              </a:r>
              <a:r>
                <a:rPr lang="en-US" sz="2000" b="1" dirty="0" smtClean="0">
                  <a:solidFill>
                    <a:srgbClr val="0070C0"/>
                  </a:solidFill>
                </a:rPr>
                <a:t> .</a:t>
              </a:r>
              <a:endParaRPr lang="en-US" sz="2000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81922">
            <a:off x="533400" y="381000"/>
            <a:ext cx="20574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ular Callout 4"/>
          <p:cNvSpPr/>
          <p:nvPr/>
        </p:nvSpPr>
        <p:spPr>
          <a:xfrm>
            <a:off x="2667000" y="609600"/>
            <a:ext cx="5562600" cy="1219200"/>
          </a:xfrm>
          <a:prstGeom prst="wedgeRectCallout">
            <a:avLst>
              <a:gd name="adj1" fmla="val -60548"/>
              <a:gd name="adj2" fmla="val 67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400" dirty="0" smtClean="0">
                <a:solidFill>
                  <a:srgbClr val="007A37"/>
                </a:solidFill>
              </a:rPr>
              <a:t>لقد كانوا البشر يكتبون الأرقام بعدة طرق، فكل حضارة كانت لها كتاباتها الخاصة بها، أما الكتابة التي الحت على الخوارزمي لاكتشاف الصفر فهي:</a:t>
            </a:r>
            <a:endParaRPr lang="en-US" sz="2400" dirty="0">
              <a:solidFill>
                <a:srgbClr val="007A37"/>
              </a:solidFill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-2438400" y="2133600"/>
            <a:ext cx="2286000" cy="838200"/>
          </a:xfrm>
          <a:prstGeom prst="stripedRightArrow">
            <a:avLst>
              <a:gd name="adj1" fmla="val 58956"/>
              <a:gd name="adj2" fmla="val 9925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chemeClr val="bg2">
                    <a:lumMod val="50000"/>
                  </a:schemeClr>
                </a:solidFill>
              </a:rPr>
              <a:t>العدد 11</a:t>
            </a:r>
            <a:endParaRPr lang="en-US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58294" y="2628106"/>
            <a:ext cx="838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163094" y="2628106"/>
            <a:ext cx="838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Striped Right Arrow 11"/>
          <p:cNvSpPr/>
          <p:nvPr/>
        </p:nvSpPr>
        <p:spPr>
          <a:xfrm>
            <a:off x="-2438400" y="3505200"/>
            <a:ext cx="2286000" cy="838200"/>
          </a:xfrm>
          <a:prstGeom prst="stripedRightArrow">
            <a:avLst>
              <a:gd name="adj1" fmla="val 58956"/>
              <a:gd name="adj2" fmla="val 99254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FFFF00"/>
                </a:solidFill>
              </a:rPr>
              <a:t>العدد 101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2858294" y="3999706"/>
            <a:ext cx="838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3315494" y="3999706"/>
            <a:ext cx="838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Striped Right Arrow 14"/>
          <p:cNvSpPr/>
          <p:nvPr/>
        </p:nvSpPr>
        <p:spPr>
          <a:xfrm>
            <a:off x="-2514600" y="4876800"/>
            <a:ext cx="2286000" cy="838200"/>
          </a:xfrm>
          <a:prstGeom prst="stripedRightArrow">
            <a:avLst>
              <a:gd name="adj1" fmla="val 58956"/>
              <a:gd name="adj2" fmla="val 9925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</a:rPr>
              <a:t>العدد 1001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3544094" y="5218906"/>
            <a:ext cx="838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858294" y="5218906"/>
            <a:ext cx="83820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24400" y="2057400"/>
            <a:ext cx="3352800" cy="3505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2400" b="1" u="sng" dirty="0" smtClean="0">
                <a:solidFill>
                  <a:srgbClr val="00B050"/>
                </a:solidFill>
              </a:rPr>
              <a:t>ومن ذلك نستنتج أنه:</a:t>
            </a:r>
          </a:p>
          <a:p>
            <a:pPr algn="r" rtl="1"/>
            <a:r>
              <a:rPr lang="ar-SA" sz="2400" b="1" dirty="0" smtClean="0">
                <a:solidFill>
                  <a:srgbClr val="0070C0"/>
                </a:solidFill>
              </a:rPr>
              <a:t>كانوا الهنود يعبرون عن المكان الفارغ </a:t>
            </a:r>
            <a:r>
              <a:rPr lang="ar-SA" sz="2400" b="1" dirty="0" smtClean="0">
                <a:solidFill>
                  <a:schemeClr val="bg2">
                    <a:lumMod val="50000"/>
                  </a:schemeClr>
                </a:solidFill>
              </a:rPr>
              <a:t>بالبعد</a:t>
            </a:r>
            <a:r>
              <a:rPr lang="ar-SA" sz="2400" b="1" dirty="0" smtClean="0">
                <a:solidFill>
                  <a:srgbClr val="0070C0"/>
                </a:solidFill>
              </a:rPr>
              <a:t> بين الارقام، وكانو يسمون هذا الفراغ </a:t>
            </a:r>
            <a:r>
              <a:rPr lang="ar-SA" sz="2400" b="1" dirty="0" smtClean="0">
                <a:solidFill>
                  <a:srgbClr val="0070C0"/>
                </a:solidFill>
              </a:rPr>
              <a:t>سونيا – (</a:t>
            </a:r>
            <a:r>
              <a:rPr lang="en-US" sz="2400" b="1" dirty="0" err="1" smtClean="0">
                <a:solidFill>
                  <a:srgbClr val="0070C0"/>
                </a:solidFill>
              </a:rPr>
              <a:t>Sunya</a:t>
            </a:r>
            <a:r>
              <a:rPr lang="ar-SA" sz="2400" b="1" dirty="0" smtClean="0">
                <a:solidFill>
                  <a:srgbClr val="0070C0"/>
                </a:solidFill>
              </a:rPr>
              <a:t>)، لكن كان يحدث بلبلة في معرفة قيمة الرقم وعن ماذا يعبر، لذلك عبر الخوارزمي عنها بوضع </a:t>
            </a:r>
            <a:r>
              <a:rPr lang="ar-SA" sz="2400" b="1" dirty="0" smtClean="0">
                <a:solidFill>
                  <a:schemeClr val="bg2">
                    <a:lumMod val="50000"/>
                  </a:schemeClr>
                </a:solidFill>
              </a:rPr>
              <a:t>الصفر في الخانة الفارغة</a:t>
            </a:r>
            <a:r>
              <a:rPr lang="ar-SA" sz="2400" b="1" dirty="0" smtClean="0">
                <a:solidFill>
                  <a:srgbClr val="0070C0"/>
                </a:solidFill>
              </a:rPr>
              <a:t> وعبر عنه بالدائرة.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0916E-6 L 0.35834 -0.00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87697E-6 L 0.35834 -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2.13691E-6 L 0.375 -0.0055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  <p:bldP spid="15" grpId="0" animBg="1"/>
      <p:bldP spid="19" grpId="0" animBg="1"/>
    </p:bldLst>
  </p:timing>
</p:sld>
</file>

<file path=ppt/theme/theme1.xml><?xml version="1.0" encoding="utf-8"?>
<a:theme xmlns:a="http://schemas.openxmlformats.org/drawingml/2006/main" name="Playpen design template">
  <a:themeElements>
    <a:clrScheme name="Lucky Tie">
      <a:dk1>
        <a:sysClr val="windowText" lastClr="000000"/>
      </a:dk1>
      <a:lt1>
        <a:sysClr val="window" lastClr="FFFFFF"/>
      </a:lt1>
      <a:dk2>
        <a:srgbClr val="C80000"/>
      </a:dk2>
      <a:lt2>
        <a:srgbClr val="FFECEC"/>
      </a:lt2>
      <a:accent1>
        <a:srgbClr val="C93131"/>
      </a:accent1>
      <a:accent2>
        <a:srgbClr val="F58C5D"/>
      </a:accent2>
      <a:accent3>
        <a:srgbClr val="EABC33"/>
      </a:accent3>
      <a:accent4>
        <a:srgbClr val="698F9B"/>
      </a:accent4>
      <a:accent5>
        <a:srgbClr val="825397"/>
      </a:accent5>
      <a:accent6>
        <a:srgbClr val="814359"/>
      </a:accent6>
      <a:hlink>
        <a:srgbClr val="03AEC5"/>
      </a:hlink>
      <a:folHlink>
        <a:srgbClr val="8D9B07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Playpen design template</Template>
  <TotalTime>290</TotalTime>
  <Words>328</Words>
  <Application>Microsoft Office PowerPoint</Application>
  <PresentationFormat>On-screen Show (4:3)</PresentationFormat>
  <Paragraphs>23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Playpen design template</vt:lpstr>
      <vt:lpstr>Slide 1</vt:lpstr>
      <vt:lpstr>Slide 2</vt:lpstr>
      <vt:lpstr>Slide 3</vt:lpstr>
      <vt:lpstr>Slide 4</vt:lpstr>
      <vt:lpstr>Slide 5</vt:lpstr>
    </vt:vector>
  </TitlesOfParts>
  <Company>rashid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nabil</dc:creator>
  <cp:lastModifiedBy>nabil</cp:lastModifiedBy>
  <cp:revision>44</cp:revision>
  <dcterms:created xsi:type="dcterms:W3CDTF">2009-05-27T16:06:18Z</dcterms:created>
  <dcterms:modified xsi:type="dcterms:W3CDTF">2009-06-02T19:44:53Z</dcterms:modified>
</cp:coreProperties>
</file>