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9" r:id="rId3"/>
    <p:sldId id="257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40" autoAdjust="0"/>
  </p:normalViewPr>
  <p:slideViewPr>
    <p:cSldViewPr>
      <p:cViewPr varScale="1">
        <p:scale>
          <a:sx n="67" d="100"/>
          <a:sy n="67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9A090C-ECB7-408B-8C38-A0B106DCD19B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2F092E-D36D-4F2B-A79C-20C5D3DC983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koool.ly/skoool_LY/Content/SkLyMaY5l16/index.html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791200" y="1828800"/>
          <a:ext cx="1752600" cy="22098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6300"/>
                <a:gridCol w="876300"/>
              </a:tblGrid>
              <a:tr h="4058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09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09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09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09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4876800" y="914400"/>
            <a:ext cx="4114800" cy="457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800" dirty="0" smtClean="0"/>
              <a:t>عد التربيعات الموجودة في الشكل</a:t>
            </a:r>
            <a:endParaRPr lang="en-US" sz="2800" dirty="0"/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1447800" y="1828800"/>
          <a:ext cx="1752600" cy="22098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6300"/>
                <a:gridCol w="876300"/>
              </a:tblGrid>
              <a:tr h="40588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09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09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09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509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" name="Rounded Rectangle 27"/>
          <p:cNvSpPr/>
          <p:nvPr/>
        </p:nvSpPr>
        <p:spPr>
          <a:xfrm>
            <a:off x="5410200" y="4343400"/>
            <a:ext cx="25908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400" dirty="0" smtClean="0"/>
              <a:t>يوجد </a:t>
            </a:r>
            <a:r>
              <a:rPr lang="ar-SA" sz="2400" dirty="0" smtClean="0">
                <a:solidFill>
                  <a:srgbClr val="FF0000"/>
                </a:solidFill>
              </a:rPr>
              <a:t>10</a:t>
            </a:r>
            <a:r>
              <a:rPr lang="ar-SA" sz="2400" dirty="0" smtClean="0"/>
              <a:t> تربيعات</a:t>
            </a:r>
            <a:endParaRPr lang="en-US" sz="2400" dirty="0"/>
          </a:p>
        </p:txBody>
      </p:sp>
      <p:sp>
        <p:nvSpPr>
          <p:cNvPr id="29" name="Rounded Rectangle 28"/>
          <p:cNvSpPr/>
          <p:nvPr/>
        </p:nvSpPr>
        <p:spPr>
          <a:xfrm>
            <a:off x="221673" y="914400"/>
            <a:ext cx="4197927" cy="457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000" dirty="0" smtClean="0"/>
              <a:t>عد </a:t>
            </a:r>
            <a:r>
              <a:rPr lang="ar-SA" sz="2000" dirty="0" smtClean="0">
                <a:solidFill>
                  <a:schemeClr val="tx2">
                    <a:lumMod val="75000"/>
                  </a:schemeClr>
                </a:solidFill>
              </a:rPr>
              <a:t>التربيعات الملونة بالأحمر </a:t>
            </a:r>
            <a:r>
              <a:rPr lang="ar-SA" sz="2000" dirty="0" smtClean="0"/>
              <a:t>الموجودة في الشكل</a:t>
            </a:r>
            <a:endParaRPr lang="en-US" sz="2000" dirty="0"/>
          </a:p>
        </p:txBody>
      </p:sp>
      <p:sp>
        <p:nvSpPr>
          <p:cNvPr id="30" name="Heptagon 29"/>
          <p:cNvSpPr/>
          <p:nvPr/>
        </p:nvSpPr>
        <p:spPr>
          <a:xfrm>
            <a:off x="1600200" y="2286000"/>
            <a:ext cx="381000" cy="304800"/>
          </a:xfrm>
          <a:prstGeom prst="heptag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" name="Heptagon 31"/>
          <p:cNvSpPr/>
          <p:nvPr/>
        </p:nvSpPr>
        <p:spPr>
          <a:xfrm>
            <a:off x="1600200" y="2743200"/>
            <a:ext cx="381000" cy="304800"/>
          </a:xfrm>
          <a:prstGeom prst="heptag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Heptagon 32"/>
          <p:cNvSpPr/>
          <p:nvPr/>
        </p:nvSpPr>
        <p:spPr>
          <a:xfrm>
            <a:off x="1600200" y="3200400"/>
            <a:ext cx="381000" cy="304800"/>
          </a:xfrm>
          <a:prstGeom prst="heptag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4" name="Heptagon 33"/>
          <p:cNvSpPr/>
          <p:nvPr/>
        </p:nvSpPr>
        <p:spPr>
          <a:xfrm>
            <a:off x="1600200" y="3657600"/>
            <a:ext cx="381000" cy="304800"/>
          </a:xfrm>
          <a:prstGeom prst="heptago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90600" y="4343400"/>
            <a:ext cx="25908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400" dirty="0" smtClean="0"/>
              <a:t>يوجد </a:t>
            </a:r>
            <a:r>
              <a:rPr lang="ar-SA" sz="2400" dirty="0" smtClean="0">
                <a:solidFill>
                  <a:srgbClr val="FF0000"/>
                </a:solidFill>
              </a:rPr>
              <a:t>4</a:t>
            </a:r>
            <a:r>
              <a:rPr lang="ar-SA" sz="2400" dirty="0" smtClean="0"/>
              <a:t> تربيعات ملونة</a:t>
            </a:r>
            <a:endParaRPr lang="en-US" sz="2400" dirty="0"/>
          </a:p>
        </p:txBody>
      </p:sp>
      <p:sp>
        <p:nvSpPr>
          <p:cNvPr id="37" name="Round Diagonal Corner Rectangle 36"/>
          <p:cNvSpPr/>
          <p:nvPr/>
        </p:nvSpPr>
        <p:spPr>
          <a:xfrm>
            <a:off x="3810000" y="5486400"/>
            <a:ext cx="5181600" cy="457200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400" dirty="0" smtClean="0">
                <a:solidFill>
                  <a:schemeClr val="tx2">
                    <a:lumMod val="75000"/>
                  </a:schemeClr>
                </a:solidFill>
              </a:rPr>
              <a:t>إذن، كم تربيعة ملونة يوجد من الشكل الأزرق كله؟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8" name="Flowchart: Sort 37"/>
          <p:cNvSpPr/>
          <p:nvPr/>
        </p:nvSpPr>
        <p:spPr>
          <a:xfrm>
            <a:off x="2819400" y="5181600"/>
            <a:ext cx="1066800" cy="1066800"/>
          </a:xfrm>
          <a:prstGeom prst="flowChartSor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solidFill>
                  <a:schemeClr val="accent4">
                    <a:lumMod val="75000"/>
                  </a:schemeClr>
                </a:solidFill>
              </a:rPr>
              <a:t>4</a:t>
            </a:r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ctr"/>
            <a:r>
              <a:rPr lang="ar-SA" sz="2400" dirty="0" smtClean="0">
                <a:solidFill>
                  <a:schemeClr val="accent4">
                    <a:lumMod val="75000"/>
                  </a:schemeClr>
                </a:solidFill>
              </a:rPr>
              <a:t>10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 rot="20646238">
            <a:off x="353602" y="5466264"/>
            <a:ext cx="1639251" cy="838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هكذا تعلمنا كتابة الكسر العشري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4953000" y="685800"/>
            <a:ext cx="3962400" cy="609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400" dirty="0" smtClean="0">
                <a:solidFill>
                  <a:schemeClr val="accent3">
                    <a:lumMod val="50000"/>
                  </a:schemeClr>
                </a:solidFill>
              </a:rPr>
              <a:t>ولكن كيف نكتب الأعداد العشرية ؟</a:t>
            </a:r>
            <a:endParaRPr lang="en-US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53200" y="23622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dirty="0" smtClean="0">
                <a:solidFill>
                  <a:schemeClr val="accent3">
                    <a:lumMod val="50000"/>
                  </a:schemeClr>
                </a:solidFill>
              </a:rPr>
              <a:t>أكتب الكسرالعشري</a:t>
            </a:r>
            <a:endParaRPr lang="en-US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" name="Flowchart: Sort 14"/>
          <p:cNvSpPr/>
          <p:nvPr/>
        </p:nvSpPr>
        <p:spPr>
          <a:xfrm>
            <a:off x="4724400" y="2133600"/>
            <a:ext cx="1752600" cy="1066800"/>
          </a:xfrm>
          <a:prstGeom prst="flowChartSor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solidFill>
                  <a:schemeClr val="accent4">
                    <a:lumMod val="75000"/>
                  </a:schemeClr>
                </a:solidFill>
              </a:rPr>
              <a:t>4</a:t>
            </a:r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ctr"/>
            <a:r>
              <a:rPr lang="ar-SA" sz="2400" dirty="0" smtClean="0">
                <a:solidFill>
                  <a:schemeClr val="accent4">
                    <a:lumMod val="75000"/>
                  </a:schemeClr>
                </a:solidFill>
              </a:rPr>
              <a:t>10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609600" y="3657601"/>
          <a:ext cx="7650482" cy="23012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43000"/>
                <a:gridCol w="868680"/>
                <a:gridCol w="1066800"/>
                <a:gridCol w="990600"/>
                <a:gridCol w="1295400"/>
                <a:gridCol w="1143000"/>
                <a:gridCol w="1143002"/>
              </a:tblGrid>
              <a:tr h="655320"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الجزء الصحيح</a:t>
                      </a:r>
                      <a:endParaRPr lang="en-US" sz="2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FF0000"/>
                          </a:solidFill>
                        </a:rPr>
                        <a:t>الفاصلة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الجزء العشري</a:t>
                      </a:r>
                      <a:endParaRPr lang="en-US" sz="32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64504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مئات</a:t>
                      </a:r>
                      <a:endParaRPr lang="en-US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عشرات</a:t>
                      </a:r>
                      <a:endParaRPr lang="en-US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احاد</a:t>
                      </a:r>
                      <a:endParaRPr lang="en-US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/>
                        <a:t>اجزاء من عشرة</a:t>
                      </a:r>
                      <a:endParaRPr lang="en-US" sz="2000" dirty="0" smtClean="0"/>
                    </a:p>
                    <a:p>
                      <a:pPr algn="ctr" rtl="1"/>
                      <a:endParaRPr lang="en-US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dirty="0" smtClean="0"/>
                        <a:t>اجزاء من مئة</a:t>
                      </a:r>
                      <a:endParaRPr lang="en-US" sz="2000" dirty="0" smtClean="0"/>
                    </a:p>
                    <a:p>
                      <a:pPr algn="ctr" rtl="1"/>
                      <a:endParaRPr lang="en-US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اجزاء من الف</a:t>
                      </a:r>
                      <a:endParaRPr lang="en-US" sz="2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13775">
                <a:tc>
                  <a:txBody>
                    <a:bodyPr/>
                    <a:lstStyle/>
                    <a:p>
                      <a:pPr algn="ctr" rtl="1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endParaRPr lang="en-US" sz="5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Flowchart: Sort 16"/>
          <p:cNvSpPr/>
          <p:nvPr/>
        </p:nvSpPr>
        <p:spPr>
          <a:xfrm>
            <a:off x="4724400" y="2133600"/>
            <a:ext cx="1752600" cy="1066800"/>
          </a:xfrm>
          <a:prstGeom prst="flowChartSor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solidFill>
                  <a:schemeClr val="accent4">
                    <a:lumMod val="75000"/>
                  </a:schemeClr>
                </a:solidFill>
              </a:rPr>
              <a:t>4</a:t>
            </a:r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ctr"/>
            <a:r>
              <a:rPr lang="ar-SA" sz="2400" dirty="0" smtClean="0">
                <a:solidFill>
                  <a:schemeClr val="accent4">
                    <a:lumMod val="75000"/>
                  </a:schemeClr>
                </a:solidFill>
              </a:rPr>
              <a:t>100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2209800"/>
            <a:ext cx="411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dirty="0" smtClean="0">
                <a:solidFill>
                  <a:schemeClr val="accent3">
                    <a:lumMod val="50000"/>
                  </a:schemeClr>
                </a:solidFill>
              </a:rPr>
              <a:t>ثم صنف أرقام الكسر في جدول العد العشري التالي:</a:t>
            </a:r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906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1054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8956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9812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438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2484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9906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9812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8956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1054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2484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5438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Flowchart: Sort 33"/>
          <p:cNvSpPr/>
          <p:nvPr/>
        </p:nvSpPr>
        <p:spPr>
          <a:xfrm>
            <a:off x="4724400" y="2133600"/>
            <a:ext cx="1752600" cy="1066800"/>
          </a:xfrm>
          <a:prstGeom prst="flowChartSor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solidFill>
                  <a:schemeClr val="accent4">
                    <a:lumMod val="75000"/>
                  </a:schemeClr>
                </a:solidFill>
              </a:rPr>
              <a:t>325</a:t>
            </a:r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ctr"/>
            <a:r>
              <a:rPr lang="ar-SA" sz="2400" dirty="0" smtClean="0">
                <a:solidFill>
                  <a:schemeClr val="accent4">
                    <a:lumMod val="75000"/>
                  </a:schemeClr>
                </a:solidFill>
              </a:rPr>
              <a:t>1000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191000" y="2209800"/>
            <a:ext cx="914400" cy="9144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solidFill>
                  <a:schemeClr val="accent1">
                    <a:lumMod val="50000"/>
                  </a:schemeClr>
                </a:solidFill>
              </a:rPr>
              <a:t>140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9906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9812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8956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054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484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543800" y="5410200"/>
            <a:ext cx="381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 animBg="1"/>
      <p:bldP spid="17" grpId="0" animBg="1"/>
      <p:bldP spid="17" grpId="1" animBg="1"/>
      <p:bldP spid="19" grpId="0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5029200" y="152400"/>
            <a:ext cx="3810000" cy="60960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solidFill>
                  <a:schemeClr val="accent3">
                    <a:lumMod val="50000"/>
                  </a:schemeClr>
                </a:solidFill>
              </a:rPr>
              <a:t>كيف نضرب الأعداد العشرية ؟</a:t>
            </a:r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10200" y="7620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i="1" dirty="0" smtClean="0">
                <a:solidFill>
                  <a:schemeClr val="accent3">
                    <a:lumMod val="50000"/>
                  </a:schemeClr>
                </a:solidFill>
              </a:rPr>
              <a:t>الضرب بِ : 10، 100، 1000</a:t>
            </a:r>
            <a:endParaRPr lang="en-US" sz="2000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447800" y="2895600"/>
          <a:ext cx="6096000" cy="180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584200">
                <a:tc>
                  <a:txBody>
                    <a:bodyPr/>
                    <a:lstStyle/>
                    <a:p>
                      <a:pPr algn="r" rtl="1"/>
                      <a:r>
                        <a:rPr lang="ar-SA" dirty="0" smtClean="0"/>
                        <a:t>مئات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dirty="0" smtClean="0"/>
                        <a:t>عشرات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dirty="0" smtClean="0"/>
                        <a:t>احاد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dirty="0" smtClean="0"/>
                        <a:t>أجزاء</a:t>
                      </a:r>
                      <a:r>
                        <a:rPr lang="ar-SA" baseline="0" dirty="0" smtClean="0"/>
                        <a:t> من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dirty="0" smtClean="0"/>
                        <a:t>أجزاء من 100</a:t>
                      </a:r>
                      <a:endParaRPr lang="en-US" dirty="0"/>
                    </a:p>
                  </a:txBody>
                  <a:tcPr/>
                </a:tc>
              </a:tr>
              <a:tr h="1168400"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Flowchart: Connector 8"/>
          <p:cNvSpPr/>
          <p:nvPr/>
        </p:nvSpPr>
        <p:spPr>
          <a:xfrm>
            <a:off x="5105400" y="4343400"/>
            <a:ext cx="45719" cy="4571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Connector 9"/>
          <p:cNvSpPr/>
          <p:nvPr/>
        </p:nvSpPr>
        <p:spPr>
          <a:xfrm>
            <a:off x="5105400" y="3886200"/>
            <a:ext cx="45719" cy="4571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Connector 10"/>
          <p:cNvSpPr/>
          <p:nvPr/>
        </p:nvSpPr>
        <p:spPr>
          <a:xfrm>
            <a:off x="5105400" y="3200400"/>
            <a:ext cx="45719" cy="4571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334000" y="3657600"/>
            <a:ext cx="762000" cy="304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4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114800" y="3657600"/>
            <a:ext cx="762000" cy="304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5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334000" y="3657600"/>
            <a:ext cx="762000" cy="304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4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114800" y="3657600"/>
            <a:ext cx="762000" cy="304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5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705600" y="3657600"/>
            <a:ext cx="762000" cy="304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7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705600" y="3657600"/>
            <a:ext cx="762000" cy="304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7</a:t>
            </a:r>
            <a:endParaRPr lang="en-US" dirty="0"/>
          </a:p>
        </p:txBody>
      </p:sp>
      <p:cxnSp>
        <p:nvCxnSpPr>
          <p:cNvPr id="19" name="Curved Connector 18"/>
          <p:cNvCxnSpPr/>
          <p:nvPr/>
        </p:nvCxnSpPr>
        <p:spPr>
          <a:xfrm flipV="1">
            <a:off x="5943600" y="3962400"/>
            <a:ext cx="762000" cy="304800"/>
          </a:xfrm>
          <a:prstGeom prst="curved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/>
          <p:nvPr/>
        </p:nvCxnSpPr>
        <p:spPr>
          <a:xfrm flipV="1">
            <a:off x="3505200" y="3886200"/>
            <a:ext cx="762000" cy="304800"/>
          </a:xfrm>
          <a:prstGeom prst="curved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Curved Connector 22"/>
          <p:cNvCxnSpPr/>
          <p:nvPr/>
        </p:nvCxnSpPr>
        <p:spPr>
          <a:xfrm flipV="1">
            <a:off x="4800600" y="3886200"/>
            <a:ext cx="762000" cy="304800"/>
          </a:xfrm>
          <a:prstGeom prst="curved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71800" y="13716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>
                <a:solidFill>
                  <a:schemeClr val="accent3">
                    <a:lumMod val="50000"/>
                  </a:schemeClr>
                </a:solidFill>
              </a:rPr>
              <a:t>هيا نصنف هذا العدد العشري (5,47) في جدول العد الاتي:</a:t>
            </a:r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00600" y="1371600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dirty="0" smtClean="0"/>
              <a:t>لكي نضرب عدد صحيح بٍ 10 ماذا كنا نفعل؟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2514600" y="144780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dirty="0" smtClean="0"/>
              <a:t>نضيف صفراً إلى يمينه</a:t>
            </a:r>
            <a:endParaRPr 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3429000" y="1981200"/>
            <a:ext cx="533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dirty="0" smtClean="0"/>
              <a:t>إذن، ماذا تقترحون أن نفعل مع الأعداد العشرية لضربها بِ 10؟</a:t>
            </a:r>
            <a:endParaRPr lang="en-US" sz="2000" dirty="0"/>
          </a:p>
        </p:txBody>
      </p:sp>
      <p:sp>
        <p:nvSpPr>
          <p:cNvPr id="31" name="Notched Right Arrow 30"/>
          <p:cNvSpPr/>
          <p:nvPr/>
        </p:nvSpPr>
        <p:spPr>
          <a:xfrm>
            <a:off x="-1461655" y="5562600"/>
            <a:ext cx="1461655" cy="796637"/>
          </a:xfrm>
          <a:prstGeom prst="notched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solidFill>
                  <a:srgbClr val="FF0000"/>
                </a:solidFill>
              </a:rPr>
              <a:t>إذن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133600" y="5715000"/>
            <a:ext cx="1143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/>
              <a:t>5</a:t>
            </a:r>
            <a:r>
              <a:rPr lang="ar-SA" sz="3200" dirty="0" smtClean="0">
                <a:solidFill>
                  <a:srgbClr val="FF0000"/>
                </a:solidFill>
              </a:rPr>
              <a:t>,</a:t>
            </a:r>
            <a:r>
              <a:rPr lang="ar-SA" sz="3200" dirty="0" smtClean="0"/>
              <a:t>47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3962400" y="5715000"/>
            <a:ext cx="762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/>
              <a:t>10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3352800" y="57150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x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800600" y="5638800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=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410200" y="5715000"/>
            <a:ext cx="1143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/>
              <a:t>54</a:t>
            </a:r>
            <a:r>
              <a:rPr lang="ar-SA" sz="3200" dirty="0" smtClean="0">
                <a:solidFill>
                  <a:srgbClr val="FF0000"/>
                </a:solidFill>
              </a:rPr>
              <a:t>,</a:t>
            </a:r>
            <a:r>
              <a:rPr lang="ar-SA" sz="3200" dirty="0" smtClean="0"/>
              <a:t>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14167 0.07777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44444E-6 L -0.13333 0.07777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-0.15 0.07777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2 3.33333E-6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4" grpId="1" animBg="1"/>
      <p:bldP spid="15" grpId="0" animBg="1"/>
      <p:bldP spid="15" grpId="1" animBg="1"/>
      <p:bldP spid="16" grpId="0" animBg="1"/>
      <p:bldP spid="17" grpId="0" animBg="1"/>
      <p:bldP spid="17" grpId="1" animBg="1"/>
      <p:bldP spid="24" grpId="0"/>
      <p:bldP spid="24" grpId="1"/>
      <p:bldP spid="27" grpId="0"/>
      <p:bldP spid="28" grpId="0"/>
      <p:bldP spid="29" grpId="0"/>
      <p:bldP spid="31" grpId="0" animBg="1"/>
      <p:bldP spid="32" grpId="0" animBg="1"/>
      <p:bldP spid="33" grpId="0" uiExpand="1" build="allAtOnce" animBg="1"/>
      <p:bldP spid="35" grpId="0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99060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dirty="0" smtClean="0">
                <a:solidFill>
                  <a:schemeClr val="accent3">
                    <a:lumMod val="50000"/>
                  </a:schemeClr>
                </a:solidFill>
              </a:rPr>
              <a:t>والان، هيا نصنف هذا العدد العشري (8,04) في جدول العد الاتي:</a:t>
            </a:r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160020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dirty="0" smtClean="0"/>
              <a:t>نضيف صفران إلى يمينه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419600" y="1600200"/>
            <a:ext cx="419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dirty="0" smtClean="0"/>
              <a:t>لكي نضرب عدد صحيح بٍ 100 ماذا كنا نفعل؟</a:t>
            </a:r>
            <a:endParaRPr lang="en-US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447800" y="2895600"/>
          <a:ext cx="6096000" cy="180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584200">
                <a:tc>
                  <a:txBody>
                    <a:bodyPr/>
                    <a:lstStyle/>
                    <a:p>
                      <a:pPr algn="r" rtl="1"/>
                      <a:r>
                        <a:rPr lang="ar-SA" dirty="0" smtClean="0"/>
                        <a:t>مئات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dirty="0" smtClean="0"/>
                        <a:t>عشرات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dirty="0" smtClean="0"/>
                        <a:t>احاد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dirty="0" smtClean="0"/>
                        <a:t>أجزاء</a:t>
                      </a:r>
                      <a:r>
                        <a:rPr lang="ar-SA" baseline="0" dirty="0" smtClean="0"/>
                        <a:t> من 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dirty="0" smtClean="0"/>
                        <a:t>أجزاء من 100</a:t>
                      </a:r>
                      <a:endParaRPr lang="en-US" dirty="0"/>
                    </a:p>
                  </a:txBody>
                  <a:tcPr/>
                </a:tc>
              </a:tr>
              <a:tr h="1168400"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114800" y="3657600"/>
            <a:ext cx="762000" cy="304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8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819400" y="2133600"/>
            <a:ext cx="563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dirty="0" smtClean="0"/>
              <a:t>إذن، ماذا تقترحون أن نفعل مع الأعداد العشرية لضربها بِ 100؟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4114800" y="3657600"/>
            <a:ext cx="762000" cy="304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8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334000" y="3657600"/>
            <a:ext cx="762000" cy="304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0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629400" y="3657600"/>
            <a:ext cx="762000" cy="304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4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334000" y="3657600"/>
            <a:ext cx="762000" cy="304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629400" y="3657600"/>
            <a:ext cx="762000" cy="304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4</a:t>
            </a:r>
            <a:endParaRPr lang="en-US" dirty="0"/>
          </a:p>
        </p:txBody>
      </p:sp>
      <p:cxnSp>
        <p:nvCxnSpPr>
          <p:cNvPr id="33" name="Curved Connector 32"/>
          <p:cNvCxnSpPr/>
          <p:nvPr/>
        </p:nvCxnSpPr>
        <p:spPr>
          <a:xfrm rot="10800000" flipV="1">
            <a:off x="2057400" y="3810000"/>
            <a:ext cx="2133600" cy="533400"/>
          </a:xfrm>
          <a:prstGeom prst="curved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Curved Connector 34"/>
          <p:cNvCxnSpPr/>
          <p:nvPr/>
        </p:nvCxnSpPr>
        <p:spPr>
          <a:xfrm rot="10800000" flipV="1">
            <a:off x="3429000" y="3886200"/>
            <a:ext cx="2133600" cy="533400"/>
          </a:xfrm>
          <a:prstGeom prst="curved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6" name="Curved Connector 35"/>
          <p:cNvCxnSpPr/>
          <p:nvPr/>
        </p:nvCxnSpPr>
        <p:spPr>
          <a:xfrm rot="10800000" flipV="1">
            <a:off x="4800600" y="3962400"/>
            <a:ext cx="2133600" cy="533400"/>
          </a:xfrm>
          <a:prstGeom prst="curved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Flowchart: Connector 38"/>
          <p:cNvSpPr/>
          <p:nvPr/>
        </p:nvSpPr>
        <p:spPr>
          <a:xfrm>
            <a:off x="5105400" y="4343400"/>
            <a:ext cx="45719" cy="4571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Connector 39"/>
          <p:cNvSpPr/>
          <p:nvPr/>
        </p:nvSpPr>
        <p:spPr>
          <a:xfrm>
            <a:off x="5105400" y="3886200"/>
            <a:ext cx="45719" cy="4571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Connector 40"/>
          <p:cNvSpPr/>
          <p:nvPr/>
        </p:nvSpPr>
        <p:spPr>
          <a:xfrm>
            <a:off x="5105400" y="3200400"/>
            <a:ext cx="45719" cy="4571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Notched Right Arrow 41"/>
          <p:cNvSpPr/>
          <p:nvPr/>
        </p:nvSpPr>
        <p:spPr>
          <a:xfrm>
            <a:off x="-1461655" y="5562600"/>
            <a:ext cx="1461655" cy="796637"/>
          </a:xfrm>
          <a:prstGeom prst="notched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solidFill>
                  <a:srgbClr val="FF0000"/>
                </a:solidFill>
              </a:rPr>
              <a:t>إذن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133600" y="5715000"/>
            <a:ext cx="1143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/>
              <a:t>8</a:t>
            </a:r>
            <a:r>
              <a:rPr lang="ar-SA" sz="3200" dirty="0" smtClean="0">
                <a:solidFill>
                  <a:srgbClr val="FF0000"/>
                </a:solidFill>
              </a:rPr>
              <a:t>,</a:t>
            </a:r>
            <a:r>
              <a:rPr lang="ar-SA" sz="3200" dirty="0" smtClean="0"/>
              <a:t>04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3810000" y="5715000"/>
            <a:ext cx="914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/>
              <a:t>100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352800" y="57150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x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800600" y="5638800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=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410200" y="5715000"/>
            <a:ext cx="1143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/>
              <a:t>804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275 0.0888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44444E-6 L -0.25833 0.1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25 0.1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2 3.33333E-6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 animBg="1"/>
      <p:bldP spid="9" grpId="0"/>
      <p:bldP spid="10" grpId="0" animBg="1"/>
      <p:bldP spid="10" grpId="1" animBg="1"/>
      <p:bldP spid="11" grpId="0" animBg="1"/>
      <p:bldP spid="12" grpId="0" animBg="1"/>
      <p:bldP spid="13" grpId="0" animBg="1"/>
      <p:bldP spid="13" grpId="1" animBg="1"/>
      <p:bldP spid="14" grpId="0" animBg="1"/>
      <p:bldP spid="14" grpId="1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build="allAtOnce" animBg="1"/>
      <p:bldP spid="45" grpId="0"/>
      <p:bldP spid="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ingle Corner Rectangle 3"/>
          <p:cNvSpPr/>
          <p:nvPr/>
        </p:nvSpPr>
        <p:spPr>
          <a:xfrm rot="559874">
            <a:off x="5369431" y="775966"/>
            <a:ext cx="3048000" cy="685800"/>
          </a:xfrm>
          <a:prstGeom prst="round1Rect">
            <a:avLst>
              <a:gd name="adj" fmla="val 41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800" b="1" u="sng" dirty="0" smtClean="0">
                <a:solidFill>
                  <a:schemeClr val="accent2">
                    <a:lumMod val="50000"/>
                  </a:schemeClr>
                </a:solidFill>
              </a:rPr>
              <a:t>ماذا نستنتج من ذلك؟</a:t>
            </a:r>
            <a:endParaRPr lang="en-US" sz="2800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62200" y="1600200"/>
            <a:ext cx="4191000" cy="365760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SA" sz="3600" i="1" u="sng" dirty="0" smtClean="0">
                <a:solidFill>
                  <a:schemeClr val="accent1">
                    <a:lumMod val="75000"/>
                  </a:schemeClr>
                </a:solidFill>
              </a:rPr>
              <a:t>نستنتج أن:</a:t>
            </a:r>
          </a:p>
          <a:p>
            <a:pPr algn="r"/>
            <a:r>
              <a:rPr lang="ar-SA" sz="3600" dirty="0" smtClean="0">
                <a:solidFill>
                  <a:schemeClr val="accent2">
                    <a:lumMod val="75000"/>
                  </a:schemeClr>
                </a:solidFill>
              </a:rPr>
              <a:t>عند ضرب الأعداد العشرية بِ 10 أو مضاعفاتها نحرك أرقام العدد الى اليسار بعدد أصفار العدد المضروب فيه.</a:t>
            </a:r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5791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www.skoool.ly/skoool_LY/Content/SkLyMaY5l16/index.html</a:t>
            </a:r>
            <a:endParaRPr lang="en-US" dirty="0" smtClean="0"/>
          </a:p>
        </p:txBody>
      </p:sp>
      <p:sp>
        <p:nvSpPr>
          <p:cNvPr id="8" name="Left Arrow 7"/>
          <p:cNvSpPr/>
          <p:nvPr/>
        </p:nvSpPr>
        <p:spPr>
          <a:xfrm>
            <a:off x="6172200" y="5562600"/>
            <a:ext cx="2133600" cy="914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 smtClean="0"/>
              <a:t>رايط مساعد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8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tack of books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Stack of books design template</Template>
  <TotalTime>538</TotalTime>
  <Words>271</Words>
  <Application>Microsoft Office PowerPoint</Application>
  <PresentationFormat>On-screen Show (4:3)</PresentationFormat>
  <Paragraphs>100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Stack of books design template</vt:lpstr>
      <vt:lpstr>Flow</vt:lpstr>
      <vt:lpstr> </vt:lpstr>
      <vt:lpstr>Slide 2</vt:lpstr>
      <vt:lpstr>Slide 3</vt:lpstr>
      <vt:lpstr>Slide 4</vt:lpstr>
      <vt:lpstr>Slide 5</vt:lpstr>
    </vt:vector>
  </TitlesOfParts>
  <Company>rashid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nabil</dc:creator>
  <cp:lastModifiedBy>nabil</cp:lastModifiedBy>
  <cp:revision>46</cp:revision>
  <dcterms:created xsi:type="dcterms:W3CDTF">2009-06-05T06:28:08Z</dcterms:created>
  <dcterms:modified xsi:type="dcterms:W3CDTF">2009-06-05T15:50:26Z</dcterms:modified>
</cp:coreProperties>
</file>