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3900"/>
  </p:clrMru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85" autoAdjust="0"/>
  </p:normalViewPr>
  <p:slideViewPr>
    <p:cSldViewPr>
      <p:cViewPr varScale="1">
        <p:scale>
          <a:sx n="66" d="100"/>
          <a:sy n="66" d="100"/>
        </p:scale>
        <p:origin x="-2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77CFD447-336A-48DA-B235-5B17FFAABC99}" type="datetimeFigureOut">
              <a:rPr lang="en-US" smtClean="0"/>
              <a:t>6/5/2009</a:t>
            </a:fld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D36D4C70-2C3F-4413-90E9-70BB4C9C79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609600"/>
            <a:ext cx="6553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DecoType Naskh" pitchFamily="2" charset="-78"/>
              </a:rPr>
              <a:t>عرض إجمالي في برنامج</a:t>
            </a:r>
            <a:br>
              <a:rPr lang="ar-SA" sz="4000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DecoType Naskh" pitchFamily="2" charset="-78"/>
              </a:rPr>
            </a:br>
            <a:r>
              <a:rPr lang="ar-SA" sz="2800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DecoType Naskh" pitchFamily="2" charset="-78"/>
              </a:rPr>
              <a:t>الأعداد العشرية</a:t>
            </a:r>
          </a:p>
          <a:p>
            <a:pPr algn="ctr"/>
            <a:endParaRPr lang="ar-SA" sz="3200" b="1" dirty="0" smtClean="0">
              <a:solidFill>
                <a:srgbClr val="8E39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DecoType Naskh" pitchFamily="2" charset="-78"/>
            </a:endParaRPr>
          </a:p>
          <a:p>
            <a:pPr algn="ctr"/>
            <a:r>
              <a:rPr lang="ar-SA" sz="5400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DecoType Naskh" pitchFamily="2" charset="-78"/>
              </a:rPr>
              <a:t>ضرب الأعداد العشرية</a:t>
            </a:r>
            <a:endParaRPr lang="ar-SA" sz="4000" b="1" dirty="0" smtClean="0">
              <a:solidFill>
                <a:srgbClr val="8E3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ar-SA" sz="3200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DecoType Naskh" pitchFamily="2" charset="-78"/>
              </a:rPr>
              <a:t>بِ 10،100..</a:t>
            </a:r>
          </a:p>
          <a:p>
            <a:pPr algn="ctr"/>
            <a:r>
              <a:rPr lang="he-IL" sz="2800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DecoType Naskh" pitchFamily="2" charset="-78"/>
              </a:rPr>
              <a:t> </a:t>
            </a:r>
            <a:r>
              <a:rPr lang="he-IL" sz="2800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he-IL" sz="2800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ar-SA" sz="2800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old Italic Art" pitchFamily="2" charset="-78"/>
              </a:rPr>
              <a:t>إعداد :</a:t>
            </a:r>
            <a:br>
              <a:rPr lang="ar-SA" sz="2800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old Italic Art" pitchFamily="2" charset="-78"/>
              </a:rPr>
            </a:br>
            <a:r>
              <a:rPr lang="ar-SA" sz="2800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نور محاجنة</a:t>
            </a:r>
          </a:p>
          <a:p>
            <a:pPr algn="ctr"/>
            <a:endParaRPr lang="ar-SA" b="1" dirty="0" smtClean="0">
              <a:solidFill>
                <a:srgbClr val="8E3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endParaRPr lang="ar-SA" b="1" dirty="0" smtClean="0">
              <a:solidFill>
                <a:srgbClr val="8E3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ar-SA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أكاديمية القاسمي - كلية أكاديمية  للتربية - باقة الغربية</a:t>
            </a:r>
            <a:br>
              <a:rPr lang="ar-SA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ar-SA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سنة ثالثة، تخصص رياضيات وحاسوب، مسار فوق ابتدائي</a:t>
            </a:r>
            <a:br>
              <a:rPr lang="ar-SA" b="1" dirty="0" smtClean="0">
                <a:solidFill>
                  <a:srgbClr val="8E3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dirty="0">
              <a:solidFill>
                <a:srgbClr val="8E3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50686" y="609600"/>
            <a:ext cx="7736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>
                <a:solidFill>
                  <a:srgbClr val="8E3900"/>
                </a:solidFill>
              </a:rPr>
              <a:t>لضرب عددٍ صحيح في 10 وفواها، أضف إالى ذلك العدد أصفاراً بنفس عدد قوة العشرة.</a:t>
            </a:r>
            <a:endParaRPr lang="en-US" sz="2400" b="1" dirty="0">
              <a:solidFill>
                <a:srgbClr val="8E39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1905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>
                <a:solidFill>
                  <a:srgbClr val="8E3900"/>
                </a:solidFill>
              </a:rPr>
              <a:t>للضرب بعشرة أضف صفراً واحداً</a:t>
            </a:r>
            <a:endParaRPr lang="en-US" sz="2000" b="1" dirty="0">
              <a:solidFill>
                <a:srgbClr val="8E39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1905000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3352800" y="18288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48</a:t>
            </a:r>
            <a:r>
              <a:rPr lang="en-US" sz="2800" b="1" dirty="0" smtClean="0">
                <a:solidFill>
                  <a:srgbClr val="00B050"/>
                </a:solidFill>
              </a:rPr>
              <a:t>0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5600" y="1828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=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2200" y="1828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10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1600" y="1828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 smtClean="0">
                <a:solidFill>
                  <a:srgbClr val="FF0000"/>
                </a:solidFill>
              </a:rPr>
              <a:t>48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0600" y="27432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 smtClean="0">
                <a:solidFill>
                  <a:srgbClr val="8E3900"/>
                </a:solidFill>
              </a:rPr>
              <a:t>للضرب يمئة أضف صفران</a:t>
            </a:r>
            <a:endParaRPr lang="en-US" sz="2000" b="1" dirty="0">
              <a:solidFill>
                <a:srgbClr val="8E39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1200" y="2743200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0800000" flipV="1">
            <a:off x="3352800" y="2667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48</a:t>
            </a:r>
            <a:r>
              <a:rPr lang="en-US" sz="2800" b="1" dirty="0" smtClean="0">
                <a:solidFill>
                  <a:srgbClr val="00B050"/>
                </a:solidFill>
              </a:rPr>
              <a:t>0</a:t>
            </a:r>
            <a:r>
              <a:rPr lang="ar-SA" sz="2800" b="1" dirty="0" smtClean="0">
                <a:solidFill>
                  <a:srgbClr val="00B050"/>
                </a:solidFill>
              </a:rPr>
              <a:t>0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95600" y="2667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=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09800" y="26670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1</a:t>
            </a:r>
            <a:r>
              <a:rPr lang="ar-SA" sz="2800" b="1" dirty="0" smtClean="0">
                <a:solidFill>
                  <a:srgbClr val="00B050"/>
                </a:solidFill>
              </a:rPr>
              <a:t>0</a:t>
            </a:r>
            <a:r>
              <a:rPr lang="en-US" sz="2800" b="1" dirty="0" smtClean="0">
                <a:solidFill>
                  <a:srgbClr val="00B050"/>
                </a:solidFill>
              </a:rPr>
              <a:t>0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1600" y="2667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 smtClean="0">
                <a:solidFill>
                  <a:srgbClr val="FF0000"/>
                </a:solidFill>
              </a:rPr>
              <a:t>48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685800" y="2819400"/>
          <a:ext cx="6096000" cy="18084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584200"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مئات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عشرات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احاد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أجزاء</a:t>
                      </a:r>
                      <a:r>
                        <a:rPr lang="ar-SA" baseline="0" dirty="0" smtClean="0"/>
                        <a:t> من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أجزاء من 100</a:t>
                      </a:r>
                      <a:endParaRPr lang="en-US" dirty="0"/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3352800" y="3581400"/>
            <a:ext cx="7620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352800" y="3581400"/>
            <a:ext cx="7620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572000" y="3581400"/>
            <a:ext cx="762000" cy="3048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0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791200" y="3581400"/>
            <a:ext cx="762000" cy="30480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572000" y="3581400"/>
            <a:ext cx="762000" cy="3048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0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791200" y="3581400"/>
            <a:ext cx="762000" cy="30480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4</a:t>
            </a:r>
            <a:endParaRPr lang="en-US" dirty="0"/>
          </a:p>
        </p:txBody>
      </p:sp>
      <p:cxnSp>
        <p:nvCxnSpPr>
          <p:cNvPr id="35" name="Curved Connector 34"/>
          <p:cNvCxnSpPr/>
          <p:nvPr/>
        </p:nvCxnSpPr>
        <p:spPr>
          <a:xfrm rot="10800000" flipV="1">
            <a:off x="1371600" y="3657600"/>
            <a:ext cx="2133600" cy="5334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Curved Connector 35"/>
          <p:cNvCxnSpPr/>
          <p:nvPr/>
        </p:nvCxnSpPr>
        <p:spPr>
          <a:xfrm rot="10800000" flipV="1">
            <a:off x="2590800" y="3810000"/>
            <a:ext cx="2133600" cy="5334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10800000" flipV="1">
            <a:off x="3962400" y="3733800"/>
            <a:ext cx="2133600" cy="533400"/>
          </a:xfrm>
          <a:prstGeom prst="curvedConnector3">
            <a:avLst>
              <a:gd name="adj1" fmla="val 50000"/>
            </a:avLst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Flowchart: Connector 37"/>
          <p:cNvSpPr/>
          <p:nvPr/>
        </p:nvSpPr>
        <p:spPr>
          <a:xfrm>
            <a:off x="4343400" y="43434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39" name="Flowchart: Connector 38"/>
          <p:cNvSpPr/>
          <p:nvPr/>
        </p:nvSpPr>
        <p:spPr>
          <a:xfrm>
            <a:off x="4343400" y="38100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40" name="Flowchart: Connector 39"/>
          <p:cNvSpPr/>
          <p:nvPr/>
        </p:nvSpPr>
        <p:spPr>
          <a:xfrm>
            <a:off x="4343400" y="32004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41" name="Notched Right Arrow 40"/>
          <p:cNvSpPr/>
          <p:nvPr/>
        </p:nvSpPr>
        <p:spPr>
          <a:xfrm>
            <a:off x="-1461655" y="5562600"/>
            <a:ext cx="1461655" cy="796637"/>
          </a:xfrm>
          <a:prstGeom prst="notch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إذن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133600" y="5715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8</a:t>
            </a:r>
            <a:r>
              <a:rPr lang="ar-SA" sz="3200" dirty="0" smtClean="0">
                <a:solidFill>
                  <a:srgbClr val="FF0000"/>
                </a:solidFill>
              </a:rPr>
              <a:t>,</a:t>
            </a:r>
            <a:r>
              <a:rPr lang="ar-SA" sz="3200" dirty="0" smtClean="0"/>
              <a:t>04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3810000" y="5715000"/>
            <a:ext cx="914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100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352800" y="57150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00600" y="5638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=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410200" y="5715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804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600200" y="914400"/>
            <a:ext cx="6172200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SA" sz="2800" dirty="0" smtClean="0">
                <a:solidFill>
                  <a:srgbClr val="8E3900"/>
                </a:solidFill>
              </a:rPr>
              <a:t>عند ضرب الأعداد العشرية بِ 10 أو مضاعفاتها نحرك أرقام العدد الى اليسار بعدد أصفار العدد المضروب فيه.</a:t>
            </a:r>
            <a:endParaRPr lang="en-US" sz="2800" dirty="0">
              <a:solidFill>
                <a:srgbClr val="8E3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28333 0.0777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275 0.0888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44444E-6 L -0.26667 0.0888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96296E-6 L 0.22153 -0.0025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0" grpId="1" animBg="1"/>
      <p:bldP spid="31" grpId="0" animBg="1"/>
      <p:bldP spid="32" grpId="0" animBg="1"/>
      <p:bldP spid="33" grpId="0" animBg="1"/>
      <p:bldP spid="33" grpId="1" animBg="1"/>
      <p:bldP spid="34" grpId="0" animBg="1"/>
      <p:bldP spid="34" grpId="1" animBg="1"/>
      <p:bldP spid="41" grpId="0" animBg="1"/>
      <p:bldP spid="42" grpId="0" animBg="1"/>
      <p:bldP spid="43" grpId="0" animBg="1"/>
      <p:bldP spid="44" grpId="0"/>
      <p:bldP spid="45" grpId="0"/>
      <p:bldP spid="46" grpId="0" animBg="1"/>
      <p:bldP spid="48" grpId="0" animBg="1"/>
    </p:bldLst>
  </p:timing>
</p:sld>
</file>

<file path=ppt/theme/theme1.xml><?xml version="1.0" encoding="utf-8"?>
<a:theme xmlns:a="http://schemas.openxmlformats.org/drawingml/2006/main" name="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43</TotalTime>
  <Words>83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Stack of books design template</vt:lpstr>
      <vt:lpstr>Slide 1</vt:lpstr>
      <vt:lpstr>Slide 2</vt:lpstr>
      <vt:lpstr>Slide 3</vt:lpstr>
    </vt:vector>
  </TitlesOfParts>
  <Company>rashid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nabil</dc:creator>
  <cp:lastModifiedBy>nabil</cp:lastModifiedBy>
  <cp:revision>5</cp:revision>
  <dcterms:created xsi:type="dcterms:W3CDTF">2009-06-05T19:12:01Z</dcterms:created>
  <dcterms:modified xsi:type="dcterms:W3CDTF">2009-06-05T19:55:21Z</dcterms:modified>
</cp:coreProperties>
</file>