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6/6/2009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png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3.png"/><Relationship Id="rId4" Type="http://schemas.openxmlformats.org/officeDocument/2006/relationships/oleObject" Target="../embeddings/oleObject13.bin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447800"/>
            <a:ext cx="6019800" cy="2895600"/>
          </a:xfrm>
        </p:spPr>
        <p:txBody>
          <a:bodyPr>
            <a:noAutofit/>
          </a:bodyPr>
          <a:lstStyle/>
          <a:p>
            <a:pPr algn="ctr"/>
            <a:r>
              <a:rPr lang="ar-SA" sz="9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العرض  الاستدراجي</a:t>
            </a:r>
            <a:endParaRPr lang="en-US" sz="9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الكسر غير الحقيقي    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5181600"/>
          </a:xfrm>
        </p:spPr>
        <p:txBody>
          <a:bodyPr>
            <a:normAutofit fontScale="92500"/>
          </a:bodyPr>
          <a:lstStyle/>
          <a:p>
            <a:pPr lvl="0" algn="r" rtl="1">
              <a:buNone/>
            </a:pPr>
            <a:r>
              <a:rPr lang="ar-SA" dirty="0" smtClean="0"/>
              <a:t> لكتابة هذا الكسر ككسر عشري يجب كتابة الكسر غير الحقيقي كعدد مخلوط . </a:t>
            </a:r>
          </a:p>
          <a:p>
            <a:pPr lvl="0" algn="r" rtl="1">
              <a:buNone/>
            </a:pPr>
            <a:endParaRPr lang="ar-SA" dirty="0" smtClean="0"/>
          </a:p>
          <a:p>
            <a:pPr lvl="0" algn="r" rtl="1">
              <a:buNone/>
            </a:pPr>
            <a:endParaRPr lang="ar-SA" dirty="0" smtClean="0"/>
          </a:p>
          <a:p>
            <a:pPr lvl="0" algn="r" rtl="1">
              <a:lnSpc>
                <a:spcPct val="150000"/>
              </a:lnSpc>
              <a:buNone/>
            </a:pPr>
            <a:r>
              <a:rPr lang="ar-SA" dirty="0" smtClean="0"/>
              <a:t>انتبهوا: </a:t>
            </a:r>
            <a:r>
              <a:rPr lang="ar-SA" dirty="0" smtClean="0">
                <a:effectLst>
                  <a:glow rad="101600">
                    <a:schemeClr val="accent1">
                      <a:lumMod val="60000"/>
                      <a:lumOff val="40000"/>
                      <a:alpha val="60000"/>
                    </a:schemeClr>
                  </a:glow>
                </a:effectLst>
              </a:rPr>
              <a:t>الكسر يجب أن يكون مقامه عشرة كي يتمكن لنا من كتابته بصيغة عشرية. لذلك في هذا المثال لا نختزل الكسر</a:t>
            </a:r>
          </a:p>
          <a:p>
            <a:pPr lvl="0" algn="r" rtl="1">
              <a:lnSpc>
                <a:spcPct val="150000"/>
              </a:lnSpc>
              <a:buNone/>
            </a:pPr>
            <a:r>
              <a:rPr lang="ar-SA" dirty="0" smtClean="0">
                <a:effectLst>
                  <a:glow rad="101600">
                    <a:schemeClr val="accent1">
                      <a:lumMod val="60000"/>
                      <a:lumOff val="40000"/>
                      <a:alpha val="60000"/>
                    </a:schemeClr>
                  </a:glow>
                </a:effectLst>
              </a:rPr>
              <a:t>        للصورة      لأنه وبالأساس، وبناءً على تعريف الكسر العشري هو الكسر الذي مقامه عشرة (او من مضاعفاتها).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4953000" y="228600"/>
          <a:ext cx="533400" cy="1041400"/>
        </p:xfrm>
        <a:graphic>
          <a:graphicData uri="http://schemas.openxmlformats.org/presentationml/2006/ole">
            <p:oleObj spid="_x0000_s35841" name="Equation" r:id="rId3" imgW="203112" imgH="393529" progId="Equation.3">
              <p:embed/>
            </p:oleObj>
          </a:graphicData>
        </a:graphic>
      </p:graphicFrame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2286000"/>
            <a:ext cx="16954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8153400" y="4876800"/>
          <a:ext cx="389596" cy="760639"/>
        </p:xfrm>
        <a:graphic>
          <a:graphicData uri="http://schemas.openxmlformats.org/presentationml/2006/ole">
            <p:oleObj spid="_x0000_s35845" name="Equation" r:id="rId5" imgW="203112" imgH="393529" progId="Equation.3">
              <p:embed/>
            </p:oleObj>
          </a:graphicData>
        </a:graphic>
      </p:graphicFrame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6477000" y="4876801"/>
          <a:ext cx="351263" cy="762000"/>
        </p:xfrm>
        <a:graphic>
          <a:graphicData uri="http://schemas.openxmlformats.org/presentationml/2006/ole">
            <p:oleObj spid="_x0000_s35847" name="Equation" r:id="rId6" imgW="152334" imgH="393529" progId="Equation.3">
              <p:embed/>
            </p:oleObj>
          </a:graphicData>
        </a:graphic>
      </p:graphicFrame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943088" cy="6324600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SA" dirty="0" smtClean="0"/>
              <a:t> لذلك  لكتابة الكسر غير الحقيقي      ككسر عشري نتبع الخطوات التالية:</a:t>
            </a:r>
          </a:p>
          <a:p>
            <a:pPr lvl="0" algn="r" rtl="1">
              <a:buNone/>
            </a:pPr>
            <a:endParaRPr lang="ar-SA" dirty="0" smtClean="0"/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نحول الكسر غير الحقيقي لعدد مخلوط بمقام عشرة.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نكتب العدد الصحيح 1 على يسار 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نكتب 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نكتب الأجزاء العشرية على يمين الفاصلة وتساوي 4.</a:t>
            </a:r>
            <a:endParaRPr lang="en-US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r>
              <a:rPr lang="ar-SA" dirty="0" smtClean="0"/>
              <a:t>يمكن قراءة هذا الكسر واحد صحيح واربعة اعشار.</a:t>
            </a:r>
            <a:endParaRPr lang="en-US" dirty="0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4038600" y="0"/>
          <a:ext cx="457200" cy="892629"/>
        </p:xfrm>
        <a:graphic>
          <a:graphicData uri="http://schemas.openxmlformats.org/presentationml/2006/ole">
            <p:oleObj spid="_x0000_s36866" name="Equation" r:id="rId3" imgW="203112" imgH="393529" progId="Equation.3">
              <p:embed/>
            </p:oleObj>
          </a:graphicData>
        </a:graphic>
      </p:graphicFrame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4648200"/>
            <a:ext cx="1752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4953000"/>
            <a:ext cx="4000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953000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86400" y="4800600"/>
            <a:ext cx="37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76800" y="4800600"/>
            <a:ext cx="228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4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40"/>
                            </p:stCondLst>
                            <p:childTnLst>
                              <p:par>
                                <p:cTn id="14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98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48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980"/>
                            </p:stCondLst>
                            <p:childTnLst>
                              <p:par>
                                <p:cTn id="27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84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340"/>
                            </p:stCondLst>
                            <p:childTnLst>
                              <p:par>
                                <p:cTn id="36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62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12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sz="6000" dirty="0" smtClean="0">
                <a:latin typeface="Estrangelo Edessa" pitchFamily="66"/>
                <a:cs typeface="Estrangelo Edessa" pitchFamily="66"/>
              </a:rPr>
              <a:t>الكسر غير الحقيقي     </a:t>
            </a:r>
            <a:r>
              <a:rPr lang="ar-SA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512" y="1219200"/>
            <a:ext cx="8095488" cy="5638800"/>
          </a:xfrm>
        </p:spPr>
        <p:txBody>
          <a:bodyPr>
            <a:normAutofit/>
          </a:bodyPr>
          <a:lstStyle/>
          <a:p>
            <a:pPr lvl="0" algn="r" rtl="1">
              <a:lnSpc>
                <a:spcPct val="150000"/>
              </a:lnSpc>
              <a:buNone/>
            </a:pPr>
            <a:r>
              <a:rPr lang="ar-SA" sz="2800" dirty="0" smtClean="0"/>
              <a:t>لكتابة هذا الكسر  ككسر عشري يجب كتابته اولاً كعدد مخلوط، ولكن لو أمعنّا النظر في هذا كسر، لتوالصلنا إلى أنه مساوٍ لثلاثين جزء من عشرة اي مساوٍ ل 3 صحيح و        </a:t>
            </a:r>
            <a:r>
              <a:rPr lang="ar-SA" dirty="0" smtClean="0"/>
              <a:t>.   </a:t>
            </a:r>
          </a:p>
          <a:p>
            <a:pPr marL="596646" lvl="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800" dirty="0" smtClean="0"/>
              <a:t>لذلك  لكتابة الكسر      نحوله الى عدد مخلوط .</a:t>
            </a:r>
          </a:p>
          <a:p>
            <a:pPr marL="596646" lvl="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800" dirty="0" smtClean="0"/>
              <a:t> نكتب العدد الصحيح على يمين الفاصلة العشرية 3</a:t>
            </a:r>
          </a:p>
          <a:p>
            <a:pPr marL="596646" lvl="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800" dirty="0" smtClean="0"/>
              <a:t> ثم الفاصلة العشرية.</a:t>
            </a:r>
          </a:p>
          <a:p>
            <a:pPr marL="596646" lvl="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800" dirty="0" smtClean="0"/>
              <a:t> ثم الاجزاء من عشرة والتي تساوي 0.</a:t>
            </a:r>
          </a:p>
          <a:p>
            <a:pPr lvl="0" algn="r" rtl="1">
              <a:lnSpc>
                <a:spcPct val="150000"/>
              </a:lnSpc>
              <a:buNone/>
            </a:pPr>
            <a:endParaRPr lang="ar-SA" sz="2800" dirty="0" smtClean="0"/>
          </a:p>
          <a:p>
            <a:pPr lvl="0" algn="r" rtl="1">
              <a:lnSpc>
                <a:spcPct val="150000"/>
              </a:lnSpc>
              <a:buNone/>
            </a:pPr>
            <a:endParaRPr lang="ar-SA" sz="2800" dirty="0" smtClean="0"/>
          </a:p>
          <a:p>
            <a:pPr lvl="0" algn="r" rtl="1">
              <a:lnSpc>
                <a:spcPct val="150000"/>
              </a:lnSpc>
              <a:buNone/>
            </a:pPr>
            <a:endParaRPr lang="ar-SA" sz="2800" dirty="0" smtClean="0"/>
          </a:p>
          <a:p>
            <a:pPr lvl="0" algn="r" rtl="1">
              <a:lnSpc>
                <a:spcPct val="150000"/>
              </a:lnSpc>
              <a:buNone/>
            </a:pPr>
            <a:endParaRPr lang="ar-SA" sz="2800" dirty="0" smtClean="0"/>
          </a:p>
          <a:p>
            <a:pPr lvl="0" algn="r" rtl="1">
              <a:lnSpc>
                <a:spcPct val="150000"/>
              </a:lnSpc>
              <a:buNone/>
            </a:pPr>
            <a:endParaRPr lang="ar-SA" dirty="0" smtClean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4495800" y="304800"/>
          <a:ext cx="533400" cy="994064"/>
        </p:xfrm>
        <a:graphic>
          <a:graphicData uri="http://schemas.openxmlformats.org/presentationml/2006/ole">
            <p:oleObj spid="_x0000_s37889" name="Equation" r:id="rId3" imgW="215713" imgH="393359" progId="Equation.3">
              <p:embed/>
            </p:oleObj>
          </a:graphicData>
        </a:graphic>
      </p:graphicFrame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191000" y="2590800"/>
          <a:ext cx="609600" cy="711200"/>
        </p:xfrm>
        <a:graphic>
          <a:graphicData uri="http://schemas.openxmlformats.org/presentationml/2006/ole">
            <p:oleObj spid="_x0000_s37891" name="Equation" r:id="rId4" imgW="203040" imgH="393480" progId="Equation.3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5943600" y="3276600"/>
          <a:ext cx="327197" cy="609600"/>
        </p:xfrm>
        <a:graphic>
          <a:graphicData uri="http://schemas.openxmlformats.org/presentationml/2006/ole">
            <p:oleObj spid="_x0000_s37895" name="Equation" r:id="rId5" imgW="215713" imgH="393359" progId="Equation.3">
              <p:embed/>
            </p:oleObj>
          </a:graphicData>
        </a:graphic>
      </p:graphicFrame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00600"/>
            <a:ext cx="1009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5400" y="4800600"/>
            <a:ext cx="7334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33600" y="4953000"/>
            <a:ext cx="6381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9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95600" y="5029200"/>
            <a:ext cx="1905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124200" y="4952999"/>
            <a:ext cx="281354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2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20"/>
                            </p:stCondLst>
                            <p:childTnLst>
                              <p:par>
                                <p:cTn id="17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6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60"/>
                            </p:stCondLst>
                            <p:childTnLst>
                              <p:par>
                                <p:cTn id="26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2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200"/>
                            </p:stCondLst>
                            <p:childTnLst>
                              <p:par>
                                <p:cTn id="3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24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>
            <a:noAutofit/>
          </a:bodyPr>
          <a:lstStyle/>
          <a:p>
            <a:pPr algn="ctr" rtl="1"/>
            <a:r>
              <a:rPr lang="ar-SA" b="1" dirty="0" smtClean="0">
                <a:latin typeface="Estrangelo Edessa" pitchFamily="66"/>
                <a:cs typeface="Estrangelo Edessa" pitchFamily="66"/>
              </a:rPr>
              <a:t>ولكن هل الكسر العشري  3.0 مساوٍ لعدد الصحيح 3 ؟!!</a:t>
            </a:r>
            <a:endParaRPr lang="en-US" b="1" dirty="0">
              <a:latin typeface="Estrangelo Edessa" pitchFamily="66"/>
              <a:cs typeface="Estrangelo Edessa" pitchFamily="66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العدد 3.0 مساوٍ للعدد الصحيح 3 .</a:t>
            </a:r>
          </a:p>
          <a:p>
            <a:pPr algn="r" rtl="1">
              <a:buNone/>
            </a:pPr>
            <a:r>
              <a:rPr lang="ar-SA" dirty="0" smtClean="0"/>
              <a:t> لذلك نختصر كتابة 3.0 ونكتب     3 .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4191000" y="2895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 smtClean="0">
                <a:latin typeface="Estrangelo Edessa" pitchFamily="66"/>
                <a:cs typeface="Estrangelo Edessa" pitchFamily="66"/>
              </a:rPr>
              <a:t>كيف نقرأ الكسر العشري 7.8</a:t>
            </a:r>
            <a:endParaRPr lang="ar-SA" b="1" dirty="0">
              <a:latin typeface="Estrangelo Edessa" pitchFamily="66"/>
              <a:cs typeface="Estrangelo Edessa" pitchFamily="66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2800" dirty="0" smtClean="0"/>
              <a:t>يمكن قراءة الكسر العشري باكثر من طريقة:</a:t>
            </a:r>
          </a:p>
          <a:p>
            <a:pPr algn="r" rtl="1">
              <a:buNone/>
            </a:pPr>
            <a:endParaRPr lang="ar-SA" sz="2800" dirty="0" smtClean="0"/>
          </a:p>
          <a:p>
            <a:pPr algn="r" rtl="1">
              <a:buFont typeface="Wingdings" pitchFamily="2" charset="2"/>
              <a:buChar char="v"/>
            </a:pPr>
            <a:r>
              <a:rPr lang="ar-SA" sz="2800" dirty="0" smtClean="0"/>
              <a:t>سبعة و ثمانية اعشار.  </a:t>
            </a:r>
          </a:p>
          <a:p>
            <a:pPr algn="r" rtl="1">
              <a:buFont typeface="Wingdings" pitchFamily="2" charset="2"/>
              <a:buChar char="v"/>
            </a:pPr>
            <a:endParaRPr lang="ar-SA" sz="2800" dirty="0" smtClean="0"/>
          </a:p>
          <a:p>
            <a:pPr algn="r" rtl="1">
              <a:buFont typeface="Wingdings" pitchFamily="2" charset="2"/>
              <a:buChar char="v"/>
            </a:pPr>
            <a:r>
              <a:rPr lang="ar-SA" sz="2800" dirty="0" smtClean="0"/>
              <a:t>سبعة وثمانية اجزاء من عشرة.</a:t>
            </a:r>
          </a:p>
          <a:p>
            <a:pPr algn="r" rtl="1">
              <a:buFont typeface="Wingdings" pitchFamily="2" charset="2"/>
              <a:buChar char="v"/>
            </a:pPr>
            <a:endParaRPr lang="ar-SA" sz="2800" dirty="0" smtClean="0"/>
          </a:p>
          <a:p>
            <a:pPr algn="r" rtl="1">
              <a:buFont typeface="Wingdings" pitchFamily="2" charset="2"/>
              <a:buChar char="v"/>
            </a:pPr>
            <a:r>
              <a:rPr lang="ar-SA" sz="2800" dirty="0" smtClean="0"/>
              <a:t>سبعة وثمانية  من عشرة.</a:t>
            </a:r>
          </a:p>
          <a:p>
            <a:pPr algn="r" rtl="1">
              <a:buFont typeface="Wingdings" pitchFamily="2" charset="2"/>
              <a:buChar char="v"/>
            </a:pPr>
            <a:endParaRPr lang="ar-SA" sz="2800" dirty="0" smtClean="0"/>
          </a:p>
          <a:p>
            <a:pPr algn="r" rtl="1">
              <a:buFont typeface="Wingdings" pitchFamily="2" charset="2"/>
              <a:buChar char="v"/>
            </a:pPr>
            <a:r>
              <a:rPr lang="ar-SA" sz="2800" dirty="0" smtClean="0"/>
              <a:t>سبعة فاصلة ثمانية.</a:t>
            </a:r>
            <a:endParaRPr lang="ar-SA" sz="2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534400" cy="6049963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SA" dirty="0" smtClean="0"/>
              <a:t>اكتبوا في دفاتركم كسرا بسيطا ، وكسرا عشريا لكل تمرين :</a:t>
            </a:r>
            <a:endParaRPr lang="en-US" dirty="0" smtClean="0"/>
          </a:p>
          <a:p>
            <a:pPr algn="r" rtl="1">
              <a:buNone/>
            </a:pPr>
            <a:r>
              <a:rPr lang="ar-SA" dirty="0" smtClean="0"/>
              <a:t> 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en-US" dirty="0" smtClean="0"/>
          </a:p>
          <a:p>
            <a:pPr marL="571500" lvl="0" indent="-571500" algn="r" rtl="1">
              <a:buFont typeface="+mj-lt"/>
              <a:buAutoNum type="romanLcPeriod"/>
            </a:pPr>
            <a:r>
              <a:rPr lang="ar-SA" dirty="0" smtClean="0"/>
              <a:t>الجزء الملون بالأزرق.   </a:t>
            </a:r>
          </a:p>
          <a:p>
            <a:pPr marL="571500" lvl="0" indent="-571500" algn="r" rtl="1">
              <a:buFont typeface="+mj-lt"/>
              <a:buAutoNum type="romanLcPeriod"/>
            </a:pPr>
            <a:endParaRPr lang="ar-SA" dirty="0" smtClean="0"/>
          </a:p>
          <a:p>
            <a:pPr marL="571500" lvl="0" indent="-571500" algn="r" rtl="1">
              <a:buFont typeface="+mj-lt"/>
              <a:buAutoNum type="romanLcPeriod"/>
            </a:pPr>
            <a:r>
              <a:rPr lang="ar-SA" dirty="0" smtClean="0"/>
              <a:t>الجزء الملون بالأخضر.</a:t>
            </a:r>
          </a:p>
          <a:p>
            <a:pPr marL="571500" lvl="0" indent="-571500" algn="r" rtl="1">
              <a:buFont typeface="+mj-lt"/>
              <a:buAutoNum type="romanLcPeriod"/>
            </a:pPr>
            <a:endParaRPr lang="ar-SA" dirty="0" smtClean="0"/>
          </a:p>
          <a:p>
            <a:pPr marL="571500" lvl="0" indent="-571500" algn="r" rtl="1">
              <a:buFont typeface="+mj-lt"/>
              <a:buAutoNum type="romanLcPeriod"/>
            </a:pPr>
            <a:r>
              <a:rPr lang="ar-SA" dirty="0" smtClean="0"/>
              <a:t>الجزء الملون بالأحمر.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2954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5334000" cy="2514600"/>
          </a:xfrm>
        </p:spPr>
        <p:txBody>
          <a:bodyPr>
            <a:normAutofit fontScale="92500"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sz="51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Estrangelo Edessa" pitchFamily="66"/>
                <a:ea typeface="+mj-ea"/>
                <a:cs typeface="Estrangelo Edessa" pitchFamily="66"/>
              </a:rPr>
              <a:t>ماذا تمثل المستطيلات الزهرية من جميع المستطيلات؟</a:t>
            </a:r>
          </a:p>
          <a:p>
            <a:endParaRPr lang="ar-SA" dirty="0" smtClean="0"/>
          </a:p>
          <a:p>
            <a:endParaRPr lang="en-US" dirty="0"/>
          </a:p>
        </p:txBody>
      </p:sp>
      <p:pic>
        <p:nvPicPr>
          <p:cNvPr id="6" name="Picture 5" descr="C:\Documents and Settings\test\Desktop\aaa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685800"/>
            <a:ext cx="2667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447800" y="4343400"/>
            <a:ext cx="62484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r" rtl="1">
              <a:spcBef>
                <a:spcPct val="20000"/>
              </a:spcBef>
            </a:pPr>
            <a:r>
              <a:rPr lang="ar-SA" sz="2400" dirty="0" smtClean="0"/>
              <a:t>هذا الكسر هو        ويمكن كتابته بطريقة</a:t>
            </a:r>
          </a:p>
          <a:p>
            <a:pPr marL="342900" lvl="0" indent="-342900" algn="r" rtl="1">
              <a:spcBef>
                <a:spcPct val="20000"/>
              </a:spcBef>
            </a:pPr>
            <a:r>
              <a:rPr lang="ar-SA" sz="2400" dirty="0" smtClean="0"/>
              <a:t> اخرى وهي  </a:t>
            </a:r>
            <a:r>
              <a:rPr lang="ar-SA" sz="24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0.7</a:t>
            </a:r>
            <a:r>
              <a:rPr lang="ar-SA" sz="2400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dirty="0" smtClean="0"/>
              <a:t> ونقرأه 7 من عشرة.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791200" y="4572000"/>
          <a:ext cx="352425" cy="688068"/>
        </p:xfrm>
        <a:graphic>
          <a:graphicData uri="http://schemas.openxmlformats.org/presentationml/2006/ole">
            <p:oleObj spid="_x0000_s1025" name="Equation" r:id="rId4" imgW="203112" imgH="393529" progId="Equation.3">
              <p:embed/>
            </p:oleObj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4800600" cy="1752600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ar-SA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Estrangelo Edessa" pitchFamily="66"/>
                <a:ea typeface="+mj-ea"/>
                <a:cs typeface="Estrangelo Edessa" pitchFamily="66"/>
              </a:rPr>
              <a:t>ماذا تمثل المستطيلات الزرقاء من جميع المستطيلات؟</a:t>
            </a:r>
          </a:p>
          <a:p>
            <a:pPr algn="r" rtl="1"/>
            <a:endParaRPr lang="en-US" dirty="0"/>
          </a:p>
        </p:txBody>
      </p:sp>
      <p:pic>
        <p:nvPicPr>
          <p:cNvPr id="15362" name="Picture 8" descr="C:\Documents and Settings\test\Desktop\a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533400"/>
            <a:ext cx="2181225" cy="3282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524000" y="4800600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spcBef>
                <a:spcPct val="20000"/>
              </a:spcBef>
              <a:defRPr/>
            </a:pPr>
            <a:r>
              <a:rPr lang="ar-SA" sz="2400" dirty="0" smtClean="0"/>
              <a:t>المستطيلات الزرقاء تُمثل ثلاثة أجزاء من عشرة ونكتبه: 0.3  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066800"/>
            <a:ext cx="749808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7300" b="1" dirty="0" smtClean="0">
                <a:effectLst/>
                <a:latin typeface="Estrangelo Edessa" pitchFamily="66"/>
                <a:cs typeface="Estrangelo Edessa" pitchFamily="66"/>
              </a:rPr>
              <a:t>ما المشترك بين </a:t>
            </a:r>
            <a:r>
              <a:rPr lang="en-US" sz="7300" b="1" dirty="0" smtClean="0">
                <a:effectLst/>
                <a:latin typeface="Estrangelo Edessa" pitchFamily="66"/>
                <a:cs typeface="Estrangelo Edessa" pitchFamily="66"/>
              </a:rPr>
              <a:t/>
            </a:r>
            <a:br>
              <a:rPr lang="en-US" sz="7300" b="1" dirty="0" smtClean="0">
                <a:effectLst/>
                <a:latin typeface="Estrangelo Edessa" pitchFamily="66"/>
                <a:cs typeface="Estrangelo Edessa" pitchFamily="66"/>
              </a:rPr>
            </a:br>
            <a:r>
              <a:rPr lang="ar-SA" sz="7300" b="1" dirty="0" smtClean="0">
                <a:effectLst/>
                <a:latin typeface="Estrangelo Edessa" pitchFamily="66"/>
                <a:cs typeface="Estrangelo Edessa" pitchFamily="66"/>
              </a:rPr>
              <a:t>الكسرين </a:t>
            </a:r>
            <a:r>
              <a:rPr lang="ar-SA" sz="7300" b="1" dirty="0" smtClean="0">
                <a:effectLst/>
                <a:latin typeface="Estrangelo Edessa" pitchFamily="66"/>
                <a:cs typeface="Estrangelo Edessa" pitchFamily="66"/>
              </a:rPr>
              <a:t>المعروضين</a:t>
            </a:r>
            <a:r>
              <a:rPr lang="ar-SA" sz="7300" dirty="0" smtClean="0">
                <a:effectLst/>
              </a:rPr>
              <a:t>؟</a:t>
            </a:r>
            <a:r>
              <a:rPr lang="ar-SA" sz="4400" dirty="0" smtClean="0"/>
              <a:t/>
            </a:r>
            <a:br>
              <a:rPr lang="ar-SA" sz="4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362200"/>
            <a:ext cx="6248400" cy="3733799"/>
          </a:xfrm>
        </p:spPr>
        <p:txBody>
          <a:bodyPr>
            <a:noAutofit/>
          </a:bodyPr>
          <a:lstStyle/>
          <a:p>
            <a:pPr algn="ctr" rtl="1">
              <a:buNone/>
            </a:pPr>
            <a:endParaRPr lang="ar-SA" sz="4800" dirty="0" smtClean="0"/>
          </a:p>
          <a:p>
            <a:pPr algn="ctr" rtl="1">
              <a:buNone/>
            </a:pPr>
            <a:r>
              <a:rPr lang="ar-SA" sz="4800" dirty="0" smtClean="0"/>
              <a:t>الكسرين المعروضين هي كسور خاصة ذات مقام عشرة</a:t>
            </a:r>
            <a:endParaRPr 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9" descr="C:\Documents and Settings\test\Desktop\a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09600"/>
            <a:ext cx="2028825" cy="305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C:\Documents and Settings\test\Desktop\a2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609600"/>
            <a:ext cx="2029326" cy="305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143000" y="4343400"/>
            <a:ext cx="75438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هذا الشكل يُمثل العدد المخلوط </a:t>
            </a:r>
            <a:r>
              <a:rPr kumimoji="0" lang="ar-SA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1</a:t>
            </a:r>
          </a:p>
          <a:p>
            <a:pPr marL="342900" lvl="0" indent="-342900" algn="r" rtl="1">
              <a:spcBef>
                <a:spcPct val="20000"/>
              </a:spcBef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ونقرأه</a:t>
            </a:r>
            <a:r>
              <a:rPr kumimoji="0" lang="ar-SA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واحد وثلاثة اجزاء من عشرة،ويمكن كتابته </a:t>
            </a:r>
            <a:r>
              <a:rPr lang="ar-SA" sz="3200" dirty="0" smtClean="0"/>
              <a:t>1.3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191000" y="4189412"/>
          <a:ext cx="352425" cy="763588"/>
        </p:xfrm>
        <a:graphic>
          <a:graphicData uri="http://schemas.openxmlformats.org/presentationml/2006/ole">
            <p:oleObj spid="_x0000_s16387" name="Equation" r:id="rId5" imgW="203040" imgH="393480" progId="Equation.3">
              <p:embed/>
            </p:oleObj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5400" y="990600"/>
            <a:ext cx="2819400" cy="2514600"/>
          </a:xfrm>
        </p:spPr>
        <p:txBody>
          <a:bodyPr>
            <a:normAutofit fontScale="90000"/>
          </a:bodyPr>
          <a:lstStyle/>
          <a:p>
            <a:r>
              <a:rPr lang="ar-SA" sz="4800" b="1" dirty="0" smtClean="0">
                <a:latin typeface="Estrangelo Edessa" pitchFamily="66"/>
                <a:cs typeface="Estrangelo Edessa" pitchFamily="66"/>
              </a:rPr>
              <a:t>ما هي علاقة هذا الشكل بالأشكال المعروضة سابقاً؟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ar-SA" sz="4400" dirty="0" smtClean="0"/>
              <a:t/>
            </a:r>
            <a:br>
              <a:rPr lang="ar-SA" sz="4400" dirty="0" smtClean="0"/>
            </a:br>
            <a:endParaRPr 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5410200"/>
            <a:ext cx="4191000" cy="914400"/>
          </a:xfrm>
        </p:spPr>
        <p:txBody>
          <a:bodyPr>
            <a:noAutofit/>
          </a:bodyPr>
          <a:lstStyle/>
          <a:p>
            <a:pPr algn="r" rtl="1"/>
            <a:r>
              <a:rPr lang="ar-SA" sz="2400" dirty="0" smtClean="0"/>
              <a:t>اجزاء عشرية  </a:t>
            </a:r>
            <a:r>
              <a:rPr lang="ar-SA" sz="7200" dirty="0" smtClean="0">
                <a:effectLst>
                  <a:glow rad="228600">
                    <a:schemeClr val="tx1">
                      <a:alpha val="40000"/>
                    </a:schemeClr>
                  </a:glow>
                </a:effectLst>
              </a:rPr>
              <a:t>.</a:t>
            </a:r>
            <a:r>
              <a:rPr lang="ar-SA" sz="72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dirty="0" smtClean="0"/>
              <a:t>اعداد صحيحة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495800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110000"/>
              </a:lnSpc>
            </a:pPr>
            <a:r>
              <a:rPr lang="ar-SA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الكسر العشري </a:t>
            </a:r>
            <a:r>
              <a:rPr lang="ar-SA" dirty="0" smtClean="0"/>
              <a:t>هو صوره أخرى لكتابة الكسر العادي، مقامه من قوى </a:t>
            </a:r>
            <a:r>
              <a:rPr lang="ar-SA" dirty="0" smtClean="0"/>
              <a:t>العدد</a:t>
            </a:r>
            <a:r>
              <a:rPr lang="en-US" dirty="0" smtClean="0"/>
              <a:t> </a:t>
            </a:r>
            <a:r>
              <a:rPr lang="ar-SA" dirty="0" smtClean="0"/>
              <a:t> </a:t>
            </a:r>
            <a:r>
              <a:rPr lang="en-US" dirty="0" smtClean="0"/>
              <a:t>  </a:t>
            </a:r>
            <a:r>
              <a:rPr lang="ar-SA" dirty="0" smtClean="0"/>
              <a:t> ،</a:t>
            </a:r>
            <a:r>
              <a:rPr lang="en-US" dirty="0" smtClean="0"/>
              <a:t>    </a:t>
            </a:r>
            <a:r>
              <a:rPr lang="ar-SA" dirty="0" smtClean="0"/>
              <a:t> </a:t>
            </a:r>
            <a:r>
              <a:rPr lang="ar-SA" dirty="0" smtClean="0"/>
              <a:t>،  </a:t>
            </a:r>
            <a:r>
              <a:rPr lang="en-US" dirty="0" smtClean="0"/>
              <a:t>  </a:t>
            </a:r>
            <a:r>
              <a:rPr lang="ar-SA" dirty="0" smtClean="0"/>
              <a:t> </a:t>
            </a:r>
            <a:r>
              <a:rPr lang="ar-SA" dirty="0" smtClean="0"/>
              <a:t>..</a:t>
            </a:r>
          </a:p>
          <a:p>
            <a:pPr algn="r" rtl="1"/>
            <a:endParaRPr lang="en-US" dirty="0" smtClean="0"/>
          </a:p>
          <a:p>
            <a:pPr algn="r" rtl="1"/>
            <a:r>
              <a:rPr lang="ar-SA" dirty="0" smtClean="0"/>
              <a:t>وهو يتألف من </a:t>
            </a:r>
            <a:r>
              <a:rPr lang="ar-SA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وحدات صحيحة  </a:t>
            </a:r>
            <a:r>
              <a:rPr lang="ar-SA" dirty="0" smtClean="0">
                <a:effectLst/>
              </a:rPr>
              <a:t>و</a:t>
            </a:r>
            <a:r>
              <a:rPr lang="ar-SA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أجزاء عشرية</a:t>
            </a:r>
            <a:r>
              <a:rPr lang="ar-SA" dirty="0" smtClean="0"/>
              <a:t>، حيث يكتب  بصوره عشرية مع </a:t>
            </a:r>
            <a:r>
              <a:rPr lang="ar-SA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فاصله عشرية</a:t>
            </a:r>
            <a:r>
              <a:rPr lang="ar-SA" dirty="0" smtClean="0"/>
              <a:t>.</a:t>
            </a:r>
          </a:p>
          <a:p>
            <a:pPr algn="r" rtl="1"/>
            <a:endParaRPr lang="ar-SA" dirty="0" smtClean="0"/>
          </a:p>
          <a:p>
            <a:pPr algn="r" rtl="1"/>
            <a:r>
              <a:rPr lang="ar-SA" u="sng" dirty="0" smtClean="0"/>
              <a:t>وظيفة الفاصلة العشرية </a:t>
            </a:r>
            <a:r>
              <a:rPr lang="ar-SA" dirty="0" smtClean="0"/>
              <a:t>هي الفصل بين الأعداد الصحيحة (على يسارها)، والأجزاء العشرية (على يمينها)</a:t>
            </a:r>
            <a:r>
              <a:rPr lang="en-US" dirty="0" smtClean="0"/>
              <a:t>.</a:t>
            </a:r>
          </a:p>
          <a:p>
            <a:pPr algn="r" rtl="1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228600"/>
            <a:ext cx="6050280" cy="11430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0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Estrangelo Edessa" pitchFamily="66"/>
                <a:ea typeface="+mj-ea"/>
                <a:cs typeface="Estrangelo Edessa" pitchFamily="66"/>
              </a:rPr>
              <a:t>ما هوالكسر العشري؟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4724401" y="1905000"/>
          <a:ext cx="578644" cy="533400"/>
        </p:xfrm>
        <a:graphic>
          <a:graphicData uri="http://schemas.openxmlformats.org/presentationml/2006/ole">
            <p:oleObj spid="_x0000_s21505" name="Equation" r:id="rId3" imgW="241195" imgH="203112" progId="Equation.3">
              <p:embed/>
            </p:oleObj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038600" y="1881187"/>
          <a:ext cx="649287" cy="557213"/>
        </p:xfrm>
        <a:graphic>
          <a:graphicData uri="http://schemas.openxmlformats.org/presentationml/2006/ole">
            <p:oleObj spid="_x0000_s21507" name="Equation" r:id="rId4" imgW="228600" imgH="203040" progId="Equation.3">
              <p:embed/>
            </p:oleObj>
          </a:graphicData>
        </a:graphic>
      </p:graphicFrame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410201" y="1905000"/>
          <a:ext cx="504825" cy="487363"/>
        </p:xfrm>
        <a:graphic>
          <a:graphicData uri="http://schemas.openxmlformats.org/presentationml/2006/ole">
            <p:oleObj spid="_x0000_s21508" name="Equation" r:id="rId5" imgW="1774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305800" cy="1143000"/>
          </a:xfrm>
        </p:spPr>
        <p:txBody>
          <a:bodyPr>
            <a:normAutofit fontScale="90000"/>
          </a:bodyPr>
          <a:lstStyle/>
          <a:p>
            <a:pPr lvl="0" algn="r" rtl="1"/>
            <a:r>
              <a:rPr lang="ar-SA" sz="4800" b="1" dirty="0" smtClean="0">
                <a:latin typeface="Estrangelo Edessa" pitchFamily="66"/>
                <a:cs typeface="Estrangelo Edessa" pitchFamily="66"/>
              </a:rPr>
              <a:t>طريقة تحويل الكسر العادي (ذي المقام عشرة) لكسر عشري: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4800600"/>
          </a:xfrm>
        </p:spPr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marL="596646" indent="-514350" algn="r" rtl="1">
              <a:buFont typeface="+mj-lt"/>
              <a:buAutoNum type="arabicPeriod"/>
            </a:pPr>
            <a:r>
              <a:rPr lang="ar-SA" dirty="0" smtClean="0"/>
              <a:t>ننظر أولاً للأجزاء الصحيحة منه، فإن وُجدت نكتب العدد الذي يمثل الأعداد الصحيحة على يسار الفاصلة.</a:t>
            </a:r>
          </a:p>
          <a:p>
            <a:pPr marL="596646" indent="-514350" algn="r" rtl="1">
              <a:buFont typeface="+mj-lt"/>
              <a:buAutoNum type="arabicPeriod"/>
            </a:pPr>
            <a:r>
              <a:rPr lang="ar-SA" dirty="0" smtClean="0"/>
              <a:t> نكتب الفاصلة العشرية.</a:t>
            </a:r>
          </a:p>
          <a:p>
            <a:pPr marL="596646" indent="-514350" algn="r" rtl="1">
              <a:buFont typeface="+mj-lt"/>
              <a:buAutoNum type="arabicPeriod"/>
            </a:pPr>
            <a:r>
              <a:rPr lang="ar-SA" dirty="0" smtClean="0"/>
              <a:t>نقوم بكتابة الأجزاء من عشرة على يمينها. </a:t>
            </a:r>
          </a:p>
          <a:p>
            <a:pPr algn="r" rtl="1"/>
            <a:endParaRPr lang="ar-SA" dirty="0" smtClean="0"/>
          </a:p>
          <a:p>
            <a:pPr algn="r" rtl="1"/>
            <a:r>
              <a:rPr lang="ar-SA" dirty="0" smtClean="0"/>
              <a:t>امثله: </a:t>
            </a:r>
            <a:r>
              <a:rPr lang="ar-SA" dirty="0" smtClean="0">
                <a:hlinkClick r:id="rId2" action="ppaction://hlinksldjump"/>
              </a:rPr>
              <a:t>كسر عادي</a:t>
            </a:r>
            <a:r>
              <a:rPr lang="ar-SA" dirty="0" smtClean="0"/>
              <a:t>، </a:t>
            </a:r>
            <a:r>
              <a:rPr lang="ar-SA" dirty="0" smtClean="0">
                <a:hlinkClick r:id="rId3" action="ppaction://hlinksldjump"/>
              </a:rPr>
              <a:t>كسر غير حقيقي</a:t>
            </a:r>
            <a:r>
              <a:rPr lang="ar-SA" dirty="0" smtClean="0"/>
              <a:t>، </a:t>
            </a:r>
            <a:r>
              <a:rPr lang="ar-SA" dirty="0" smtClean="0">
                <a:hlinkClick r:id="rId4" action="ppaction://hlinksldjump"/>
              </a:rPr>
              <a:t>عدد مخلوط</a:t>
            </a:r>
            <a:r>
              <a:rPr lang="ar-SA" dirty="0" smtClean="0"/>
              <a:t>، </a:t>
            </a:r>
            <a:r>
              <a:rPr lang="ar-SA" dirty="0" smtClean="0">
                <a:hlinkClick r:id="rId5" action="ppaction://hlinksldjump"/>
              </a:rPr>
              <a:t>كسر غير حقيقي مساوٍ لعدد صحيح.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r" rtl="1"/>
            <a:r>
              <a:rPr lang="ar-SA" dirty="0" smtClean="0"/>
              <a:t>الكسر العادي      : </a:t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5334000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SA" dirty="0" smtClean="0"/>
              <a:t>يعبر هذا الكسر عن صفر صحيح وتسعة أجزاء من عشرة.</a:t>
            </a:r>
          </a:p>
          <a:p>
            <a:pPr lvl="0" algn="r" rtl="1">
              <a:buNone/>
            </a:pPr>
            <a:r>
              <a:rPr lang="ar-SA" dirty="0" smtClean="0"/>
              <a:t> </a:t>
            </a:r>
            <a:r>
              <a:rPr lang="ar-SA" u="sng" dirty="0" smtClean="0"/>
              <a:t>لذلك نكتب</a:t>
            </a:r>
            <a:r>
              <a:rPr lang="ar-SA" dirty="0" smtClean="0"/>
              <a:t>: 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صفر في على يسار 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الأجزاء من عشرة على يمين الفاصلة. </a:t>
            </a:r>
            <a:r>
              <a:rPr lang="en-US" dirty="0" smtClean="0"/>
              <a:t>   </a:t>
            </a:r>
            <a:endParaRPr lang="ar-SA" dirty="0" smtClean="0"/>
          </a:p>
          <a:p>
            <a:pPr lvl="0" algn="ctr">
              <a:buNone/>
            </a:pPr>
            <a:endParaRPr lang="ar-SA" dirty="0" smtClean="0"/>
          </a:p>
          <a:p>
            <a:pPr lvl="0" algn="ctr">
              <a:buNone/>
            </a:pPr>
            <a:endParaRPr lang="ar-SA" dirty="0" smtClean="0"/>
          </a:p>
          <a:p>
            <a:pPr lvl="0" algn="r" rtl="1">
              <a:buNone/>
            </a:pPr>
            <a:r>
              <a:rPr lang="ar-SA" dirty="0" smtClean="0"/>
              <a:t>     ويُقرأ تسعة من عشرة.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6248400" y="228600"/>
          <a:ext cx="381000" cy="685801"/>
        </p:xfrm>
        <a:graphic>
          <a:graphicData uri="http://schemas.openxmlformats.org/presentationml/2006/ole">
            <p:oleObj spid="_x0000_s17409" name="Equation" r:id="rId3" imgW="203112" imgH="393529" progId="Equation.3">
              <p:embed/>
            </p:oleObj>
          </a:graphicData>
        </a:graphic>
      </p:graphicFrame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572000"/>
            <a:ext cx="552450" cy="618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4572000" y="4648200"/>
            <a:ext cx="238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4648200"/>
            <a:ext cx="304800" cy="46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2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20"/>
                            </p:stCondLst>
                            <p:childTnLst>
                              <p:par>
                                <p:cTn id="14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3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800"/>
                            </p:stCondLst>
                            <p:childTnLst>
                              <p:par>
                                <p:cTn id="23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84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34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العدد المخلوط       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5105400"/>
          </a:xfrm>
        </p:spPr>
        <p:txBody>
          <a:bodyPr/>
          <a:lstStyle/>
          <a:p>
            <a:pPr lvl="0" algn="r" rtl="1">
              <a:buNone/>
            </a:pPr>
            <a:r>
              <a:rPr lang="ar-SA" dirty="0" smtClean="0"/>
              <a:t>يُعبر هذا الكسر عن 12 صحيح وثلاثة اجزاء من عشرة لذلك نكتب: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العدد الصحيح 12 على يسار 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الفاصلة العشرية.</a:t>
            </a:r>
          </a:p>
          <a:p>
            <a:pPr marL="596646" lvl="0" indent="-514350" algn="r" rtl="1">
              <a:buFont typeface="+mj-lt"/>
              <a:buAutoNum type="arabicPeriod"/>
            </a:pPr>
            <a:r>
              <a:rPr lang="ar-SA" dirty="0" smtClean="0"/>
              <a:t>الأجزاء العشرية على يمين الفاصلة وتساوي 3.</a:t>
            </a:r>
            <a:endParaRPr lang="en-US" dirty="0" smtClean="0"/>
          </a:p>
          <a:p>
            <a:pPr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ويمكن قراءته 12 و 3 اعشار.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5410200" y="228600"/>
          <a:ext cx="885825" cy="981590"/>
        </p:xfrm>
        <a:graphic>
          <a:graphicData uri="http://schemas.openxmlformats.org/presentationml/2006/ole">
            <p:oleObj spid="_x0000_s34817" name="Equation" r:id="rId3" imgW="355292" imgH="393359" progId="Equation.3">
              <p:embed/>
            </p:oleObj>
          </a:graphicData>
        </a:graphic>
      </p:graphicFrame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648200"/>
            <a:ext cx="4667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4800600"/>
            <a:ext cx="2095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67200" y="4724400"/>
            <a:ext cx="2190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65532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1600" dirty="0">
                <a:solidFill>
                  <a:srgbClr val="000000"/>
                </a:solidFill>
              </a:rPr>
              <a:t>  اكاديمية القاسمي- كلية للتربية          </a:t>
            </a:r>
            <a:r>
              <a:rPr lang="ar-SA" sz="1600" dirty="0" smtClean="0">
                <a:solidFill>
                  <a:srgbClr val="000000"/>
                </a:solidFill>
              </a:rPr>
              <a:t>             </a:t>
            </a:r>
            <a:r>
              <a:rPr lang="ar-SA" sz="1600" dirty="0">
                <a:solidFill>
                  <a:srgbClr val="000000"/>
                </a:solidFill>
              </a:rPr>
              <a:t>اعداد الطالبة: فداء يونس.                    </a:t>
            </a:r>
            <a:r>
              <a:rPr lang="ar-SA" sz="1600" dirty="0" smtClean="0">
                <a:solidFill>
                  <a:srgbClr val="000000"/>
                </a:solidFill>
              </a:rPr>
              <a:t> سنة ثالثة، رياضيات حاسوب، مسار اعدادي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18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80"/>
                            </p:stCondLst>
                            <p:childTnLst>
                              <p:par>
                                <p:cTn id="14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46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960"/>
                            </p:stCondLst>
                            <p:childTnLst>
                              <p:par>
                                <p:cTn id="23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6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66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222</TotalTime>
  <Words>795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Solstice</vt:lpstr>
      <vt:lpstr>Equation</vt:lpstr>
      <vt:lpstr>Microsoft Equation 3.0</vt:lpstr>
      <vt:lpstr>العرض  الاستدراجي</vt:lpstr>
      <vt:lpstr>Slide 2</vt:lpstr>
      <vt:lpstr>Slide 3</vt:lpstr>
      <vt:lpstr>ما المشترك بين  الكسرين المعروضين؟ </vt:lpstr>
      <vt:lpstr>ما هي علاقة هذا الشكل بالأشكال المعروضة سابقاً؟  </vt:lpstr>
      <vt:lpstr>اجزاء عشرية  . اعداد صحيحة</vt:lpstr>
      <vt:lpstr>طريقة تحويل الكسر العادي (ذي المقام عشرة) لكسر عشري: </vt:lpstr>
      <vt:lpstr>الكسر العادي      :  </vt:lpstr>
      <vt:lpstr>العدد المخلوط        : </vt:lpstr>
      <vt:lpstr>الكسر غير الحقيقي     : </vt:lpstr>
      <vt:lpstr>Slide 11</vt:lpstr>
      <vt:lpstr>الكسر غير الحقيقي     : </vt:lpstr>
      <vt:lpstr>ولكن هل الكسر العشري  3.0 مساوٍ لعدد الصحيح 3 ؟!!</vt:lpstr>
      <vt:lpstr>كيف نقرأ الكسر العشري 7.8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qsm</cp:lastModifiedBy>
  <cp:revision>29</cp:revision>
  <dcterms:created xsi:type="dcterms:W3CDTF">2006-08-16T00:00:00Z</dcterms:created>
  <dcterms:modified xsi:type="dcterms:W3CDTF">2009-06-06T08:38:18Z</dcterms:modified>
</cp:coreProperties>
</file>