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28"/>
  </p:notesMasterIdLst>
  <p:sldIdLst>
    <p:sldId id="256" r:id="rId10"/>
    <p:sldId id="257" r:id="rId11"/>
    <p:sldId id="271" r:id="rId12"/>
    <p:sldId id="272" r:id="rId13"/>
    <p:sldId id="258" r:id="rId14"/>
    <p:sldId id="259" r:id="rId15"/>
    <p:sldId id="260" r:id="rId16"/>
    <p:sldId id="261" r:id="rId17"/>
    <p:sldId id="262" r:id="rId18"/>
    <p:sldId id="263" r:id="rId19"/>
    <p:sldId id="273" r:id="rId20"/>
    <p:sldId id="264" r:id="rId21"/>
    <p:sldId id="265" r:id="rId22"/>
    <p:sldId id="266" r:id="rId23"/>
    <p:sldId id="267" r:id="rId24"/>
    <p:sldId id="269" r:id="rId25"/>
    <p:sldId id="268" r:id="rId26"/>
    <p:sldId id="270"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15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94928BE-CC81-4A9C-BFC5-4FC46A0A7ED2}" type="datetimeFigureOut">
              <a:rPr lang="he-IL" smtClean="0"/>
              <a:pPr/>
              <a:t>ט"ו/סיון/תשס"ט</a:t>
            </a:fld>
            <a:endParaRPr lang="he-IL"/>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32DFDC8-5C90-4F71-809A-025AE9C6723A}"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he-IL" dirty="0"/>
          </a:p>
        </p:txBody>
      </p:sp>
      <p:sp>
        <p:nvSpPr>
          <p:cNvPr id="4" name="عنصر نائب لرقم الشريحة 3"/>
          <p:cNvSpPr>
            <a:spLocks noGrp="1"/>
          </p:cNvSpPr>
          <p:nvPr>
            <p:ph type="sldNum" sz="quarter" idx="10"/>
          </p:nvPr>
        </p:nvSpPr>
        <p:spPr/>
        <p:txBody>
          <a:bodyPr/>
          <a:lstStyle/>
          <a:p>
            <a:fld id="{F32DFDC8-5C90-4F71-809A-025AE9C6723A}" type="slidenum">
              <a:rPr lang="he-IL" smtClean="0"/>
              <a:pPr/>
              <a:t>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he-IL"/>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he-IL"/>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19" name="عنصر نائب للتذييل 18"/>
          <p:cNvSpPr>
            <a:spLocks noGrp="1"/>
          </p:cNvSpPr>
          <p:nvPr>
            <p:ph type="ftr" sz="quarter" idx="11"/>
          </p:nvPr>
        </p:nvSpPr>
        <p:spPr/>
        <p:txBody>
          <a:bodyPr/>
          <a:lstStyle/>
          <a:p>
            <a:endParaRPr lang="he-IL"/>
          </a:p>
        </p:txBody>
      </p:sp>
      <p:sp>
        <p:nvSpPr>
          <p:cNvPr id="27" name="عنصر نائب لرقم الشريحة 26"/>
          <p:cNvSpPr>
            <a:spLocks noGrp="1"/>
          </p:cNvSpPr>
          <p:nvPr>
            <p:ph type="sldNum" sz="quarter" idx="12"/>
          </p:nvPr>
        </p:nvSpPr>
        <p:spPr/>
        <p:txBody>
          <a:bodyPr/>
          <a:lstStyle/>
          <a:p>
            <a:fld id="{B8301D64-8EDA-483D-9FFF-9377FB8C62A8}"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p>
            <a:endParaRPr lang="he-IL"/>
          </a:p>
        </p:txBody>
      </p:sp>
      <p:sp>
        <p:nvSpPr>
          <p:cNvPr id="9" name="عنصر نائب لرقم الشريحة 8"/>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p>
            <a:endParaRPr lang="he-IL"/>
          </a:p>
        </p:txBody>
      </p:sp>
      <p:sp>
        <p:nvSpPr>
          <p:cNvPr id="5" name="عنصر نائب لرقم الشريحة 4"/>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a:xfrm>
            <a:off x="8077200" y="6356350"/>
            <a:ext cx="609600" cy="365125"/>
          </a:xfrm>
        </p:spPr>
        <p:txBody>
          <a:bodyPr/>
          <a:lstStyle/>
          <a:p>
            <a:fld id="{B8301D64-8EDA-483D-9FFF-9377FB8C62A8}" type="slidenum">
              <a:rPr lang="he-IL" smtClean="0"/>
              <a:pPr/>
              <a:t>‹#›</a:t>
            </a:fld>
            <a:endParaRPr lang="he-IL"/>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F14D697E-3665-44CE-8B91-371D04FE4EEA}" type="datetimeFigureOut">
              <a:rPr lang="he-IL" smtClean="0"/>
              <a:pPr/>
              <a:t>ט"ו/סיון/תשס"ט</a:t>
            </a:fld>
            <a:endParaRPr lang="he-IL"/>
          </a:p>
        </p:txBody>
      </p:sp>
      <p:sp>
        <p:nvSpPr>
          <p:cNvPr id="17" name="عنصر نائب للتذييل 16"/>
          <p:cNvSpPr>
            <a:spLocks noGrp="1"/>
          </p:cNvSpPr>
          <p:nvPr>
            <p:ph type="ftr" sz="quarter" idx="11"/>
          </p:nvPr>
        </p:nvSpPr>
        <p:spPr>
          <a:xfrm>
            <a:off x="5410200" y="4205288"/>
            <a:ext cx="1295400" cy="457200"/>
          </a:xfrm>
        </p:spPr>
        <p:txBody>
          <a:bodyPr/>
          <a:lstStyle/>
          <a:p>
            <a:endParaRPr lang="he-IL"/>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8301D64-8EDA-483D-9FFF-9377FB8C62A8}" type="slidenum">
              <a:rPr lang="he-IL" smtClean="0"/>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F14D697E-3665-44CE-8B91-371D04FE4EEA}" type="datetimeFigureOut">
              <a:rPr lang="he-IL" smtClean="0"/>
              <a:pPr/>
              <a:t>ט"ו/סיון/תשס"ט</a:t>
            </a:fld>
            <a:endParaRPr lang="he-IL"/>
          </a:p>
        </p:txBody>
      </p:sp>
      <p:sp>
        <p:nvSpPr>
          <p:cNvPr id="27" name="عنصر نائب لرقم الشريحة 26"/>
          <p:cNvSpPr>
            <a:spLocks noGrp="1"/>
          </p:cNvSpPr>
          <p:nvPr>
            <p:ph type="sldNum" sz="quarter" idx="11"/>
          </p:nvPr>
        </p:nvSpPr>
        <p:spPr/>
        <p:txBody>
          <a:bodyPr rtlCol="0"/>
          <a:lstStyle/>
          <a:p>
            <a:fld id="{B8301D64-8EDA-483D-9FFF-9377FB8C62A8}" type="slidenum">
              <a:rPr lang="he-IL" smtClean="0"/>
              <a:pPr/>
              <a:t>‹#›</a:t>
            </a:fld>
            <a:endParaRPr lang="he-IL"/>
          </a:p>
        </p:txBody>
      </p:sp>
      <p:sp>
        <p:nvSpPr>
          <p:cNvPr id="28" name="عنصر نائب للتذييل 27"/>
          <p:cNvSpPr>
            <a:spLocks noGrp="1"/>
          </p:cNvSpPr>
          <p:nvPr>
            <p:ph type="ftr" sz="quarter" idx="12"/>
          </p:nvPr>
        </p:nvSpPr>
        <p:spPr/>
        <p:txBody>
          <a:bodyPr rtlCol="0"/>
          <a:lstStyle/>
          <a:p>
            <a:endParaRPr lang="he-I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a:xfrm>
            <a:off x="5257800" y="612648"/>
            <a:ext cx="1325880" cy="457200"/>
          </a:xfrm>
        </p:spPr>
        <p:txBody>
          <a:bodyPr/>
          <a:lstStyle/>
          <a:p>
            <a:endParaRPr lang="he-IL"/>
          </a:p>
        </p:txBody>
      </p:sp>
      <p:sp>
        <p:nvSpPr>
          <p:cNvPr id="5" name="عنصر نائب لرقم الشريحة 4"/>
          <p:cNvSpPr>
            <a:spLocks noGrp="1"/>
          </p:cNvSpPr>
          <p:nvPr>
            <p:ph type="sldNum" sz="quarter" idx="12"/>
          </p:nvPr>
        </p:nvSpPr>
        <p:spPr>
          <a:xfrm>
            <a:off x="8174736" y="2272"/>
            <a:ext cx="762000" cy="365760"/>
          </a:xfrm>
        </p:spPr>
        <p:txBody>
          <a:bodyPr/>
          <a:lstStyle/>
          <a:p>
            <a:fld id="{B8301D64-8EDA-483D-9FFF-9377FB8C62A8}" type="slidenum">
              <a:rPr lang="he-IL" smtClean="0"/>
              <a:pPr/>
              <a:t>‹#›</a:t>
            </a:fld>
            <a:endParaRPr lang="he-I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16" name="عنصر نائب لرقم الشريحة 15"/>
          <p:cNvSpPr>
            <a:spLocks noGrp="1"/>
          </p:cNvSpPr>
          <p:nvPr>
            <p:ph type="sldNum" sz="quarter" idx="11"/>
          </p:nvPr>
        </p:nvSpPr>
        <p:spPr/>
        <p:txBody>
          <a:bodyPr/>
          <a:lstStyle/>
          <a:p>
            <a:fld id="{B8301D64-8EDA-483D-9FFF-9377FB8C62A8}" type="slidenum">
              <a:rPr lang="he-IL" smtClean="0"/>
              <a:pPr/>
              <a:t>‹#›</a:t>
            </a:fld>
            <a:endParaRPr lang="he-IL"/>
          </a:p>
        </p:txBody>
      </p:sp>
      <p:sp>
        <p:nvSpPr>
          <p:cNvPr id="17" name="عنصر نائب للتذييل 16"/>
          <p:cNvSpPr>
            <a:spLocks noGrp="1"/>
          </p:cNvSpPr>
          <p:nvPr>
            <p:ph type="ftr" sz="quarter" idx="12"/>
          </p:nvPr>
        </p:nvSpPr>
        <p:spPr/>
        <p:txBody>
          <a:bodyPr/>
          <a:lstStyle/>
          <a:p>
            <a:endParaRPr lang="he-I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F14D697E-3665-44CE-8B91-371D04FE4EEA}" type="datetimeFigureOut">
              <a:rPr lang="he-IL" smtClean="0"/>
              <a:pPr/>
              <a:t>ט"ו/סיון/תשס"ט</a:t>
            </a:fld>
            <a:endParaRPr lang="he-IL"/>
          </a:p>
        </p:txBody>
      </p:sp>
      <p:sp>
        <p:nvSpPr>
          <p:cNvPr id="15" name="عنصر نائب لرقم الشريحة 14"/>
          <p:cNvSpPr>
            <a:spLocks noGrp="1"/>
          </p:cNvSpPr>
          <p:nvPr>
            <p:ph type="sldNum" sz="quarter" idx="15"/>
          </p:nvPr>
        </p:nvSpPr>
        <p:spPr/>
        <p:txBody>
          <a:bodyPr/>
          <a:lstStyle>
            <a:lvl1pPr algn="ctr">
              <a:defRPr/>
            </a:lvl1pPr>
          </a:lstStyle>
          <a:p>
            <a:fld id="{B8301D64-8EDA-483D-9FFF-9377FB8C62A8}" type="slidenum">
              <a:rPr lang="he-IL" smtClean="0"/>
              <a:pPr/>
              <a:t>‹#›</a:t>
            </a:fld>
            <a:endParaRPr lang="he-IL"/>
          </a:p>
        </p:txBody>
      </p:sp>
      <p:sp>
        <p:nvSpPr>
          <p:cNvPr id="16" name="عنصر نائب للتذييل 15"/>
          <p:cNvSpPr>
            <a:spLocks noGrp="1"/>
          </p:cNvSpPr>
          <p:nvPr>
            <p:ph type="ftr" sz="quarter" idx="16"/>
          </p:nvPr>
        </p:nvSpPr>
        <p:spPr/>
        <p:txBody>
          <a:bodyPr/>
          <a:lstStyle/>
          <a:p>
            <a:endParaRPr lang="he-IL"/>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B8301D64-8EDA-483D-9FFF-9377FB8C62A8}" type="slidenum">
              <a:rPr lang="he-IL" smtClean="0"/>
              <a:pPr/>
              <a:t>‹#›</a:t>
            </a:fld>
            <a:endParaRPr lang="he-IL"/>
          </a:p>
        </p:txBody>
      </p:sp>
      <p:sp>
        <p:nvSpPr>
          <p:cNvPr id="8" name="عنصر نائب للتذييل 7"/>
          <p:cNvSpPr>
            <a:spLocks noGrp="1"/>
          </p:cNvSpPr>
          <p:nvPr>
            <p:ph type="ftr" sz="quarter" idx="11"/>
          </p:nvPr>
        </p:nvSpPr>
        <p:spPr/>
        <p:txBody>
          <a:bodyPr/>
          <a:lstStyle/>
          <a:p>
            <a:endParaRPr lang="he-IL"/>
          </a:p>
        </p:txBody>
      </p:sp>
      <p:sp>
        <p:nvSpPr>
          <p:cNvPr id="7" name="عنصر نائب للتاريخ 6"/>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p>
            <a:endParaRPr lang="he-IL"/>
          </a:p>
        </p:txBody>
      </p:sp>
      <p:sp>
        <p:nvSpPr>
          <p:cNvPr id="5" name="عنصر نائب لرقم الشريحة 4"/>
          <p:cNvSpPr>
            <a:spLocks noGrp="1"/>
          </p:cNvSpPr>
          <p:nvPr>
            <p:ph type="sldNum" sz="quarter" idx="12"/>
          </p:nvPr>
        </p:nvSpPr>
        <p:spPr/>
        <p:txBody>
          <a:bodyPr/>
          <a:lstStyle/>
          <a:p>
            <a:fld id="{B8301D64-8EDA-483D-9FFF-9377FB8C62A8}" type="slidenum">
              <a:rPr lang="he-IL" smtClean="0"/>
              <a:pPr/>
              <a:t>‹#›</a:t>
            </a:fld>
            <a:endParaRPr lang="he-IL"/>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F14D697E-3665-44CE-8B91-371D04FE4EEA}" type="datetimeFigureOut">
              <a:rPr lang="he-IL" smtClean="0"/>
              <a:pPr/>
              <a:t>ט"ו/סיון/תשס"ט</a:t>
            </a:fld>
            <a:endParaRPr lang="he-IL"/>
          </a:p>
        </p:txBody>
      </p:sp>
      <p:sp>
        <p:nvSpPr>
          <p:cNvPr id="9" name="عنصر نائب لرقم الشريحة 8"/>
          <p:cNvSpPr>
            <a:spLocks noGrp="1"/>
          </p:cNvSpPr>
          <p:nvPr>
            <p:ph type="sldNum" sz="quarter" idx="15"/>
          </p:nvPr>
        </p:nvSpPr>
        <p:spPr/>
        <p:txBody>
          <a:bodyPr/>
          <a:lstStyle/>
          <a:p>
            <a:fld id="{B8301D64-8EDA-483D-9FFF-9377FB8C62A8}" type="slidenum">
              <a:rPr lang="he-IL" smtClean="0"/>
              <a:pPr/>
              <a:t>‹#›</a:t>
            </a:fld>
            <a:endParaRPr lang="he-IL"/>
          </a:p>
        </p:txBody>
      </p:sp>
      <p:sp>
        <p:nvSpPr>
          <p:cNvPr id="10" name="عنصر نائب للتذييل 9"/>
          <p:cNvSpPr>
            <a:spLocks noGrp="1"/>
          </p:cNvSpPr>
          <p:nvPr>
            <p:ph type="ftr" sz="quarter" idx="16"/>
          </p:nvPr>
        </p:nvSpPr>
        <p:spPr/>
        <p:txBody>
          <a:bodyPr/>
          <a:lstStyle/>
          <a:p>
            <a:endParaRPr lang="he-I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9" name="عنصر نائب لرقم الشريحة 8"/>
          <p:cNvSpPr>
            <a:spLocks noGrp="1"/>
          </p:cNvSpPr>
          <p:nvPr>
            <p:ph type="sldNum" sz="quarter" idx="11"/>
          </p:nvPr>
        </p:nvSpPr>
        <p:spPr/>
        <p:txBody>
          <a:bodyPr/>
          <a:lstStyle/>
          <a:p>
            <a:fld id="{B8301D64-8EDA-483D-9FFF-9377FB8C62A8}" type="slidenum">
              <a:rPr lang="he-IL" smtClean="0"/>
              <a:pPr/>
              <a:t>‹#›</a:t>
            </a:fld>
            <a:endParaRPr lang="he-IL"/>
          </a:p>
        </p:txBody>
      </p:sp>
      <p:sp>
        <p:nvSpPr>
          <p:cNvPr id="10" name="عنصر نائب للتذييل 9"/>
          <p:cNvSpPr>
            <a:spLocks noGrp="1"/>
          </p:cNvSpPr>
          <p:nvPr>
            <p:ph type="ftr" sz="quarter" idx="12"/>
          </p:nvPr>
        </p:nvSpPr>
        <p:spPr/>
        <p:txBody>
          <a:bodyPr/>
          <a:lstStyle/>
          <a:p>
            <a:endParaRPr lang="he-I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2" name="عنصر نائب للتذييل 1"/>
          <p:cNvSpPr>
            <a:spLocks noGrp="1"/>
          </p:cNvSpPr>
          <p:nvPr>
            <p:ph type="ftr" sz="quarter" idx="11"/>
          </p:nvPr>
        </p:nvSpPr>
        <p:spPr/>
        <p:txBody>
          <a:bodyPr/>
          <a:lstStyle/>
          <a:p>
            <a:endParaRPr lang="he-IL"/>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B8301D64-8EDA-483D-9FFF-9377FB8C62A8}" type="slidenum">
              <a:rPr lang="he-IL" smtClean="0"/>
              <a:pPr/>
              <a:t>‹#›</a:t>
            </a:fld>
            <a:endParaRPr lang="he-I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19" name="عنصر نائب للتذييل 18"/>
          <p:cNvSpPr>
            <a:spLocks noGrp="1"/>
          </p:cNvSpPr>
          <p:nvPr>
            <p:ph type="ftr" sz="quarter" idx="11"/>
          </p:nvPr>
        </p:nvSpPr>
        <p:spPr>
          <a:xfrm>
            <a:off x="3581400" y="76200"/>
            <a:ext cx="2895600" cy="288925"/>
          </a:xfrm>
        </p:spPr>
        <p:txBody>
          <a:bodyPr/>
          <a:lstStyle/>
          <a:p>
            <a:endParaRPr lang="he-IL"/>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B8301D64-8EDA-483D-9FFF-9377FB8C62A8}" type="slidenum">
              <a:rPr lang="he-IL" smtClean="0"/>
              <a:pPr/>
              <a:t>‹#›</a:t>
            </a:fld>
            <a:endParaRPr lang="he-I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11" name="عنصر نائب للتذييل 10"/>
          <p:cNvSpPr>
            <a:spLocks noGrp="1"/>
          </p:cNvSpPr>
          <p:nvPr>
            <p:ph type="ftr" sz="quarter" idx="11"/>
          </p:nvPr>
        </p:nvSpPr>
        <p:spPr/>
        <p:txBody>
          <a:bodyPr/>
          <a:lstStyle/>
          <a:p>
            <a:endParaRPr lang="he-IL"/>
          </a:p>
        </p:txBody>
      </p:sp>
      <p:sp>
        <p:nvSpPr>
          <p:cNvPr id="16" name="عنصر نائب لرقم الشريحة 15"/>
          <p:cNvSpPr>
            <a:spLocks noGrp="1"/>
          </p:cNvSpPr>
          <p:nvPr>
            <p:ph type="sldNum" sz="quarter" idx="12"/>
          </p:nvPr>
        </p:nvSpPr>
        <p:spPr/>
        <p:txBody>
          <a:bodyPr/>
          <a:lstStyle/>
          <a:p>
            <a:fld id="{B8301D64-8EDA-483D-9FFF-9377FB8C62A8}" type="slidenum">
              <a:rPr lang="he-IL" smtClean="0"/>
              <a:pPr/>
              <a:t>‹#›</a:t>
            </a:fld>
            <a:endParaRPr lang="he-IL"/>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10" name="عنصر نائب للتذييل 9"/>
          <p:cNvSpPr>
            <a:spLocks noGrp="1"/>
          </p:cNvSpPr>
          <p:nvPr>
            <p:ph type="ftr" sz="quarter" idx="11"/>
          </p:nvPr>
        </p:nvSpPr>
        <p:spPr/>
        <p:txBody>
          <a:bodyPr/>
          <a:lstStyle/>
          <a:p>
            <a:endParaRPr lang="he-IL"/>
          </a:p>
        </p:txBody>
      </p:sp>
      <p:sp>
        <p:nvSpPr>
          <p:cNvPr id="31" name="عنصر نائب لرقم الشريحة 30"/>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a:xfrm>
            <a:off x="8229600" y="6477000"/>
            <a:ext cx="762000" cy="246888"/>
          </a:xfrm>
        </p:spPr>
        <p:txBody>
          <a:bodyPr/>
          <a:lstStyle/>
          <a:p>
            <a:fld id="{B8301D64-8EDA-483D-9FFF-9377FB8C62A8}" type="slidenum">
              <a:rPr lang="he-IL" smtClean="0"/>
              <a:pPr/>
              <a:t>‹#›</a:t>
            </a:fld>
            <a:endParaRPr lang="he-IL"/>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7" name="عنصر نائب للتاريخ 6"/>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p>
            <a:endParaRPr lang="he-IL"/>
          </a:p>
        </p:txBody>
      </p:sp>
      <p:sp>
        <p:nvSpPr>
          <p:cNvPr id="9" name="عنصر نائب لرقم الشريحة 8"/>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21" name="عنصر نائب للتذييل 20"/>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24" name="عنصر نائب للتذييل 23"/>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29" name="عنصر نائب للتذييل 28"/>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31" name="عنصر نائب لرقم الشريحة 30"/>
          <p:cNvSpPr>
            <a:spLocks noGrp="1"/>
          </p:cNvSpPr>
          <p:nvPr>
            <p:ph type="sldNum" sz="quarter" idx="12"/>
          </p:nvPr>
        </p:nvSpPr>
        <p:spPr/>
        <p:txBody>
          <a:bodyPr/>
          <a:lstStyle/>
          <a:p>
            <a:fld id="{B8301D64-8EDA-483D-9FFF-9377FB8C62A8}" type="slidenum">
              <a:rPr lang="he-IL" smtClean="0"/>
              <a:pPr/>
              <a:t>‹#›</a:t>
            </a:fld>
            <a:endParaRPr lang="he-IL"/>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extLst/>
          </a:lstStyle>
          <a:p>
            <a:endParaRPr lang="he-IL"/>
          </a:p>
        </p:txBody>
      </p:sp>
      <p:sp>
        <p:nvSpPr>
          <p:cNvPr id="11" name="عنصر نائب لرقم الشريحة 10"/>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تاريخ 2"/>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p>
            <a:endParaRPr lang="he-IL"/>
          </a:p>
        </p:txBody>
      </p:sp>
      <p:sp>
        <p:nvSpPr>
          <p:cNvPr id="5" name="عنصر نائب لرقم الشريحة 4"/>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extLst/>
          </a:lstStyle>
          <a:p>
            <a:endParaRPr lang="he-IL"/>
          </a:p>
        </p:txBody>
      </p:sp>
      <p:sp>
        <p:nvSpPr>
          <p:cNvPr id="9" name="عنصر نائب لرقم الشريحة 8"/>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extLst/>
          </a:lstStyle>
          <a:p>
            <a:endParaRPr lang="he-IL"/>
          </a:p>
        </p:txBody>
      </p:sp>
      <p:sp>
        <p:nvSpPr>
          <p:cNvPr id="5" name="عنصر نائب لرقم الشريحة 4"/>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extLst/>
          </a:lstStyle>
          <a:p>
            <a:endParaRPr lang="he-IL"/>
          </a:p>
        </p:txBody>
      </p:sp>
      <p:sp>
        <p:nvSpPr>
          <p:cNvPr id="4" name="عنصر نائب لرقم الشريحة 3"/>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762000"/>
            <a:ext cx="7086600" cy="1295400"/>
          </a:xfrm>
        </p:spPr>
        <p:txBody>
          <a:bodyPr/>
          <a:lstStyle>
            <a:lvl1pPr>
              <a:defRPr sz="4800"/>
            </a:lvl1pPr>
          </a:lstStyle>
          <a:p>
            <a:r>
              <a:rPr lang="ar-SA" smtClean="0"/>
              <a:t>انقر لتحرير نمط العنوان الرئيسي</a:t>
            </a:r>
            <a:endParaRPr lang="ar-SA"/>
          </a:p>
        </p:txBody>
      </p:sp>
      <p:sp>
        <p:nvSpPr>
          <p:cNvPr id="3075" name="Rectangle 3"/>
          <p:cNvSpPr>
            <a:spLocks noGrp="1" noChangeArrowheads="1"/>
          </p:cNvSpPr>
          <p:nvPr>
            <p:ph type="subTitle" idx="1"/>
          </p:nvPr>
        </p:nvSpPr>
        <p:spPr>
          <a:xfrm>
            <a:off x="1143000" y="2209800"/>
            <a:ext cx="6629400" cy="1371600"/>
          </a:xfrm>
        </p:spPr>
        <p:txBody>
          <a:bodyPr/>
          <a:lstStyle>
            <a:lvl1pPr marL="0" indent="0">
              <a:buFontTx/>
              <a:buNone/>
              <a:defRPr sz="3600">
                <a:latin typeface="Arial Black" pitchFamily="34" charset="0"/>
              </a:defRPr>
            </a:lvl1pPr>
          </a:lstStyle>
          <a:p>
            <a:r>
              <a:rPr lang="ar-SA" smtClean="0"/>
              <a:t>انقر لتحرير نمط العنوان الثانوي الرئيسي</a:t>
            </a:r>
            <a:endParaRPr lang="ar-SA"/>
          </a:p>
        </p:txBody>
      </p:sp>
      <p:sp>
        <p:nvSpPr>
          <p:cNvPr id="3076" name="Rectangle 4"/>
          <p:cNvSpPr>
            <a:spLocks noGrp="1" noChangeArrowheads="1"/>
          </p:cNvSpPr>
          <p:nvPr>
            <p:ph type="dt" sz="half" idx="2"/>
          </p:nvPr>
        </p:nvSpPr>
        <p:spPr>
          <a:xfrm>
            <a:off x="914400" y="6248400"/>
            <a:ext cx="1905000" cy="457200"/>
          </a:xfrm>
        </p:spPr>
        <p:txBody>
          <a:bodyPr/>
          <a:lstStyle>
            <a:lvl1pPr>
              <a:defRPr/>
            </a:lvl1pPr>
          </a:lstStyle>
          <a:p>
            <a:fld id="{F14D697E-3665-44CE-8B91-371D04FE4EEA}" type="datetimeFigureOut">
              <a:rPr lang="he-IL" smtClean="0"/>
              <a:pPr/>
              <a:t>ט"ו/סיון/תשס"ט</a:t>
            </a:fld>
            <a:endParaRPr lang="he-IL"/>
          </a:p>
        </p:txBody>
      </p:sp>
      <p:sp>
        <p:nvSpPr>
          <p:cNvPr id="3077" name="Rectangle 5"/>
          <p:cNvSpPr>
            <a:spLocks noGrp="1" noChangeArrowheads="1"/>
          </p:cNvSpPr>
          <p:nvPr>
            <p:ph type="ftr" sz="quarter" idx="3"/>
          </p:nvPr>
        </p:nvSpPr>
        <p:spPr>
          <a:xfrm>
            <a:off x="3048000" y="6248400"/>
            <a:ext cx="3048000" cy="457200"/>
          </a:xfrm>
        </p:spPr>
        <p:txBody>
          <a:bodyPr/>
          <a:lstStyle>
            <a:lvl1pPr>
              <a:defRPr/>
            </a:lvl1pPr>
          </a:lstStyle>
          <a:p>
            <a:endParaRPr lang="he-IL"/>
          </a:p>
        </p:txBody>
      </p:sp>
      <p:sp>
        <p:nvSpPr>
          <p:cNvPr id="3078" name="Rectangle 6"/>
          <p:cNvSpPr>
            <a:spLocks noGrp="1" noChangeArrowheads="1"/>
          </p:cNvSpPr>
          <p:nvPr>
            <p:ph type="sldNum" sz="quarter" idx="4"/>
          </p:nvPr>
        </p:nvSpPr>
        <p:spPr>
          <a:xfrm>
            <a:off x="6324600" y="6248400"/>
            <a:ext cx="1905000" cy="457200"/>
          </a:xfrm>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lvl1pPr>
              <a:defRPr/>
            </a:lvl1pPr>
          </a:lstStyle>
          <a:p>
            <a:endParaRPr lang="he-IL"/>
          </a:p>
        </p:txBody>
      </p:sp>
      <p:sp>
        <p:nvSpPr>
          <p:cNvPr id="6" name="عنصر نائب لرقم الشريحة 5"/>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lvl1pPr>
              <a:defRPr/>
            </a:lvl1pPr>
          </a:lstStyle>
          <a:p>
            <a:endParaRPr lang="he-IL"/>
          </a:p>
        </p:txBody>
      </p:sp>
      <p:sp>
        <p:nvSpPr>
          <p:cNvPr id="6" name="عنصر نائب لرقم الشريحة 5"/>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sz="half" idx="1"/>
          </p:nvPr>
        </p:nvSpPr>
        <p:spPr>
          <a:xfrm>
            <a:off x="533400" y="17526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محتوى 3"/>
          <p:cNvSpPr>
            <a:spLocks noGrp="1"/>
          </p:cNvSpPr>
          <p:nvPr>
            <p:ph sz="half" idx="2"/>
          </p:nvPr>
        </p:nvSpPr>
        <p:spPr>
          <a:xfrm>
            <a:off x="4648200" y="17526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تاريخ 4"/>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lvl1pPr>
              <a:defRPr/>
            </a:lvl1pPr>
          </a:lstStyle>
          <a:p>
            <a:endParaRPr lang="he-IL"/>
          </a:p>
        </p:txBody>
      </p:sp>
      <p:sp>
        <p:nvSpPr>
          <p:cNvPr id="7" name="عنصر نائب لرقم الشريحة 6"/>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7" name="عنصر نائب للتاريخ 6"/>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lvl1pPr>
              <a:defRPr/>
            </a:lvl1pPr>
          </a:lstStyle>
          <a:p>
            <a:endParaRPr lang="he-IL"/>
          </a:p>
        </p:txBody>
      </p:sp>
      <p:sp>
        <p:nvSpPr>
          <p:cNvPr id="9" name="عنصر نائب لرقم الشريحة 8"/>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تاريخ 2"/>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lvl1pPr>
              <a:defRPr/>
            </a:lvl1pPr>
          </a:lstStyle>
          <a:p>
            <a:endParaRPr lang="he-IL"/>
          </a:p>
        </p:txBody>
      </p:sp>
      <p:sp>
        <p:nvSpPr>
          <p:cNvPr id="5" name="عنصر نائب لرقم الشريحة 4"/>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lvl1pPr>
              <a:defRPr/>
            </a:lvl1pPr>
          </a:lstStyle>
          <a:p>
            <a:endParaRPr lang="he-IL"/>
          </a:p>
        </p:txBody>
      </p:sp>
      <p:sp>
        <p:nvSpPr>
          <p:cNvPr id="4" name="عنصر نائب لرقم الشريحة 3"/>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lvl1pPr>
              <a:defRPr/>
            </a:lvl1pPr>
          </a:lstStyle>
          <a:p>
            <a:endParaRPr lang="he-IL"/>
          </a:p>
        </p:txBody>
      </p:sp>
      <p:sp>
        <p:nvSpPr>
          <p:cNvPr id="7" name="عنصر نائب لرقم الشريحة 6"/>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he-IL"/>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lvl1pPr>
              <a:defRPr/>
            </a:lvl1pPr>
          </a:lstStyle>
          <a:p>
            <a:endParaRPr lang="he-IL"/>
          </a:p>
        </p:txBody>
      </p:sp>
      <p:sp>
        <p:nvSpPr>
          <p:cNvPr id="7" name="عنصر نائب لرقم الشريحة 6"/>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lvl1pPr>
              <a:defRPr/>
            </a:lvl1pPr>
          </a:lstStyle>
          <a:p>
            <a:endParaRPr lang="he-IL"/>
          </a:p>
        </p:txBody>
      </p:sp>
      <p:sp>
        <p:nvSpPr>
          <p:cNvPr id="6" name="عنصر نائب لرقم الشريحة 5"/>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419100"/>
            <a:ext cx="2057400" cy="5676900"/>
          </a:xfrm>
        </p:spPr>
        <p:txBody>
          <a:bodyPr vert="eaVert"/>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a:xfrm>
            <a:off x="381000" y="419100"/>
            <a:ext cx="6019800" cy="5676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lvl1pPr>
              <a:defRPr/>
            </a:lvl1p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lvl1pPr>
              <a:defRPr/>
            </a:lvl1pPr>
          </a:lstStyle>
          <a:p>
            <a:endParaRPr lang="he-IL"/>
          </a:p>
        </p:txBody>
      </p:sp>
      <p:sp>
        <p:nvSpPr>
          <p:cNvPr id="6" name="عنصر نائب لرقم الشريحة 5"/>
          <p:cNvSpPr>
            <a:spLocks noGrp="1"/>
          </p:cNvSpPr>
          <p:nvPr>
            <p:ph type="sldNum" sz="quarter" idx="12"/>
          </p:nvPr>
        </p:nvSpPr>
        <p:spPr/>
        <p:txBody>
          <a:bodyPr/>
          <a:lstStyle>
            <a:lvl1pPr>
              <a:defRPr/>
            </a:lvl1pPr>
          </a:lstStyle>
          <a:p>
            <a:fld id="{B8301D64-8EDA-483D-9FFF-9377FB8C62A8}" type="slidenum">
              <a:rPr lang="he-IL" smtClean="0"/>
              <a:pPr/>
              <a:t>‹#›</a:t>
            </a:fld>
            <a:endParaRPr lang="he-I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F14D697E-3665-44CE-8B91-371D04FE4EEA}" type="datetimeFigureOut">
              <a:rPr lang="he-IL" smtClean="0"/>
              <a:pPr/>
              <a:t>ט"ו/סיון/תשס"ט</a:t>
            </a:fld>
            <a:endParaRPr lang="he-IL"/>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he-IL"/>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B8301D64-8EDA-483D-9FFF-9377FB8C62A8}"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14D697E-3665-44CE-8B91-371D04FE4EEA}" type="datetimeFigureOut">
              <a:rPr lang="he-IL" smtClean="0"/>
              <a:pPr/>
              <a:t>ט"ו/סיון/תשס"ט</a:t>
            </a:fld>
            <a:endParaRPr lang="he-IL"/>
          </a:p>
        </p:txBody>
      </p:sp>
      <p:sp>
        <p:nvSpPr>
          <p:cNvPr id="9" name="عنصر نائب لرقم الشريحة 8"/>
          <p:cNvSpPr>
            <a:spLocks noGrp="1"/>
          </p:cNvSpPr>
          <p:nvPr>
            <p:ph type="sldNum" sz="quarter" idx="15"/>
          </p:nvPr>
        </p:nvSpPr>
        <p:spPr/>
        <p:txBody>
          <a:bodyPr rtlCol="0"/>
          <a:lstStyle/>
          <a:p>
            <a:fld id="{B8301D64-8EDA-483D-9FFF-9377FB8C62A8}" type="slidenum">
              <a:rPr lang="he-IL" smtClean="0"/>
              <a:pPr/>
              <a:t>‹#›</a:t>
            </a:fld>
            <a:endParaRPr lang="he-IL"/>
          </a:p>
        </p:txBody>
      </p:sp>
      <p:sp>
        <p:nvSpPr>
          <p:cNvPr id="10" name="عنصر نائب للتذييل 9"/>
          <p:cNvSpPr>
            <a:spLocks noGrp="1"/>
          </p:cNvSpPr>
          <p:nvPr>
            <p:ph type="ftr" sz="quarter" idx="16"/>
          </p:nvPr>
        </p:nvSpPr>
        <p:spPr/>
        <p:txBody>
          <a:bodyPr rtlCol="0"/>
          <a:lstStyle/>
          <a:p>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he-IL"/>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B8301D64-8EDA-483D-9FFF-9377FB8C62A8}"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p>
            <a:endParaRPr lang="he-IL"/>
          </a:p>
        </p:txBody>
      </p:sp>
      <p:sp>
        <p:nvSpPr>
          <p:cNvPr id="9" name="عنصر نائب لرقم الشريحة 8"/>
          <p:cNvSpPr>
            <a:spLocks noGrp="1"/>
          </p:cNvSpPr>
          <p:nvPr>
            <p:ph type="sldNum" sz="quarter" idx="12"/>
          </p:nvPr>
        </p:nvSpPr>
        <p:spPr/>
        <p:txBody>
          <a:bodyPr/>
          <a:lstStyle/>
          <a:p>
            <a:fld id="{B8301D64-8EDA-483D-9FFF-9377FB8C62A8}" type="slidenum">
              <a:rPr lang="he-IL" smtClean="0"/>
              <a:pPr/>
              <a:t>‹#›</a:t>
            </a:fld>
            <a:endParaRPr lang="he-IL"/>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F14D697E-3665-44CE-8B91-371D04FE4EEA}" type="datetimeFigureOut">
              <a:rPr lang="he-IL" smtClean="0"/>
              <a:pPr/>
              <a:t>ט"ו/סיון/תשס"ט</a:t>
            </a:fld>
            <a:endParaRPr lang="he-IL"/>
          </a:p>
        </p:txBody>
      </p:sp>
      <p:sp>
        <p:nvSpPr>
          <p:cNvPr id="7" name="عنصر نائب لرقم الشريحة 6"/>
          <p:cNvSpPr>
            <a:spLocks noGrp="1"/>
          </p:cNvSpPr>
          <p:nvPr>
            <p:ph type="sldNum" sz="quarter" idx="11"/>
          </p:nvPr>
        </p:nvSpPr>
        <p:spPr/>
        <p:txBody>
          <a:bodyPr rtlCol="0"/>
          <a:lstStyle/>
          <a:p>
            <a:fld id="{B8301D64-8EDA-483D-9FFF-9377FB8C62A8}" type="slidenum">
              <a:rPr lang="he-IL" smtClean="0"/>
              <a:pPr/>
              <a:t>‹#›</a:t>
            </a:fld>
            <a:endParaRPr lang="he-IL"/>
          </a:p>
        </p:txBody>
      </p:sp>
      <p:sp>
        <p:nvSpPr>
          <p:cNvPr id="8" name="عنصر نائب للتذييل 7"/>
          <p:cNvSpPr>
            <a:spLocks noGrp="1"/>
          </p:cNvSpPr>
          <p:nvPr>
            <p:ph type="ftr" sz="quarter" idx="12"/>
          </p:nvPr>
        </p:nvSpPr>
        <p:spPr/>
        <p:txBody>
          <a:bodyPr rtlCol="0"/>
          <a:lstStyle/>
          <a:p>
            <a:endParaRPr lang="he-I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F14D697E-3665-44CE-8B91-371D04FE4EEA}" type="datetimeFigureOut">
              <a:rPr lang="he-IL" smtClean="0"/>
              <a:pPr/>
              <a:t>ט"ו/סיון/תשס"ט</a:t>
            </a:fld>
            <a:endParaRPr lang="he-IL"/>
          </a:p>
        </p:txBody>
      </p:sp>
      <p:sp>
        <p:nvSpPr>
          <p:cNvPr id="22" name="عنصر نائب لرقم الشريحة 21"/>
          <p:cNvSpPr>
            <a:spLocks noGrp="1"/>
          </p:cNvSpPr>
          <p:nvPr>
            <p:ph type="sldNum" sz="quarter" idx="15"/>
          </p:nvPr>
        </p:nvSpPr>
        <p:spPr/>
        <p:txBody>
          <a:bodyPr rtlCol="0"/>
          <a:lstStyle/>
          <a:p>
            <a:fld id="{B8301D64-8EDA-483D-9FFF-9377FB8C62A8}" type="slidenum">
              <a:rPr lang="he-IL" smtClean="0"/>
              <a:pPr/>
              <a:t>‹#›</a:t>
            </a:fld>
            <a:endParaRPr lang="he-IL"/>
          </a:p>
        </p:txBody>
      </p:sp>
      <p:sp>
        <p:nvSpPr>
          <p:cNvPr id="23" name="عنصر نائب للتذييل 22"/>
          <p:cNvSpPr>
            <a:spLocks noGrp="1"/>
          </p:cNvSpPr>
          <p:nvPr>
            <p:ph type="ftr" sz="quarter" idx="16"/>
          </p:nvPr>
        </p:nvSpPr>
        <p:spPr/>
        <p:txBody>
          <a:bodyPr rtlCol="0"/>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F14D697E-3665-44CE-8B91-371D04FE4EEA}" type="datetimeFigureOut">
              <a:rPr lang="he-IL" smtClean="0"/>
              <a:pPr/>
              <a:t>ט"ו/סיון/תשס"ט</a:t>
            </a:fld>
            <a:endParaRPr lang="he-IL"/>
          </a:p>
        </p:txBody>
      </p:sp>
      <p:sp>
        <p:nvSpPr>
          <p:cNvPr id="18" name="عنصر نائب لرقم الشريحة 17"/>
          <p:cNvSpPr>
            <a:spLocks noGrp="1"/>
          </p:cNvSpPr>
          <p:nvPr>
            <p:ph type="sldNum" sz="quarter" idx="11"/>
          </p:nvPr>
        </p:nvSpPr>
        <p:spPr/>
        <p:txBody>
          <a:bodyPr rtlCol="0"/>
          <a:lstStyle/>
          <a:p>
            <a:fld id="{B8301D64-8EDA-483D-9FFF-9377FB8C62A8}" type="slidenum">
              <a:rPr lang="he-IL" smtClean="0"/>
              <a:pPr/>
              <a:t>‹#›</a:t>
            </a:fld>
            <a:endParaRPr lang="he-IL"/>
          </a:p>
        </p:txBody>
      </p:sp>
      <p:sp>
        <p:nvSpPr>
          <p:cNvPr id="21" name="عنصر نائب للتذييل 20"/>
          <p:cNvSpPr>
            <a:spLocks noGrp="1"/>
          </p:cNvSpPr>
          <p:nvPr>
            <p:ph type="ftr" sz="quarter" idx="12"/>
          </p:nvPr>
        </p:nvSpPr>
        <p:spPr/>
        <p:txBody>
          <a:bodyPr rtlCol="0"/>
          <a:lstStyle/>
          <a:p>
            <a:endParaRPr lang="he-I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20" name="عنصر نائب للتذييل 19"/>
          <p:cNvSpPr>
            <a:spLocks noGrp="1"/>
          </p:cNvSpPr>
          <p:nvPr>
            <p:ph type="ftr" sz="quarter" idx="11"/>
          </p:nvPr>
        </p:nvSpPr>
        <p:spPr/>
        <p:txBody>
          <a:bodyPr/>
          <a:lstStyle>
            <a:extLst/>
          </a:lstStyle>
          <a:p>
            <a:endParaRPr lang="he-IL"/>
          </a:p>
        </p:txBody>
      </p:sp>
      <p:sp>
        <p:nvSpPr>
          <p:cNvPr id="10" name="عنصر نائب لرقم الشريحة 9"/>
          <p:cNvSpPr>
            <a:spLocks noGrp="1"/>
          </p:cNvSpPr>
          <p:nvPr>
            <p:ph type="sldNum" sz="quarter" idx="12"/>
          </p:nvPr>
        </p:nvSpPr>
        <p:spPr/>
        <p:txBody>
          <a:bodyPr/>
          <a:lstStyle>
            <a:extLst/>
          </a:lstStyle>
          <a:p>
            <a:fld id="{B8301D64-8EDA-483D-9FFF-9377FB8C62A8}" type="slidenum">
              <a:rPr lang="he-IL" smtClean="0"/>
              <a:pPr/>
              <a:t>‹#›</a:t>
            </a:fld>
            <a:endParaRPr lang="he-IL"/>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8301D64-8EDA-483D-9FFF-9377FB8C62A8}" type="slidenum">
              <a:rPr lang="he-IL" smtClean="0"/>
              <a:pPr/>
              <a:t>‹#›</a:t>
            </a:fld>
            <a:endParaRPr lang="he-I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8" name="عنصر نائب للتذييل 7"/>
          <p:cNvSpPr>
            <a:spLocks noGrp="1"/>
          </p:cNvSpPr>
          <p:nvPr>
            <p:ph type="ftr" sz="quarter" idx="11"/>
          </p:nvPr>
        </p:nvSpPr>
        <p:spPr/>
        <p:txBody>
          <a:bodyPr/>
          <a:lstStyle>
            <a:extLst/>
          </a:lstStyle>
          <a:p>
            <a:endParaRPr lang="he-IL"/>
          </a:p>
        </p:txBody>
      </p:sp>
      <p:sp>
        <p:nvSpPr>
          <p:cNvPr id="9" name="عنصر نائب لرقم الشريحة 8"/>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4" name="عنصر نائب للتذييل 3"/>
          <p:cNvSpPr>
            <a:spLocks noGrp="1"/>
          </p:cNvSpPr>
          <p:nvPr>
            <p:ph type="ftr" sz="quarter" idx="11"/>
          </p:nvPr>
        </p:nvSpPr>
        <p:spPr/>
        <p:txBody>
          <a:bodyPr/>
          <a:lstStyle>
            <a:extLst/>
          </a:lstStyle>
          <a:p>
            <a:endParaRPr lang="he-IL"/>
          </a:p>
        </p:txBody>
      </p:sp>
      <p:sp>
        <p:nvSpPr>
          <p:cNvPr id="5" name="عنصر نائب لرقم الشريحة 4"/>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11"/>
          </p:nvPr>
        </p:nvSpPr>
        <p:spPr/>
        <p:txBody>
          <a:bodyPr/>
          <a:lstStyle>
            <a:extLst/>
          </a:lstStyle>
          <a:p>
            <a:endParaRPr lang="he-IL"/>
          </a:p>
        </p:txBody>
      </p:sp>
      <p:sp>
        <p:nvSpPr>
          <p:cNvPr id="4" name="عنصر نائب لرقم الشريحة 3"/>
          <p:cNvSpPr>
            <a:spLocks noGrp="1"/>
          </p:cNvSpPr>
          <p:nvPr>
            <p:ph type="sldNum" sz="quarter" idx="12"/>
          </p:nvPr>
        </p:nvSpPr>
        <p:spPr/>
        <p:txBody>
          <a:bodyPr/>
          <a:lstStyle>
            <a:extLst/>
          </a:lstStyle>
          <a:p>
            <a:fld id="{B8301D64-8EDA-483D-9FFF-9377FB8C62A8}" type="slidenum">
              <a:rPr lang="he-IL" smtClean="0"/>
              <a:pPr/>
              <a:t>‹#›</a:t>
            </a:fld>
            <a:endParaRPr lang="he-IL"/>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6" name="عنصر نائب للتذييل 5"/>
          <p:cNvSpPr>
            <a:spLocks noGrp="1"/>
          </p:cNvSpPr>
          <p:nvPr>
            <p:ph type="ftr" sz="quarter" idx="11"/>
          </p:nvPr>
        </p:nvSpPr>
        <p:spPr/>
        <p:txBody>
          <a:bodyPr/>
          <a:lstStyle>
            <a:extLst/>
          </a:lstStyle>
          <a:p>
            <a:endParaRPr lang="he-IL"/>
          </a:p>
        </p:txBody>
      </p:sp>
      <p:sp>
        <p:nvSpPr>
          <p:cNvPr id="7" name="عنصر نائب لرقم الشريحة 6"/>
          <p:cNvSpPr>
            <a:spLocks noGrp="1"/>
          </p:cNvSpPr>
          <p:nvPr>
            <p:ph type="sldNum" sz="quarter" idx="12"/>
          </p:nvPr>
        </p:nvSpPr>
        <p:spPr/>
        <p:txBody>
          <a:bodyPr/>
          <a:lstStyle>
            <a:extLst/>
          </a:lstStyle>
          <a:p>
            <a:fld id="{B8301D64-8EDA-483D-9FFF-9377FB8C62A8}" type="slidenum">
              <a:rPr lang="he-IL" smtClean="0"/>
              <a:pPr/>
              <a:t>‹#›</a:t>
            </a:fld>
            <a:endParaRPr lang="he-IL"/>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11"/>
          </p:nvPr>
        </p:nvSpPr>
        <p:spPr/>
        <p:txBody>
          <a:bodyPr/>
          <a:lstStyle>
            <a:extLst/>
          </a:lstStyle>
          <a:p>
            <a:endParaRPr lang="he-IL"/>
          </a:p>
        </p:txBody>
      </p:sp>
      <p:sp>
        <p:nvSpPr>
          <p:cNvPr id="6" name="عنصر نائب لرقم الشريحة 5"/>
          <p:cNvSpPr>
            <a:spLocks noGrp="1"/>
          </p:cNvSpPr>
          <p:nvPr>
            <p:ph type="sldNum" sz="quarter" idx="12"/>
          </p:nvPr>
        </p:nvSpPr>
        <p:spPr/>
        <p:txBody>
          <a:bodyPr/>
          <a:lstStyle>
            <a:extLst/>
          </a:lstStyle>
          <a:p>
            <a:fld id="{B8301D64-8EDA-483D-9FFF-9377FB8C62A8}"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4D697E-3665-44CE-8B91-371D04FE4EEA}" type="datetimeFigureOut">
              <a:rPr lang="he-IL" smtClean="0"/>
              <a:pPr/>
              <a:t>ט"ו/סיון/תשס"ט</a:t>
            </a:fld>
            <a:endParaRPr lang="he-IL"/>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301D64-8EDA-483D-9FFF-9377FB8C62A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4D697E-3665-44CE-8B91-371D04FE4EEA}" type="datetimeFigureOut">
              <a:rPr lang="he-IL" smtClean="0"/>
              <a:pPr/>
              <a:t>ט"ו/סיון/תשס"ט</a:t>
            </a:fld>
            <a:endParaRPr lang="he-IL"/>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301D64-8EDA-483D-9FFF-9377FB8C62A8}" type="slidenum">
              <a:rPr lang="he-IL" smtClean="0"/>
              <a:pPr/>
              <a:t>‹#›</a:t>
            </a:fld>
            <a:endParaRPr lang="he-IL"/>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he-IL"/>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8301D64-8EDA-483D-9FFF-9377FB8C62A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14D697E-3665-44CE-8B91-371D04FE4EEA}" type="datetimeFigureOut">
              <a:rPr lang="he-IL" smtClean="0"/>
              <a:pPr/>
              <a:t>ט"ו/סיון/תשס"ט</a:t>
            </a:fld>
            <a:endParaRPr lang="he-IL"/>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e-IL"/>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8301D64-8EDA-483D-9FFF-9377FB8C62A8}" type="slidenum">
              <a:rPr lang="he-IL" smtClean="0"/>
              <a:pPr/>
              <a:t>‹#›</a:t>
            </a:fld>
            <a:endParaRPr lang="he-IL"/>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4D697E-3665-44CE-8B91-371D04FE4EEA}" type="datetimeFigureOut">
              <a:rPr lang="he-IL" smtClean="0"/>
              <a:pPr/>
              <a:t>ט"ו/סיון/תשס"ט</a:t>
            </a:fld>
            <a:endParaRPr lang="he-IL"/>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8301D64-8EDA-483D-9FFF-9377FB8C62A8}" type="slidenum">
              <a:rPr lang="he-IL" smtClean="0"/>
              <a:pPr/>
              <a:t>‹#›</a:t>
            </a:fld>
            <a:endParaRPr lang="he-IL"/>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14D697E-3665-44CE-8B91-371D04FE4EEA}" type="datetimeFigureOut">
              <a:rPr lang="he-IL" smtClean="0"/>
              <a:pPr/>
              <a:t>ט"ו/סיון/תשס"ט</a:t>
            </a:fld>
            <a:endParaRPr lang="he-IL"/>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he-IL"/>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8301D64-8EDA-483D-9FFF-9377FB8C62A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19100"/>
            <a:ext cx="4114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ar-SA" smtClean="0"/>
              <a:t>انقر لتحرير نمط العنوان الأساسي</a:t>
            </a:r>
          </a:p>
        </p:txBody>
      </p:sp>
      <p:sp>
        <p:nvSpPr>
          <p:cNvPr id="1027" name="Rectangle 3"/>
          <p:cNvSpPr>
            <a:spLocks noGrp="1" noChangeArrowheads="1"/>
          </p:cNvSpPr>
          <p:nvPr>
            <p:ph type="body" idx="1"/>
          </p:nvPr>
        </p:nvSpPr>
        <p:spPr bwMode="auto">
          <a:xfrm>
            <a:off x="533400" y="1752600"/>
            <a:ext cx="8077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الأساسي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533400"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14D697E-3665-44CE-8B91-371D04FE4EEA}" type="datetimeFigureOut">
              <a:rPr lang="he-IL" smtClean="0"/>
              <a:pPr/>
              <a:t>ט"ו/סיון/תשס"ט</a:t>
            </a:fld>
            <a:endParaRPr lang="he-IL"/>
          </a:p>
        </p:txBody>
      </p:sp>
      <p:sp>
        <p:nvSpPr>
          <p:cNvPr id="1029" name="Rectangle 5"/>
          <p:cNvSpPr>
            <a:spLocks noGrp="1" noChangeArrowheads="1"/>
          </p:cNvSpPr>
          <p:nvPr>
            <p:ph type="ftr" sz="quarter" idx="3"/>
          </p:nvPr>
        </p:nvSpPr>
        <p:spPr bwMode="auto">
          <a:xfrm>
            <a:off x="2667000" y="6400800"/>
            <a:ext cx="3733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he-IL"/>
          </a:p>
        </p:txBody>
      </p:sp>
      <p:sp>
        <p:nvSpPr>
          <p:cNvPr id="1030" name="Rectangle 6"/>
          <p:cNvSpPr>
            <a:spLocks noGrp="1" noChangeArrowheads="1"/>
          </p:cNvSpPr>
          <p:nvPr>
            <p:ph type="sldNum" sz="quarter" idx="4"/>
          </p:nvPr>
        </p:nvSpPr>
        <p:spPr bwMode="auto">
          <a:xfrm>
            <a:off x="6705600"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8301D64-8EDA-483D-9FFF-9377FB8C62A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1" eaLnBrk="1" fontAlgn="base" hangingPunct="1">
        <a:spcBef>
          <a:spcPct val="0"/>
        </a:spcBef>
        <a:spcAft>
          <a:spcPct val="0"/>
        </a:spcAft>
        <a:defRPr sz="3200">
          <a:solidFill>
            <a:schemeClr val="tx2"/>
          </a:solidFill>
          <a:latin typeface="+mj-lt"/>
          <a:ea typeface="+mj-ea"/>
          <a:cs typeface="+mj-cs"/>
        </a:defRPr>
      </a:lvl1pPr>
      <a:lvl2pPr algn="r" rtl="1" eaLnBrk="1" fontAlgn="base" hangingPunct="1">
        <a:spcBef>
          <a:spcPct val="0"/>
        </a:spcBef>
        <a:spcAft>
          <a:spcPct val="0"/>
        </a:spcAft>
        <a:defRPr sz="3200">
          <a:solidFill>
            <a:schemeClr val="tx2"/>
          </a:solidFill>
          <a:latin typeface="Arial Black" pitchFamily="34" charset="0"/>
          <a:cs typeface="Arial" pitchFamily="34" charset="0"/>
        </a:defRPr>
      </a:lvl2pPr>
      <a:lvl3pPr algn="r" rtl="1" eaLnBrk="1" fontAlgn="base" hangingPunct="1">
        <a:spcBef>
          <a:spcPct val="0"/>
        </a:spcBef>
        <a:spcAft>
          <a:spcPct val="0"/>
        </a:spcAft>
        <a:defRPr sz="3200">
          <a:solidFill>
            <a:schemeClr val="tx2"/>
          </a:solidFill>
          <a:latin typeface="Arial Black" pitchFamily="34" charset="0"/>
          <a:cs typeface="Arial" pitchFamily="34" charset="0"/>
        </a:defRPr>
      </a:lvl3pPr>
      <a:lvl4pPr algn="r" rtl="1" eaLnBrk="1" fontAlgn="base" hangingPunct="1">
        <a:spcBef>
          <a:spcPct val="0"/>
        </a:spcBef>
        <a:spcAft>
          <a:spcPct val="0"/>
        </a:spcAft>
        <a:defRPr sz="3200">
          <a:solidFill>
            <a:schemeClr val="tx2"/>
          </a:solidFill>
          <a:latin typeface="Arial Black" pitchFamily="34" charset="0"/>
          <a:cs typeface="Arial" pitchFamily="34" charset="0"/>
        </a:defRPr>
      </a:lvl4pPr>
      <a:lvl5pPr algn="r" rtl="1" eaLnBrk="1" fontAlgn="base" hangingPunct="1">
        <a:spcBef>
          <a:spcPct val="0"/>
        </a:spcBef>
        <a:spcAft>
          <a:spcPct val="0"/>
        </a:spcAft>
        <a:defRPr sz="3200">
          <a:solidFill>
            <a:schemeClr val="tx2"/>
          </a:solidFill>
          <a:latin typeface="Arial Black" pitchFamily="34" charset="0"/>
          <a:cs typeface="Arial" pitchFamily="34" charset="0"/>
        </a:defRPr>
      </a:lvl5pPr>
      <a:lvl6pPr marL="457200" algn="r" rtl="1" eaLnBrk="1" fontAlgn="base" hangingPunct="1">
        <a:spcBef>
          <a:spcPct val="0"/>
        </a:spcBef>
        <a:spcAft>
          <a:spcPct val="0"/>
        </a:spcAft>
        <a:defRPr sz="3200">
          <a:solidFill>
            <a:schemeClr val="tx2"/>
          </a:solidFill>
          <a:latin typeface="Arial Black" pitchFamily="34" charset="0"/>
          <a:cs typeface="Arial" pitchFamily="34" charset="0"/>
        </a:defRPr>
      </a:lvl6pPr>
      <a:lvl7pPr marL="914400" algn="r" rtl="1" eaLnBrk="1" fontAlgn="base" hangingPunct="1">
        <a:spcBef>
          <a:spcPct val="0"/>
        </a:spcBef>
        <a:spcAft>
          <a:spcPct val="0"/>
        </a:spcAft>
        <a:defRPr sz="3200">
          <a:solidFill>
            <a:schemeClr val="tx2"/>
          </a:solidFill>
          <a:latin typeface="Arial Black" pitchFamily="34" charset="0"/>
          <a:cs typeface="Arial" pitchFamily="34" charset="0"/>
        </a:defRPr>
      </a:lvl7pPr>
      <a:lvl8pPr marL="1371600" algn="r" rtl="1" eaLnBrk="1" fontAlgn="base" hangingPunct="1">
        <a:spcBef>
          <a:spcPct val="0"/>
        </a:spcBef>
        <a:spcAft>
          <a:spcPct val="0"/>
        </a:spcAft>
        <a:defRPr sz="3200">
          <a:solidFill>
            <a:schemeClr val="tx2"/>
          </a:solidFill>
          <a:latin typeface="Arial Black" pitchFamily="34" charset="0"/>
          <a:cs typeface="Arial" pitchFamily="34" charset="0"/>
        </a:defRPr>
      </a:lvl8pPr>
      <a:lvl9pPr marL="1828800" algn="r" rtl="1" eaLnBrk="1" fontAlgn="base" hangingPunct="1">
        <a:spcBef>
          <a:spcPct val="0"/>
        </a:spcBef>
        <a:spcAft>
          <a:spcPct val="0"/>
        </a:spcAft>
        <a:defRPr sz="3200">
          <a:solidFill>
            <a:schemeClr val="tx2"/>
          </a:solidFill>
          <a:latin typeface="Arial Black"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14D697E-3665-44CE-8B91-371D04FE4EEA}" type="datetimeFigureOut">
              <a:rPr lang="he-IL" smtClean="0"/>
              <a:pPr/>
              <a:t>ט"ו/סיון/תשס"ט</a:t>
            </a:fld>
            <a:endParaRPr lang="he-IL"/>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8301D64-8EDA-483D-9FFF-9377FB8C62A8}"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14D697E-3665-44CE-8B91-371D04FE4EEA}" type="datetimeFigureOut">
              <a:rPr lang="he-IL" smtClean="0"/>
              <a:pPr/>
              <a:t>ט"ו/סיון/תשס"ט</a:t>
            </a:fld>
            <a:endParaRPr lang="he-IL"/>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301D64-8EDA-483D-9FFF-9377FB8C62A8}" type="slidenum">
              <a:rPr lang="he-IL" smtClean="0"/>
              <a:pPr/>
              <a:t>‹#›</a:t>
            </a:fld>
            <a:endParaRPr lang="he-IL"/>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lmajara.com/photos/data/media/31/1_9.JPG"/>
          <p:cNvPicPr>
            <a:picLocks noChangeAspect="1" noChangeArrowheads="1"/>
          </p:cNvPicPr>
          <p:nvPr/>
        </p:nvPicPr>
        <p:blipFill>
          <a:blip r:embed="rId3"/>
          <a:srcRect/>
          <a:stretch>
            <a:fillRect/>
          </a:stretch>
        </p:blipFill>
        <p:spPr bwMode="auto">
          <a:xfrm>
            <a:off x="0" y="1"/>
            <a:ext cx="9715536" cy="6858000"/>
          </a:xfrm>
          <a:prstGeom prst="rect">
            <a:avLst/>
          </a:prstGeom>
          <a:noFill/>
        </p:spPr>
      </p:pic>
      <p:sp>
        <p:nvSpPr>
          <p:cNvPr id="11" name="مربع نص 10"/>
          <p:cNvSpPr txBox="1"/>
          <p:nvPr/>
        </p:nvSpPr>
        <p:spPr>
          <a:xfrm rot="190054">
            <a:off x="3853650" y="385265"/>
            <a:ext cx="4071966" cy="2862322"/>
          </a:xfrm>
          <a:prstGeom prst="rect">
            <a:avLst/>
          </a:prstGeom>
          <a:noFill/>
        </p:spPr>
        <p:txBody>
          <a:bodyPr wrap="square" rtlCol="1">
            <a:spAutoFit/>
          </a:bodyPr>
          <a:lstStyle/>
          <a:p>
            <a:pPr algn="ctr"/>
            <a:r>
              <a:rPr lang="ar-SA" sz="3600" b="1" dirty="0" smtClean="0">
                <a:effectLst>
                  <a:outerShdw blurRad="38100" dist="38100" dir="2700000" algn="tl">
                    <a:srgbClr val="000000">
                      <a:alpha val="43137"/>
                    </a:srgbClr>
                  </a:outerShdw>
                </a:effectLst>
                <a:cs typeface="DecoType Naskh Swashes" pitchFamily="2" charset="-78"/>
              </a:rPr>
              <a:t>قصة </a:t>
            </a:r>
          </a:p>
          <a:p>
            <a:pPr algn="ctr"/>
            <a:r>
              <a:rPr lang="ar-SA" sz="3600" b="1" dirty="0" smtClean="0">
                <a:effectLst>
                  <a:outerShdw blurRad="38100" dist="38100" dir="2700000" algn="tl">
                    <a:srgbClr val="000000">
                      <a:alpha val="43137"/>
                    </a:srgbClr>
                  </a:outerShdw>
                </a:effectLst>
                <a:cs typeface="DecoType Naskh Swashes" pitchFamily="2" charset="-78"/>
              </a:rPr>
              <a:t>اكتشاف حل </a:t>
            </a:r>
            <a:r>
              <a:rPr lang="ar-SA" sz="3600" b="1" dirty="0" smtClean="0">
                <a:effectLst>
                  <a:outerShdw blurRad="38100" dist="38100" dir="2700000" algn="tl">
                    <a:srgbClr val="000000">
                      <a:alpha val="43137"/>
                    </a:srgbClr>
                  </a:outerShdw>
                </a:effectLst>
                <a:cs typeface="DecoType Naskh Swashes" pitchFamily="2" charset="-78"/>
              </a:rPr>
              <a:t>المسائل الكلامية  - المعادلات التربيعية</a:t>
            </a:r>
            <a:endParaRPr lang="ar-SA" sz="3600" b="1" dirty="0" smtClean="0">
              <a:effectLst>
                <a:outerShdw blurRad="38100" dist="38100" dir="2700000" algn="tl">
                  <a:srgbClr val="000000">
                    <a:alpha val="43137"/>
                  </a:srgbClr>
                </a:outerShdw>
              </a:effectLst>
              <a:cs typeface="DecoType Naskh Swashes" pitchFamily="2" charset="-78"/>
            </a:endParaRPr>
          </a:p>
          <a:p>
            <a:pPr algn="ctr"/>
            <a:r>
              <a:rPr lang="ar-SA" sz="3600" b="1" dirty="0" smtClean="0">
                <a:effectLst>
                  <a:outerShdw blurRad="38100" dist="38100" dir="2700000" algn="tl">
                    <a:srgbClr val="000000">
                      <a:alpha val="43137"/>
                    </a:srgbClr>
                  </a:outerShdw>
                </a:effectLst>
                <a:cs typeface="DecoType Naskh Swashes" pitchFamily="2" charset="-78"/>
              </a:rPr>
              <a:t>للعالم والرياضي الإسلامي </a:t>
            </a:r>
          </a:p>
          <a:p>
            <a:pPr algn="ctr"/>
            <a:r>
              <a:rPr lang="ar-SA" sz="3600" b="1" dirty="0" smtClean="0">
                <a:effectLst>
                  <a:outerShdw blurRad="38100" dist="38100" dir="2700000" algn="tl">
                    <a:srgbClr val="000000">
                      <a:alpha val="43137"/>
                    </a:srgbClr>
                  </a:outerShdw>
                </a:effectLst>
                <a:cs typeface="DecoType Naskh Swashes" pitchFamily="2" charset="-78"/>
              </a:rPr>
              <a:t>الخوارزمي</a:t>
            </a:r>
            <a:endParaRPr lang="he-IL" sz="36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None/>
            </a:pPr>
            <a:r>
              <a:rPr lang="ar-SA" b="1" dirty="0" smtClean="0">
                <a:cs typeface="Akhbar MT" pitchFamily="2" charset="-78"/>
              </a:rPr>
              <a:t>قلب عمر الكتاب..مرة بعد مرة...صفحة بعد صفحة تعب قليلًا...لكنه تناول شراب عصير الليمون الذي حضرته له أمه فرجعت إليه حماسته المعهودة وبعد بضع دقائق من التركيز وجد الإجابة.فصاح بأعلى صوته: وجدتها...</a:t>
            </a:r>
            <a:r>
              <a:rPr lang="ar-SA" b="1" dirty="0" err="1" smtClean="0">
                <a:cs typeface="Akhbar MT" pitchFamily="2" charset="-78"/>
              </a:rPr>
              <a:t>وجدتها</a:t>
            </a:r>
            <a:r>
              <a:rPr lang="ar-SA" b="1" dirty="0" smtClean="0">
                <a:cs typeface="Akhbar MT" pitchFamily="2" charset="-78"/>
              </a:rPr>
              <a:t>...صاحت أم عمر : عمر ما بالك تصرخ؟ من هي التي وجدتها؟!! </a:t>
            </a:r>
            <a:r>
              <a:rPr lang="ar-SA" b="1" dirty="0" err="1" smtClean="0">
                <a:cs typeface="Akhbar MT" pitchFamily="2" charset="-78"/>
              </a:rPr>
              <a:t>الا</a:t>
            </a:r>
            <a:r>
              <a:rPr lang="ar-SA" b="1" dirty="0" smtClean="0">
                <a:cs typeface="Akhbar MT" pitchFamily="2" charset="-78"/>
              </a:rPr>
              <a:t> تعرف أن أختك نائمة ؟!! اهدأ قليلًا يا عمر. </a:t>
            </a:r>
          </a:p>
          <a:p>
            <a:pPr>
              <a:buNone/>
            </a:pPr>
            <a:r>
              <a:rPr lang="ar-SA" b="1" dirty="0" smtClean="0">
                <a:cs typeface="Akhbar MT" pitchFamily="2" charset="-78"/>
              </a:rPr>
              <a:t>سكت عمر...وانتبه أنه تفاعل مع الخوارزمي...وكان صوته عاليًا...ثم قال: أنا آسف يا أمي...لم انتبه. سأرجع لدراستي. </a:t>
            </a:r>
          </a:p>
        </p:txBody>
      </p:sp>
      <p:pic>
        <p:nvPicPr>
          <p:cNvPr id="11271" name="Picture 7" descr="http://www.ed.gov/offices/OERI/ORAD/KAD/expert_panel/2mathgr.gif"/>
          <p:cNvPicPr>
            <a:picLocks noChangeAspect="1" noChangeArrowheads="1"/>
          </p:cNvPicPr>
          <p:nvPr/>
        </p:nvPicPr>
        <p:blipFill>
          <a:blip r:embed="rId2"/>
          <a:srcRect/>
          <a:stretch>
            <a:fillRect/>
          </a:stretch>
        </p:blipFill>
        <p:spPr bwMode="auto">
          <a:xfrm>
            <a:off x="1142976" y="3143248"/>
            <a:ext cx="3357586" cy="25402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descr="C:\Users\Brothers\Pictures\My Pictures\backround\5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rot="20768173">
            <a:off x="1636506" y="251516"/>
            <a:ext cx="5145981" cy="5240343"/>
          </a:xfrm>
        </p:spPr>
        <p:txBody>
          <a:bodyPr>
            <a:normAutofit lnSpcReduction="10000"/>
          </a:bodyPr>
          <a:lstStyle/>
          <a:p>
            <a:pPr>
              <a:buNone/>
            </a:pPr>
            <a:r>
              <a:rPr lang="ar-SA" sz="2600" dirty="0" smtClean="0">
                <a:cs typeface="Akhbar MT" pitchFamily="2" charset="-78"/>
              </a:rPr>
              <a:t>                         يقول الخوارزمي: </a:t>
            </a:r>
          </a:p>
          <a:p>
            <a:pPr>
              <a:buNone/>
            </a:pPr>
            <a:r>
              <a:rPr lang="ar-SA" sz="2600" dirty="0" smtClean="0">
                <a:cs typeface="Akhbar MT" pitchFamily="2" charset="-78"/>
              </a:rPr>
              <a:t>معناه، </a:t>
            </a:r>
            <a:r>
              <a:rPr lang="ar-SA" sz="2600" dirty="0" err="1" smtClean="0">
                <a:cs typeface="Akhbar MT" pitchFamily="2" charset="-78"/>
              </a:rPr>
              <a:t>مالين</a:t>
            </a:r>
            <a:r>
              <a:rPr lang="ar-SA" sz="2600" dirty="0" smtClean="0">
                <a:cs typeface="Akhbar MT" pitchFamily="2" charset="-78"/>
              </a:rPr>
              <a:t> إذا جمعا وزيد عليهما مثل عشرة </a:t>
            </a:r>
            <a:r>
              <a:rPr lang="ar-SA" sz="2600" dirty="0" err="1" smtClean="0">
                <a:cs typeface="Akhbar MT" pitchFamily="2" charset="-78"/>
              </a:rPr>
              <a:t>أجذار</a:t>
            </a:r>
            <a:r>
              <a:rPr lang="ar-SA" sz="2600" dirty="0" smtClean="0">
                <a:cs typeface="Akhbar MT" pitchFamily="2" charset="-78"/>
              </a:rPr>
              <a:t> أحدهما بلغ ثمانية وأربعين درهماً. </a:t>
            </a:r>
          </a:p>
          <a:p>
            <a:pPr>
              <a:buNone/>
            </a:pPr>
            <a:r>
              <a:rPr lang="ar-SA" sz="2600" dirty="0" smtClean="0">
                <a:cs typeface="Akhbar MT" pitchFamily="2" charset="-78"/>
              </a:rPr>
              <a:t>فينبغي أن ترد </a:t>
            </a:r>
            <a:r>
              <a:rPr lang="ar-SA" sz="2600" dirty="0" err="1" smtClean="0">
                <a:cs typeface="Akhbar MT" pitchFamily="2" charset="-78"/>
              </a:rPr>
              <a:t>مالين</a:t>
            </a:r>
            <a:r>
              <a:rPr lang="ar-SA" sz="2600" dirty="0" smtClean="0">
                <a:cs typeface="Akhbar MT" pitchFamily="2" charset="-78"/>
              </a:rPr>
              <a:t> إلى مال واحد، وقد علمت أن مالًا من </a:t>
            </a:r>
            <a:r>
              <a:rPr lang="ar-SA" sz="2600" dirty="0" err="1" smtClean="0">
                <a:cs typeface="Akhbar MT" pitchFamily="2" charset="-78"/>
              </a:rPr>
              <a:t>مالين</a:t>
            </a:r>
            <a:r>
              <a:rPr lang="ar-SA" sz="2600" dirty="0" smtClean="0">
                <a:cs typeface="Akhbar MT" pitchFamily="2" charset="-78"/>
              </a:rPr>
              <a:t> نصفهما، فأردد كل شيء في المسألة إلى نصفه فكأنه مال وخمسة </a:t>
            </a:r>
            <a:r>
              <a:rPr lang="ar-SA" sz="2600" dirty="0" err="1" smtClean="0">
                <a:cs typeface="Akhbar MT" pitchFamily="2" charset="-78"/>
              </a:rPr>
              <a:t>أجذار</a:t>
            </a:r>
            <a:r>
              <a:rPr lang="ar-SA" sz="2600" dirty="0" smtClean="0">
                <a:cs typeface="Akhbar MT" pitchFamily="2" charset="-78"/>
              </a:rPr>
              <a:t> يعدل ثمانية وأربعين درهمًا. ومعناه أي مال </a:t>
            </a:r>
            <a:r>
              <a:rPr lang="ar-SA" sz="2600" dirty="0" err="1" smtClean="0">
                <a:cs typeface="Akhbar MT" pitchFamily="2" charset="-78"/>
              </a:rPr>
              <a:t>اذا</a:t>
            </a:r>
            <a:r>
              <a:rPr lang="ar-SA" sz="2600" dirty="0" smtClean="0">
                <a:cs typeface="Akhbar MT" pitchFamily="2" charset="-78"/>
              </a:rPr>
              <a:t> زدت عليه خمسة </a:t>
            </a:r>
            <a:r>
              <a:rPr lang="ar-SA" sz="2600" dirty="0" err="1" smtClean="0">
                <a:cs typeface="Akhbar MT" pitchFamily="2" charset="-78"/>
              </a:rPr>
              <a:t>أجذاره</a:t>
            </a:r>
            <a:r>
              <a:rPr lang="ar-SA" sz="2600" dirty="0" smtClean="0">
                <a:cs typeface="Akhbar MT" pitchFamily="2" charset="-78"/>
              </a:rPr>
              <a:t> بلغ أربعة وعشرين</a:t>
            </a:r>
            <a:r>
              <a:rPr lang="en-US" sz="2600" dirty="0" smtClean="0">
                <a:cs typeface="Akhbar MT" pitchFamily="2" charset="-78"/>
              </a:rPr>
              <a:t>; </a:t>
            </a:r>
            <a:r>
              <a:rPr lang="ar-SA" sz="2600" dirty="0" smtClean="0">
                <a:cs typeface="Akhbar MT" pitchFamily="2" charset="-78"/>
              </a:rPr>
              <a:t> ننصف </a:t>
            </a:r>
            <a:r>
              <a:rPr lang="ar-SA" sz="2600" dirty="0" err="1" smtClean="0">
                <a:cs typeface="Akhbar MT" pitchFamily="2" charset="-78"/>
              </a:rPr>
              <a:t>الأجذار</a:t>
            </a:r>
            <a:r>
              <a:rPr lang="ar-SA" sz="2600" dirty="0" smtClean="0">
                <a:cs typeface="Akhbar MT" pitchFamily="2" charset="-78"/>
              </a:rPr>
              <a:t> فتكون اثنين ونصفًا، فاضربهما في مثلهما فتكون ستة وربعًا فزدها على الأربعة والعشرين فيكون ثلاثين درهمًا وربع درهم. فخذ جذرها وهو خمسة ونصف فأنقص منها نصف </a:t>
            </a:r>
            <a:r>
              <a:rPr lang="ar-SA" sz="2600" dirty="0" err="1" smtClean="0">
                <a:cs typeface="Akhbar MT" pitchFamily="2" charset="-78"/>
              </a:rPr>
              <a:t>الأجذار</a:t>
            </a:r>
            <a:r>
              <a:rPr lang="ar-SA" sz="2600" dirty="0" smtClean="0">
                <a:cs typeface="Akhbar MT" pitchFamily="2" charset="-78"/>
              </a:rPr>
              <a:t> وهو اثنان ونصف، يبقى ثلاثة وهو جذر المال، والمال تسعة. </a:t>
            </a:r>
            <a:endParaRPr lang="he-IL" sz="2600" dirty="0" smtClean="0"/>
          </a:p>
          <a:p>
            <a:endParaRPr lang="he-IL" dirty="0"/>
          </a:p>
        </p:txBody>
      </p:sp>
      <p:sp>
        <p:nvSpPr>
          <p:cNvPr id="5" name="وسيلة شرح بيضاوية 4"/>
          <p:cNvSpPr/>
          <p:nvPr/>
        </p:nvSpPr>
        <p:spPr>
          <a:xfrm>
            <a:off x="7215206" y="1214422"/>
            <a:ext cx="1643074" cy="36433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err="1" smtClean="0">
                <a:solidFill>
                  <a:srgbClr val="00B050"/>
                </a:solidFill>
                <a:effectLst>
                  <a:outerShdw blurRad="38100" dist="38100" dir="2700000" algn="tl">
                    <a:srgbClr val="000000">
                      <a:alpha val="43137"/>
                    </a:srgbClr>
                  </a:outerShdw>
                </a:effectLst>
              </a:rPr>
              <a:t>وااااو</a:t>
            </a:r>
            <a:r>
              <a:rPr lang="ar-SA" sz="2000" b="1" dirty="0" smtClean="0">
                <a:solidFill>
                  <a:srgbClr val="00B050"/>
                </a:solidFill>
                <a:effectLst>
                  <a:outerShdw blurRad="38100" dist="38100" dir="2700000" algn="tl">
                    <a:srgbClr val="000000">
                      <a:alpha val="43137"/>
                    </a:srgbClr>
                  </a:outerShdw>
                </a:effectLst>
              </a:rPr>
              <a:t>...</a:t>
            </a:r>
          </a:p>
          <a:p>
            <a:pPr algn="ctr"/>
            <a:r>
              <a:rPr lang="ar-SA" sz="2000" b="1" dirty="0" err="1" smtClean="0">
                <a:solidFill>
                  <a:srgbClr val="00B050"/>
                </a:solidFill>
                <a:effectLst>
                  <a:outerShdw blurRad="38100" dist="38100" dir="2700000" algn="tl">
                    <a:srgbClr val="000000">
                      <a:alpha val="43137"/>
                    </a:srgbClr>
                  </a:outerShdw>
                </a:effectLst>
              </a:rPr>
              <a:t>اذن</a:t>
            </a:r>
            <a:r>
              <a:rPr lang="ar-SA" sz="2000" b="1" dirty="0" smtClean="0">
                <a:solidFill>
                  <a:srgbClr val="00B050"/>
                </a:solidFill>
                <a:effectLst>
                  <a:outerShdw blurRad="38100" dist="38100" dir="2700000" algn="tl">
                    <a:srgbClr val="000000">
                      <a:alpha val="43137"/>
                    </a:srgbClr>
                  </a:outerShdw>
                </a:effectLst>
              </a:rPr>
              <a:t>...كان الخوارزمي أول من أوجد الحل </a:t>
            </a:r>
            <a:r>
              <a:rPr lang="ar-SA" sz="2000" b="1" dirty="0" smtClean="0">
                <a:solidFill>
                  <a:srgbClr val="00B050"/>
                </a:solidFill>
                <a:effectLst>
                  <a:outerShdw blurRad="38100" dist="38100" dir="2700000" algn="tl">
                    <a:srgbClr val="000000">
                      <a:alpha val="43137"/>
                    </a:srgbClr>
                  </a:outerShdw>
                </a:effectLst>
              </a:rPr>
              <a:t> للمسائل الكلامية من هذا النوع - للمعادلة </a:t>
            </a:r>
            <a:r>
              <a:rPr lang="ar-SA" sz="2000" b="1" dirty="0" smtClean="0">
                <a:solidFill>
                  <a:srgbClr val="00B050"/>
                </a:solidFill>
                <a:effectLst>
                  <a:outerShdw blurRad="38100" dist="38100" dir="2700000" algn="tl">
                    <a:srgbClr val="000000">
                      <a:alpha val="43137"/>
                    </a:srgbClr>
                  </a:outerShdw>
                </a:effectLst>
              </a:rPr>
              <a:t>التربيعية!!!</a:t>
            </a:r>
          </a:p>
          <a:p>
            <a:pPr algn="ctr"/>
            <a:endParaRPr lang="he-IL" sz="2000" b="1"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Brothers\Pictures\My Pictures\backround\dfsf.jpg"/>
          <p:cNvPicPr>
            <a:picLocks noChangeAspect="1" noChangeArrowheads="1"/>
          </p:cNvPicPr>
          <p:nvPr/>
        </p:nvPicPr>
        <p:blipFill>
          <a:blip r:embed="rId2"/>
          <a:srcRect/>
          <a:stretch>
            <a:fillRect/>
          </a:stretch>
        </p:blipFill>
        <p:spPr bwMode="auto">
          <a:xfrm>
            <a:off x="0" y="-48"/>
            <a:ext cx="9144000" cy="6858048"/>
          </a:xfrm>
          <a:prstGeom prst="rect">
            <a:avLst/>
          </a:prstGeom>
          <a:noFill/>
        </p:spPr>
      </p:pic>
      <p:sp>
        <p:nvSpPr>
          <p:cNvPr id="3" name="عنصر نائب للمحتوى 2"/>
          <p:cNvSpPr>
            <a:spLocks noGrp="1"/>
          </p:cNvSpPr>
          <p:nvPr>
            <p:ph idx="1"/>
          </p:nvPr>
        </p:nvSpPr>
        <p:spPr>
          <a:xfrm>
            <a:off x="3643306" y="2071678"/>
            <a:ext cx="3857652" cy="5072098"/>
          </a:xfrm>
        </p:spPr>
        <p:txBody>
          <a:bodyPr>
            <a:normAutofit/>
          </a:bodyPr>
          <a:lstStyle/>
          <a:p>
            <a:pPr algn="ctr">
              <a:buNone/>
            </a:pPr>
            <a:r>
              <a:rPr lang="ar-SA" sz="2400" b="1" dirty="0" smtClean="0">
                <a:cs typeface="Akhbar MT" pitchFamily="2" charset="-78"/>
              </a:rPr>
              <a:t>المال هو الجبر مضروب بنفسه أي مربع الجذر: </a:t>
            </a:r>
            <a:r>
              <a:rPr lang="ar-SA" sz="2400" b="1" dirty="0" err="1" smtClean="0">
                <a:cs typeface="Akhbar MT" pitchFamily="2" charset="-78"/>
              </a:rPr>
              <a:t>س</a:t>
            </a:r>
            <a:r>
              <a:rPr lang="ar-SA" sz="2400" b="1" dirty="0" smtClean="0">
                <a:cs typeface="Akhbar MT" pitchFamily="2" charset="-78"/>
              </a:rPr>
              <a:t>^2</a:t>
            </a:r>
          </a:p>
          <a:p>
            <a:pPr algn="ctr">
              <a:buNone/>
            </a:pPr>
            <a:r>
              <a:rPr lang="ar-SA" sz="2400" b="1" dirty="0" smtClean="0">
                <a:cs typeface="Akhbar MT" pitchFamily="2" charset="-78"/>
              </a:rPr>
              <a:t>حل المعادلة بواسطة الرموز: </a:t>
            </a:r>
          </a:p>
          <a:p>
            <a:pPr algn="ctr">
              <a:buNone/>
            </a:pPr>
            <a:r>
              <a:rPr lang="ar-SA" sz="2400" b="1" dirty="0" smtClean="0">
                <a:cs typeface="Akhbar MT" pitchFamily="2" charset="-78"/>
              </a:rPr>
              <a:t>2 </a:t>
            </a:r>
            <a:r>
              <a:rPr lang="ar-SA" sz="2400" b="1" dirty="0" err="1" smtClean="0">
                <a:cs typeface="Akhbar MT" pitchFamily="2" charset="-78"/>
              </a:rPr>
              <a:t>س</a:t>
            </a:r>
            <a:r>
              <a:rPr lang="ar-SA" sz="2400" b="1" dirty="0" smtClean="0">
                <a:cs typeface="Akhbar MT" pitchFamily="2" charset="-78"/>
              </a:rPr>
              <a:t>^2 +10 س=48</a:t>
            </a:r>
          </a:p>
          <a:p>
            <a:pPr algn="ctr">
              <a:buNone/>
            </a:pPr>
            <a:r>
              <a:rPr lang="ar-SA" sz="2400" b="1" dirty="0" smtClean="0">
                <a:cs typeface="Akhbar MT" pitchFamily="2" charset="-78"/>
              </a:rPr>
              <a:t>س^2 +5 س=24</a:t>
            </a:r>
          </a:p>
          <a:p>
            <a:pPr algn="ctr">
              <a:buNone/>
            </a:pPr>
            <a:r>
              <a:rPr lang="ar-SA" sz="2400" b="1" dirty="0" smtClean="0">
                <a:cs typeface="Akhbar MT" pitchFamily="2" charset="-78"/>
              </a:rPr>
              <a:t>س= جذر </a:t>
            </a:r>
            <a:r>
              <a:rPr lang="en-US" sz="2400" b="1" dirty="0" smtClean="0">
                <a:cs typeface="Akhbar MT" pitchFamily="2" charset="-78"/>
              </a:rPr>
              <a:t>]</a:t>
            </a:r>
            <a:r>
              <a:rPr lang="ar-SA" sz="2400" b="1" dirty="0" smtClean="0">
                <a:cs typeface="Akhbar MT" pitchFamily="2" charset="-78"/>
              </a:rPr>
              <a:t>(5\2)^2+24-(5\2)</a:t>
            </a:r>
            <a:r>
              <a:rPr lang="en-US" sz="2400" b="1" dirty="0" smtClean="0">
                <a:cs typeface="Akhbar MT" pitchFamily="2" charset="-78"/>
              </a:rPr>
              <a:t>[</a:t>
            </a:r>
            <a:r>
              <a:rPr lang="ar-SA" sz="2400" b="1" dirty="0" smtClean="0">
                <a:cs typeface="Akhbar MT" pitchFamily="2" charset="-78"/>
              </a:rPr>
              <a:t>==3</a:t>
            </a:r>
          </a:p>
          <a:p>
            <a:pPr algn="ctr">
              <a:buNone/>
            </a:pPr>
            <a:r>
              <a:rPr lang="ar-SA" sz="2400" b="1" dirty="0" smtClean="0">
                <a:cs typeface="Akhbar MT" pitchFamily="2" charset="-78"/>
              </a:rPr>
              <a:t>إذًا المال = </a:t>
            </a:r>
          </a:p>
          <a:p>
            <a:pPr algn="ctr">
              <a:buNone/>
            </a:pPr>
            <a:r>
              <a:rPr lang="ar-SA" sz="2400" b="1" dirty="0" smtClean="0">
                <a:cs typeface="Akhbar MT" pitchFamily="2" charset="-78"/>
              </a:rPr>
              <a:t>9</a:t>
            </a:r>
          </a:p>
          <a:p>
            <a:pPr>
              <a:buNone/>
            </a:pPr>
            <a:endParaRPr lang="he-IL" sz="2400" dirty="0"/>
          </a:p>
        </p:txBody>
      </p:sp>
      <p:sp>
        <p:nvSpPr>
          <p:cNvPr id="5" name="مربع نص 4"/>
          <p:cNvSpPr txBox="1"/>
          <p:nvPr/>
        </p:nvSpPr>
        <p:spPr>
          <a:xfrm>
            <a:off x="2143108" y="5143512"/>
            <a:ext cx="2643206" cy="1323439"/>
          </a:xfrm>
          <a:prstGeom prst="rect">
            <a:avLst/>
          </a:prstGeom>
          <a:noFill/>
        </p:spPr>
        <p:txBody>
          <a:bodyPr wrap="square" rtlCol="1">
            <a:spAutoFit/>
          </a:bodyPr>
          <a:lstStyle/>
          <a:p>
            <a:pPr algn="ctr">
              <a:buNone/>
            </a:pPr>
            <a:r>
              <a:rPr lang="ar-SA" sz="2000" b="1" dirty="0" smtClean="0">
                <a:cs typeface="Akhbar MT" pitchFamily="2" charset="-78"/>
              </a:rPr>
              <a:t> قال عمر: ما شاء عليه..</a:t>
            </a:r>
          </a:p>
          <a:p>
            <a:pPr algn="ctr">
              <a:buNone/>
            </a:pPr>
            <a:r>
              <a:rPr lang="ar-SA" sz="2000" b="1" dirty="0" smtClean="0">
                <a:cs typeface="Akhbar MT" pitchFamily="2" charset="-78"/>
              </a:rPr>
              <a:t>  نحن اليوم نحل </a:t>
            </a:r>
            <a:r>
              <a:rPr lang="ar-SA" sz="2000" b="1" dirty="0" smtClean="0">
                <a:cs typeface="Akhbar MT" pitchFamily="2" charset="-78"/>
              </a:rPr>
              <a:t>المسائل الكلامية بسهولة وذلك عن طريق وضع المعطيات وحل المعادلة!</a:t>
            </a:r>
            <a:endParaRPr lang="he-IL" sz="2000" dirty="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472" y="785794"/>
            <a:ext cx="8229600" cy="4325112"/>
          </a:xfrm>
        </p:spPr>
        <p:txBody>
          <a:bodyPr>
            <a:normAutofit/>
          </a:bodyPr>
          <a:lstStyle/>
          <a:p>
            <a:pPr>
              <a:buNone/>
            </a:pPr>
            <a:r>
              <a:rPr lang="ar-SA" b="1" dirty="0" smtClean="0">
                <a:cs typeface="Akhbar MT" pitchFamily="2" charset="-78"/>
              </a:rPr>
              <a:t>استغرق عمر في قراءة حلول الخوارزمي الرهيبة والمدهشة فأكمل مسألة أخرى وهي: </a:t>
            </a:r>
          </a:p>
          <a:p>
            <a:pPr>
              <a:buNone/>
            </a:pPr>
            <a:r>
              <a:rPr lang="ar-SA" b="1" dirty="0" smtClean="0">
                <a:cs typeface="Akhbar MT" pitchFamily="2" charset="-78"/>
              </a:rPr>
              <a:t>مثلث طول أضلاعه 15,14,13نريد </a:t>
            </a:r>
            <a:r>
              <a:rPr lang="ar-SA" b="1" dirty="0" err="1" smtClean="0">
                <a:cs typeface="Akhbar MT" pitchFamily="2" charset="-78"/>
              </a:rPr>
              <a:t>ان</a:t>
            </a:r>
            <a:r>
              <a:rPr lang="ar-SA" b="1" dirty="0" smtClean="0">
                <a:cs typeface="Akhbar MT" pitchFamily="2" charset="-78"/>
              </a:rPr>
              <a:t> نحسب مساحته؟ قال عمر: </a:t>
            </a:r>
            <a:r>
              <a:rPr lang="ar-SA" b="1" dirty="0" err="1" smtClean="0">
                <a:cs typeface="Akhbar MT" pitchFamily="2" charset="-78"/>
              </a:rPr>
              <a:t>امممم</a:t>
            </a:r>
            <a:r>
              <a:rPr lang="ar-SA" b="1" dirty="0" smtClean="0">
                <a:cs typeface="Akhbar MT" pitchFamily="2" charset="-78"/>
              </a:rPr>
              <a:t>... القاعدة * الارتفاع ونقسم حاصل الضرب على 2. هذا ما أعرفه. لكن هل نستطيع </a:t>
            </a:r>
            <a:r>
              <a:rPr lang="ar-SA" b="1" dirty="0" err="1" smtClean="0">
                <a:cs typeface="Akhbar MT" pitchFamily="2" charset="-78"/>
              </a:rPr>
              <a:t>ان</a:t>
            </a:r>
            <a:r>
              <a:rPr lang="ar-SA" b="1" dirty="0" smtClean="0">
                <a:cs typeface="Akhbar MT" pitchFamily="2" charset="-78"/>
              </a:rPr>
              <a:t> نحسبها عن طريق حل لمعادلة </a:t>
            </a:r>
            <a:r>
              <a:rPr lang="ar-SA" b="1" dirty="0" err="1" smtClean="0">
                <a:cs typeface="Akhbar MT" pitchFamily="2" charset="-78"/>
              </a:rPr>
              <a:t>تربيعية</a:t>
            </a:r>
            <a:r>
              <a:rPr lang="ar-SA" b="1" dirty="0" smtClean="0">
                <a:cs typeface="Akhbar MT" pitchFamily="2" charset="-78"/>
              </a:rPr>
              <a:t>؟ يبدو أن الخوارزمي فعل ذلك!</a:t>
            </a:r>
          </a:p>
          <a:p>
            <a:r>
              <a:rPr lang="ar-SA" b="1" dirty="0" smtClean="0">
                <a:cs typeface="Akhbar MT" pitchFamily="2" charset="-78"/>
              </a:rPr>
              <a:t>قال عمر مخاطبًا نفسه: نعم، استطاع الخوارزمي أن يضع حل هندسي للمعادلة </a:t>
            </a:r>
            <a:r>
              <a:rPr lang="ar-SA" b="1" dirty="0" err="1" smtClean="0">
                <a:cs typeface="Akhbar MT" pitchFamily="2" charset="-78"/>
              </a:rPr>
              <a:t>التربيعية</a:t>
            </a:r>
            <a:r>
              <a:rPr lang="ar-SA" b="1" dirty="0" smtClean="0">
                <a:cs typeface="Akhbar MT" pitchFamily="2" charset="-78"/>
              </a:rPr>
              <a:t> وذلك بإيجاد مساحة هذا المثلث بهذه الطريقة</a:t>
            </a:r>
          </a:p>
          <a:p>
            <a:endParaRPr lang="he-IL" dirty="0"/>
          </a:p>
        </p:txBody>
      </p:sp>
      <p:pic>
        <p:nvPicPr>
          <p:cNvPr id="9218" name="Picture 2" descr="http://www.hmc.edu/graphics/institutionaldiversity/math.bmp"/>
          <p:cNvPicPr>
            <a:picLocks noChangeAspect="1" noChangeArrowheads="1"/>
          </p:cNvPicPr>
          <p:nvPr/>
        </p:nvPicPr>
        <p:blipFill>
          <a:blip r:embed="rId2"/>
          <a:srcRect/>
          <a:stretch>
            <a:fillRect/>
          </a:stretch>
        </p:blipFill>
        <p:spPr bwMode="auto">
          <a:xfrm>
            <a:off x="642910" y="3643314"/>
            <a:ext cx="3000396" cy="27154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solidFill>
                  <a:srgbClr val="C00000"/>
                </a:solidFill>
                <a:cs typeface="Akhbar MT" pitchFamily="2" charset="-78"/>
              </a:rPr>
              <a:t>قلب عمر صفحة </a:t>
            </a:r>
            <a:r>
              <a:rPr lang="ar-SA" dirty="0" err="1" smtClean="0">
                <a:solidFill>
                  <a:srgbClr val="C00000"/>
                </a:solidFill>
                <a:cs typeface="Akhbar MT" pitchFamily="2" charset="-78"/>
              </a:rPr>
              <a:t>للأمام</a:t>
            </a:r>
            <a:r>
              <a:rPr lang="ar-SA" dirty="0" smtClean="0">
                <a:solidFill>
                  <a:srgbClr val="C00000"/>
                </a:solidFill>
                <a:cs typeface="Akhbar MT" pitchFamily="2" charset="-78"/>
              </a:rPr>
              <a:t>..ليجد الجواب من الخوارزمي بعد لحظات من التفكير</a:t>
            </a:r>
            <a:endParaRPr lang="he-IL" dirty="0">
              <a:solidFill>
                <a:srgbClr val="C00000"/>
              </a:solidFill>
            </a:endParaRPr>
          </a:p>
        </p:txBody>
      </p:sp>
      <p:sp>
        <p:nvSpPr>
          <p:cNvPr id="3" name="عنصر نائب للمحتوى 2"/>
          <p:cNvSpPr>
            <a:spLocks noGrp="1"/>
          </p:cNvSpPr>
          <p:nvPr>
            <p:ph idx="1"/>
          </p:nvPr>
        </p:nvSpPr>
        <p:spPr/>
        <p:txBody>
          <a:bodyPr/>
          <a:lstStyle/>
          <a:p>
            <a:r>
              <a:rPr lang="ar-SA" dirty="0" smtClean="0"/>
              <a:t>ح هــ = س</a:t>
            </a:r>
          </a:p>
          <a:p>
            <a:r>
              <a:rPr lang="ar-SA" dirty="0" smtClean="0"/>
              <a:t>ب هــ = 14- س</a:t>
            </a:r>
          </a:p>
          <a:p>
            <a:r>
              <a:rPr lang="ar-SA" dirty="0" smtClean="0"/>
              <a:t>15^2 – (14-س)^2 =  13^2 – س^2</a:t>
            </a:r>
          </a:p>
          <a:p>
            <a:r>
              <a:rPr lang="ar-SA" dirty="0" smtClean="0"/>
              <a:t>ينتج أن </a:t>
            </a:r>
            <a:r>
              <a:rPr lang="ar-SA" dirty="0" err="1" smtClean="0"/>
              <a:t>س</a:t>
            </a:r>
            <a:r>
              <a:rPr lang="ar-SA" dirty="0" smtClean="0"/>
              <a:t> = 5</a:t>
            </a:r>
          </a:p>
          <a:p>
            <a:r>
              <a:rPr lang="ar-SA" dirty="0" smtClean="0"/>
              <a:t>إذًا 1 هـ = 13^2-5^2=144</a:t>
            </a:r>
          </a:p>
          <a:p>
            <a:r>
              <a:rPr lang="ar-SA" dirty="0" smtClean="0"/>
              <a:t>1 هـ = 12</a:t>
            </a:r>
          </a:p>
          <a:p>
            <a:r>
              <a:rPr lang="ar-SA" dirty="0" smtClean="0"/>
              <a:t>المساحة: 14 * 12 \2=84 </a:t>
            </a:r>
            <a:endParaRPr lang="he-IL" dirty="0"/>
          </a:p>
        </p:txBody>
      </p:sp>
      <p:cxnSp>
        <p:nvCxnSpPr>
          <p:cNvPr id="7" name="رابط مستقيم 6"/>
          <p:cNvCxnSpPr/>
          <p:nvPr/>
        </p:nvCxnSpPr>
        <p:spPr>
          <a:xfrm rot="5400000">
            <a:off x="1285852" y="4214818"/>
            <a:ext cx="1143008"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2285984" y="4071942"/>
            <a:ext cx="1214446" cy="1143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428728" y="5214950"/>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5400000">
            <a:off x="1713686" y="4643446"/>
            <a:ext cx="1143802"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714348" y="1714488"/>
            <a:ext cx="7686700" cy="1066800"/>
          </a:xfrm>
        </p:spPr>
        <p:txBody>
          <a:bodyPr>
            <a:noAutofit/>
          </a:bodyPr>
          <a:lstStyle/>
          <a:p>
            <a:r>
              <a:rPr lang="ar-SA" sz="2400" dirty="0" smtClean="0">
                <a:solidFill>
                  <a:schemeClr val="accent2">
                    <a:lumMod val="75000"/>
                  </a:schemeClr>
                </a:solidFill>
                <a:cs typeface="Akhbar MT" pitchFamily="2" charset="-78"/>
              </a:rPr>
              <a:t>استغرق عمر في القراءة وهو متحمس ومنفعل..من حلول الخوارزمي للمسائل التي كانت تواجه الناس في توزيع الإرث والتجارة فيما بينهم. وكانت المسألة الثانية التي تناولها عمر تقول:</a:t>
            </a:r>
            <a:endParaRPr lang="he-IL" sz="2400" dirty="0">
              <a:solidFill>
                <a:schemeClr val="accent2">
                  <a:lumMod val="75000"/>
                </a:schemeClr>
              </a:solidFill>
            </a:endParaRPr>
          </a:p>
        </p:txBody>
      </p:sp>
      <p:sp>
        <p:nvSpPr>
          <p:cNvPr id="3" name="عنصر نائب للمحتوى 2"/>
          <p:cNvSpPr>
            <a:spLocks noGrp="1"/>
          </p:cNvSpPr>
          <p:nvPr>
            <p:ph idx="1"/>
          </p:nvPr>
        </p:nvSpPr>
        <p:spPr>
          <a:xfrm>
            <a:off x="428596" y="2514600"/>
            <a:ext cx="8077200" cy="4343400"/>
          </a:xfrm>
        </p:spPr>
        <p:txBody>
          <a:bodyPr/>
          <a:lstStyle/>
          <a:p>
            <a:pPr>
              <a:buNone/>
            </a:pPr>
            <a:endParaRPr lang="ar-SA" sz="2800" b="1" dirty="0" smtClean="0">
              <a:solidFill>
                <a:srgbClr val="FF0000"/>
              </a:solidFill>
              <a:cs typeface="Akhbar MT" pitchFamily="2" charset="-78"/>
            </a:endParaRPr>
          </a:p>
          <a:p>
            <a:pPr>
              <a:buNone/>
            </a:pPr>
            <a:r>
              <a:rPr lang="ar-SA" sz="2800" b="1" dirty="0" smtClean="0">
                <a:solidFill>
                  <a:srgbClr val="FF0000"/>
                </a:solidFill>
                <a:cs typeface="Akhbar MT" pitchFamily="2" charset="-78"/>
              </a:rPr>
              <a:t>عشرة قسمتها قسمين  فضربت كل قسم في نفسه ثم ضربت العشرة في نفسها، فكان ما اجتمع من ضرب العشرة في نفسها ومثل أحد القسمين ”مضروبًا في نفسه“ مرتين وسبعة اتساع مرة أو مثل الآخر ”مضروبًا في نفسه“ ست مرات وربع مرة. </a:t>
            </a:r>
          </a:p>
          <a:p>
            <a:pPr>
              <a:buNone/>
            </a:pPr>
            <a:r>
              <a:rPr lang="ar-SA" sz="2800" b="1" dirty="0" smtClean="0">
                <a:solidFill>
                  <a:srgbClr val="00B050"/>
                </a:solidFill>
                <a:cs typeface="Akhbar MT" pitchFamily="2" charset="-78"/>
              </a:rPr>
              <a:t> </a:t>
            </a:r>
          </a:p>
          <a:p>
            <a:pPr>
              <a:buNone/>
            </a:pPr>
            <a:r>
              <a:rPr lang="ar-SA" sz="2800" b="1" dirty="0" smtClean="0">
                <a:solidFill>
                  <a:srgbClr val="00B050"/>
                </a:solidFill>
                <a:cs typeface="Akhbar MT" pitchFamily="2" charset="-78"/>
              </a:rPr>
              <a:t>قال عمر...ماذا تكون معادلة هذه المسألة؟ لقد عملنا الأستاذ كيف نكتب المعادلة </a:t>
            </a:r>
            <a:r>
              <a:rPr lang="ar-SA" sz="2800" b="1" dirty="0" err="1" smtClean="0">
                <a:solidFill>
                  <a:srgbClr val="00B050"/>
                </a:solidFill>
                <a:cs typeface="Akhbar MT" pitchFamily="2" charset="-78"/>
              </a:rPr>
              <a:t>التربيعية</a:t>
            </a:r>
            <a:r>
              <a:rPr lang="ar-SA" sz="2800" b="1" dirty="0" smtClean="0">
                <a:solidFill>
                  <a:srgbClr val="00B050"/>
                </a:solidFill>
                <a:cs typeface="Akhbar MT" pitchFamily="2" charset="-78"/>
              </a:rPr>
              <a:t> وفقًا للمعطيات لكني نسيت...كيف سأصبح كما يقول أستاذي كالخوارزمي؟! </a:t>
            </a:r>
            <a:endParaRPr lang="he-IL" sz="2800" b="1" dirty="0">
              <a:solidFill>
                <a:srgbClr val="00B050"/>
              </a:solidFill>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وكان الجواب:</a:t>
            </a:r>
            <a:endParaRPr lang="he-IL" dirty="0"/>
          </a:p>
        </p:txBody>
      </p:sp>
      <p:sp>
        <p:nvSpPr>
          <p:cNvPr id="3" name="عنصر نائب للمحتوى 2"/>
          <p:cNvSpPr>
            <a:spLocks noGrp="1"/>
          </p:cNvSpPr>
          <p:nvPr>
            <p:ph idx="1"/>
          </p:nvPr>
        </p:nvSpPr>
        <p:spPr/>
        <p:txBody>
          <a:bodyPr>
            <a:normAutofit/>
          </a:bodyPr>
          <a:lstStyle/>
          <a:p>
            <a:pPr>
              <a:buNone/>
            </a:pPr>
            <a:r>
              <a:rPr lang="ar-SA" sz="2800" dirty="0" smtClean="0">
                <a:cs typeface="Akhbar MT" pitchFamily="2" charset="-78"/>
              </a:rPr>
              <a:t>قياس ذلك أن تجعل أحد القسمين شيئًان والآخر عشرة إلا شيئًا فتضرب </a:t>
            </a:r>
            <a:r>
              <a:rPr lang="ar-SA" sz="2800" dirty="0" err="1" smtClean="0">
                <a:cs typeface="Akhbar MT" pitchFamily="2" charset="-78"/>
              </a:rPr>
              <a:t>الشيئ</a:t>
            </a:r>
            <a:r>
              <a:rPr lang="ar-SA" sz="2800" dirty="0" smtClean="0">
                <a:cs typeface="Akhbar MT" pitchFamily="2" charset="-78"/>
              </a:rPr>
              <a:t> في نفسه فيكون مالًا، ثم (تضرب المال) في اثنين وسبعة أتساع فيكون مالين وسبعة أتساع مال. ثم تضرب العشرة في مثلها فتكون مائة تعدل </a:t>
            </a:r>
            <a:r>
              <a:rPr lang="ar-SA" sz="2800" dirty="0" err="1" smtClean="0">
                <a:cs typeface="Akhbar MT" pitchFamily="2" charset="-78"/>
              </a:rPr>
              <a:t>مالين</a:t>
            </a:r>
            <a:r>
              <a:rPr lang="ar-SA" sz="2800" dirty="0" smtClean="0">
                <a:cs typeface="Akhbar MT" pitchFamily="2" charset="-78"/>
              </a:rPr>
              <a:t> وسبعة أتساع فيكون </a:t>
            </a:r>
            <a:r>
              <a:rPr lang="ar-SA" sz="2800" dirty="0" err="1" smtClean="0">
                <a:cs typeface="Akhbar MT" pitchFamily="2" charset="-78"/>
              </a:rPr>
              <a:t>مالين</a:t>
            </a:r>
            <a:r>
              <a:rPr lang="ar-SA" sz="2800" dirty="0" smtClean="0">
                <a:cs typeface="Akhbar MT" pitchFamily="2" charset="-78"/>
              </a:rPr>
              <a:t> وسبعة أتساع مالٍ، فاردده إلى مال واحد وهو تسعة أجزاء من خمسة وعشرين جزءًا، وهو خمس وأربعة أخماس الخمس. فخذ  خمس المائة وأربعة أخماس خمسها، وهو ستة وثلاثون تعدل مالًا، فخذ جذرها، أي ستة وهو أحد القسمين، والآخر أربعة. </a:t>
            </a:r>
            <a:endParaRPr lang="he-IL" sz="2800" dirty="0"/>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74638"/>
            <a:ext cx="7281890" cy="654032"/>
          </a:xfrm>
        </p:spPr>
        <p:txBody>
          <a:bodyPr>
            <a:normAutofit/>
          </a:bodyPr>
          <a:lstStyle/>
          <a:p>
            <a:pPr algn="r"/>
            <a:r>
              <a:rPr lang="ar-SA" sz="2800" dirty="0" smtClean="0">
                <a:solidFill>
                  <a:srgbClr val="C00000"/>
                </a:solidFill>
                <a:cs typeface="Akhbar MT" pitchFamily="2" charset="-78"/>
              </a:rPr>
              <a:t>أي بلغتنا الرياضية..كتب عمر على ورقة بجانبه:</a:t>
            </a:r>
            <a:endParaRPr lang="he-IL" sz="2800" dirty="0">
              <a:solidFill>
                <a:srgbClr val="C00000"/>
              </a:solidFill>
            </a:endParaRPr>
          </a:p>
        </p:txBody>
      </p:sp>
      <p:sp>
        <p:nvSpPr>
          <p:cNvPr id="3" name="عنصر نائب للمحتوى 2"/>
          <p:cNvSpPr>
            <a:spLocks noGrp="1"/>
          </p:cNvSpPr>
          <p:nvPr>
            <p:ph sz="quarter" idx="1"/>
          </p:nvPr>
        </p:nvSpPr>
        <p:spPr>
          <a:xfrm>
            <a:off x="500034" y="1071546"/>
            <a:ext cx="7786742" cy="4525963"/>
          </a:xfrm>
        </p:spPr>
        <p:txBody>
          <a:bodyPr>
            <a:normAutofit/>
          </a:bodyPr>
          <a:lstStyle/>
          <a:p>
            <a:pPr algn="ctr"/>
            <a:r>
              <a:rPr lang="ar-SA" sz="2800" b="1" dirty="0" smtClean="0">
                <a:cs typeface="Akhbar MT" pitchFamily="2" charset="-78"/>
              </a:rPr>
              <a:t>10^2 = (2 +7\9) س2 </a:t>
            </a:r>
          </a:p>
          <a:p>
            <a:pPr algn="ctr">
              <a:buNone/>
            </a:pPr>
            <a:r>
              <a:rPr lang="ar-SA" sz="2800" b="1" dirty="0" smtClean="0">
                <a:cs typeface="Akhbar MT" pitchFamily="2" charset="-78"/>
              </a:rPr>
              <a:t> أو </a:t>
            </a:r>
          </a:p>
          <a:p>
            <a:pPr algn="ctr"/>
            <a:r>
              <a:rPr lang="ar-SA" sz="2800" b="1" dirty="0" smtClean="0">
                <a:cs typeface="Akhbar MT" pitchFamily="2" charset="-78"/>
              </a:rPr>
              <a:t>10^2 = 1\4 6 (10 – س)^2 </a:t>
            </a:r>
          </a:p>
          <a:p>
            <a:pPr algn="ctr">
              <a:buNone/>
            </a:pPr>
            <a:r>
              <a:rPr lang="ar-SA" sz="2800" b="1" dirty="0" smtClean="0">
                <a:cs typeface="Akhbar MT" pitchFamily="2" charset="-78"/>
              </a:rPr>
              <a:t>والجواب يكون... س=6 أما العدد الآخر فهو 4 </a:t>
            </a:r>
          </a:p>
          <a:p>
            <a:pPr>
              <a:buNone/>
            </a:pPr>
            <a:endParaRPr lang="ar-SA" sz="2800" b="1" dirty="0" smtClean="0">
              <a:cs typeface="Akhbar MT" pitchFamily="2" charset="-78"/>
            </a:endParaRPr>
          </a:p>
          <a:p>
            <a:pPr>
              <a:buNone/>
            </a:pPr>
            <a:r>
              <a:rPr lang="ar-SA" sz="2800" b="1" dirty="0" smtClean="0">
                <a:cs typeface="Akhbar MT" pitchFamily="2" charset="-78"/>
              </a:rPr>
              <a:t>جيد...قال عمر...لقد حصلت على نفس الإجابة لكن بحلول عصرية سهلة..بينما كان الخوارزمي يبذل كثيرًا من الجهد ليحل مثل هذه المسألة...</a:t>
            </a:r>
            <a:r>
              <a:rPr lang="ar-SA" sz="2800" b="1" dirty="0" err="1" smtClean="0">
                <a:cs typeface="Akhbar MT" pitchFamily="2" charset="-78"/>
              </a:rPr>
              <a:t>ليتني</a:t>
            </a:r>
            <a:r>
              <a:rPr lang="ar-SA" sz="2800" b="1" dirty="0" smtClean="0">
                <a:cs typeface="Akhbar MT" pitchFamily="2" charset="-78"/>
              </a:rPr>
              <a:t> فعلًا أصبح يومًا ما عالمًا كالخوارزمي. سأخبر أستاذ الرياضيات غدًا...أني فخور بما يقوله لي دائمًا...سأكون عالمًا كبيرًا في الرياضيات مثل الخوارزمي..إن شاء الله.</a:t>
            </a: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Brothers\Pictures\My Pictures\backround\www_4photos_net_1142928357.jpg"/>
          <p:cNvPicPr>
            <a:picLocks noChangeAspect="1" noChangeArrowheads="1"/>
          </p:cNvPicPr>
          <p:nvPr/>
        </p:nvPicPr>
        <p:blipFill>
          <a:blip r:embed="rId2"/>
          <a:srcRect/>
          <a:stretch>
            <a:fillRect/>
          </a:stretch>
        </p:blipFill>
        <p:spPr bwMode="auto">
          <a:xfrm>
            <a:off x="-609600" y="0"/>
            <a:ext cx="9753600" cy="7315200"/>
          </a:xfrm>
          <a:prstGeom prst="rect">
            <a:avLst/>
          </a:prstGeom>
          <a:noFill/>
        </p:spPr>
      </p:pic>
      <p:pic>
        <p:nvPicPr>
          <p:cNvPr id="4098" name="Picture 2" descr="http://storage.cet.ac.il/CetForums/Storage/MessageFiles/6648/36788/TeacherCartoon.gif"/>
          <p:cNvPicPr>
            <a:picLocks noChangeAspect="1" noChangeArrowheads="1"/>
          </p:cNvPicPr>
          <p:nvPr/>
        </p:nvPicPr>
        <p:blipFill>
          <a:blip r:embed="rId3"/>
          <a:srcRect/>
          <a:stretch>
            <a:fillRect/>
          </a:stretch>
        </p:blipFill>
        <p:spPr bwMode="auto">
          <a:xfrm>
            <a:off x="5572132" y="4210050"/>
            <a:ext cx="3324226" cy="2647950"/>
          </a:xfrm>
          <a:prstGeom prst="rect">
            <a:avLst/>
          </a:prstGeom>
          <a:noFill/>
        </p:spPr>
      </p:pic>
      <p:sp>
        <p:nvSpPr>
          <p:cNvPr id="3" name="عنصر نائب للمحتوى 2"/>
          <p:cNvSpPr>
            <a:spLocks noGrp="1"/>
          </p:cNvSpPr>
          <p:nvPr>
            <p:ph idx="1"/>
          </p:nvPr>
        </p:nvSpPr>
        <p:spPr>
          <a:xfrm>
            <a:off x="-285784" y="642918"/>
            <a:ext cx="3186106" cy="4525963"/>
          </a:xfrm>
        </p:spPr>
        <p:txBody>
          <a:bodyPr>
            <a:normAutofit/>
          </a:bodyPr>
          <a:lstStyle/>
          <a:p>
            <a:pPr algn="ctr">
              <a:buNone/>
            </a:pPr>
            <a:r>
              <a:rPr lang="ar-SA" sz="4400" b="1" dirty="0" smtClean="0">
                <a:solidFill>
                  <a:schemeClr val="bg1"/>
                </a:solidFill>
                <a:effectLst>
                  <a:outerShdw blurRad="38100" dist="38100" dir="2700000" algn="tl">
                    <a:srgbClr val="000000">
                      <a:alpha val="43137"/>
                    </a:srgbClr>
                  </a:outerShdw>
                </a:effectLst>
                <a:cs typeface="Akhbar MT" pitchFamily="2" charset="-78"/>
              </a:rPr>
              <a:t>إلى اللقاء مع قصص وحكايات ممتعة من أجل رياضيات ممتع! </a:t>
            </a:r>
            <a:endParaRPr lang="he-IL" sz="4400" b="1" dirty="0">
              <a:solidFill>
                <a:schemeClr val="bg1"/>
              </a:solidFill>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gulflobby.com/upload/get-12-2008-gulflobby_com_ba62izvq.jpg"/>
          <p:cNvPicPr>
            <a:picLocks noChangeAspect="1" noChangeArrowheads="1"/>
          </p:cNvPicPr>
          <p:nvPr/>
        </p:nvPicPr>
        <p:blipFill>
          <a:blip r:embed="rId2"/>
          <a:srcRect/>
          <a:stretch>
            <a:fillRect/>
          </a:stretch>
        </p:blipFill>
        <p:spPr bwMode="auto">
          <a:xfrm>
            <a:off x="571472" y="915681"/>
            <a:ext cx="3071834" cy="44681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عنصر نائب للمحتوى 2"/>
          <p:cNvSpPr>
            <a:spLocks noGrp="1"/>
          </p:cNvSpPr>
          <p:nvPr>
            <p:ph idx="1"/>
          </p:nvPr>
        </p:nvSpPr>
        <p:spPr>
          <a:xfrm>
            <a:off x="4000496" y="428604"/>
            <a:ext cx="4929254" cy="642939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buNone/>
            </a:pPr>
            <a:endParaRPr lang="ar-SA" sz="2400" b="1" dirty="0" smtClean="0">
              <a:cs typeface="Akhbar MT" pitchFamily="2" charset="-78"/>
            </a:endParaRPr>
          </a:p>
          <a:p>
            <a:pPr>
              <a:buNone/>
            </a:pPr>
            <a:r>
              <a:rPr lang="ar-SA" sz="2400" b="1" dirty="0">
                <a:cs typeface="Akhbar MT" pitchFamily="2" charset="-78"/>
              </a:rPr>
              <a:t> </a:t>
            </a:r>
            <a:r>
              <a:rPr lang="ar-SA" sz="2400" b="1" dirty="0" smtClean="0">
                <a:cs typeface="Akhbar MT" pitchFamily="2" charset="-78"/>
              </a:rPr>
              <a:t>بينما كان عمر </a:t>
            </a:r>
            <a:r>
              <a:rPr lang="ar-SA" sz="2400" b="1" dirty="0">
                <a:cs typeface="Akhbar MT" pitchFamily="2" charset="-78"/>
              </a:rPr>
              <a:t> </a:t>
            </a:r>
            <a:r>
              <a:rPr lang="ar-SA" sz="2400" b="1" dirty="0" smtClean="0">
                <a:cs typeface="Akhbar MT" pitchFamily="2" charset="-78"/>
              </a:rPr>
              <a:t>يقلب صفحات الأطلس ليجيب عن سؤال معلم الجغرافية الذي طلب منهم أن يكتبوا أكبر عدد ممكن من أسماء الدول العربية والإسلامية وقعت عيناه على دولة لم يكن يعرفها. إنها أوزباكستان. أصيب عمر بالدهشة، فلم يسمع بهذا </a:t>
            </a:r>
            <a:r>
              <a:rPr lang="ar-SA" sz="2400" b="1" dirty="0" err="1" smtClean="0">
                <a:cs typeface="Akhbar MT" pitchFamily="2" charset="-78"/>
              </a:rPr>
              <a:t>الإسم</a:t>
            </a:r>
            <a:r>
              <a:rPr lang="ar-SA" sz="2400" b="1" dirty="0" smtClean="0">
                <a:cs typeface="Akhbar MT" pitchFamily="2" charset="-78"/>
              </a:rPr>
              <a:t> من قبل.</a:t>
            </a:r>
          </a:p>
          <a:p>
            <a:pPr algn="justLow">
              <a:buNone/>
            </a:pPr>
            <a:r>
              <a:rPr lang="ar-SA" sz="2400" b="1" dirty="0" smtClean="0">
                <a:cs typeface="Akhbar MT" pitchFamily="2" charset="-78"/>
              </a:rPr>
              <a:t>_ قال عمر في نفسه: سبحان الله، ما قصة هذه الدولة التي لا نسمع عنها شيئًا؟ لماذا لم يذكر لنا معلم التاريخ الأستاذ حسن شيئًا عنها؟! </a:t>
            </a:r>
          </a:p>
          <a:p>
            <a:pPr algn="justLow">
              <a:buNone/>
            </a:pPr>
            <a:r>
              <a:rPr lang="ar-SA" sz="2400" b="1" dirty="0" smtClean="0">
                <a:cs typeface="Akhbar MT" pitchFamily="2" charset="-78"/>
              </a:rPr>
              <a:t>بدأ الحماس يدب في روح عمر، قام بسرعة عن مكتبته،شغّل حاسوبه وبدأ يبحث عنها في موقع البحث الشهير </a:t>
            </a:r>
            <a:r>
              <a:rPr lang="ar-SA" sz="2400" b="1" dirty="0" err="1" smtClean="0">
                <a:cs typeface="Akhbar MT" pitchFamily="2" charset="-78"/>
              </a:rPr>
              <a:t>جوجل</a:t>
            </a:r>
            <a:r>
              <a:rPr lang="ar-SA" sz="2400" b="1" dirty="0" smtClean="0">
                <a:cs typeface="Akhbar MT" pitchFamily="2" charset="-78"/>
              </a:rPr>
              <a:t> . ليس هذا غريبًا عن عمر، فمنذ صغره وهو كثير الأسئلة يحب أن يتعرف على كل شيء خاصة في الجغرافية والتاريخ والرياضيات. </a:t>
            </a:r>
          </a:p>
          <a:p>
            <a:pPr algn="justLow">
              <a:buNone/>
            </a:pPr>
            <a:r>
              <a:rPr lang="ar-SA" sz="2400" b="1" dirty="0" smtClean="0">
                <a:cs typeface="Akhbar MT" pitchFamily="2" charset="-78"/>
              </a:rPr>
              <a:t>يقول عنه معلم الرياضيات الأستاذ سعيد  إنه سيصبح يومًا عالمًا كبيرًا مثل الخوارزمي. </a:t>
            </a:r>
          </a:p>
          <a:p>
            <a:pPr algn="justLow">
              <a:buNone/>
            </a:pPr>
            <a:r>
              <a:rPr lang="ar-SA" sz="2400" b="1" dirty="0" smtClean="0">
                <a:cs typeface="Akhbar MT" pitchFamily="2" charset="-78"/>
              </a:rPr>
              <a:t>     </a:t>
            </a:r>
          </a:p>
          <a:p>
            <a:endParaRPr lang="he-IL" sz="2400" b="1"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857232"/>
            <a:ext cx="4572032" cy="5786454"/>
          </a:xfrm>
        </p:spPr>
        <p:txBody>
          <a:bodyPr>
            <a:noAutofit/>
          </a:bodyPr>
          <a:lstStyle/>
          <a:p>
            <a:pPr>
              <a:buNone/>
            </a:pPr>
            <a:r>
              <a:rPr lang="ar-SA" sz="2400" b="1" dirty="0" smtClean="0">
                <a:cs typeface="Akhbar MT" pitchFamily="2" charset="-78"/>
              </a:rPr>
              <a:t>وجد عمر من خلال بحثه عن هذه الدولة أنها من الدول الجميلة والعريقة في العصر العباسي خاصة. حيث ولد فيها علماء كبار وعظماء </a:t>
            </a:r>
            <a:r>
              <a:rPr lang="ar-SA" sz="2400" b="1" dirty="0" err="1" smtClean="0">
                <a:cs typeface="Akhbar MT" pitchFamily="2" charset="-78"/>
              </a:rPr>
              <a:t>أشتهروا</a:t>
            </a:r>
            <a:r>
              <a:rPr lang="ar-SA" sz="2400" b="1" dirty="0" smtClean="0">
                <a:cs typeface="Akhbar MT" pitchFamily="2" charset="-78"/>
              </a:rPr>
              <a:t> بالكثير من الاكتشافات العلمية في مختلف المواضيع. </a:t>
            </a:r>
          </a:p>
          <a:p>
            <a:pPr>
              <a:buNone/>
            </a:pPr>
            <a:r>
              <a:rPr lang="ar-SA" sz="2400" b="1" dirty="0" smtClean="0">
                <a:cs typeface="Akhbar MT" pitchFamily="2" charset="-78"/>
              </a:rPr>
              <a:t>وكان من هؤلاء العالم الإسلامي الكبير والرياضيّ الشهير ”الخوارزمي“. عندما قرأ عمر ذلك قفز عن كرسيه وقال:</a:t>
            </a:r>
          </a:p>
          <a:p>
            <a:pPr>
              <a:buNone/>
            </a:pPr>
            <a:r>
              <a:rPr lang="ar-SA" sz="2400" b="1" dirty="0" smtClean="0">
                <a:cs typeface="Akhbar MT" pitchFamily="2" charset="-78"/>
              </a:rPr>
              <a:t>_ سبحان الله!! ما هذه الصدفة؟!! هذا العالم الذي دائمًا يقول الأستاذ سعيد أنني سأصبح مثله عندما أكبر!! الخوارزمي إذن هو عالم رياضيات كبير...!! آه...إذن هو من أوزباكستان ومن مدينة خوارزم تحديدًا. خوارزم...إذن سميت هذه المدينة باسمه...يا الله...ما أروع هذه الصدفة. </a:t>
            </a:r>
          </a:p>
          <a:p>
            <a:pPr>
              <a:buNone/>
            </a:pPr>
            <a:r>
              <a:rPr lang="ar-SA" sz="2400" b="1" dirty="0" smtClean="0">
                <a:cs typeface="Akhbar MT" pitchFamily="2" charset="-78"/>
              </a:rPr>
              <a:t>يا هل ترى ...ماذا اكتشف هذا العالم؟ ماذا فعل لتسمى المدينة بأكملها باسمه؟</a:t>
            </a:r>
          </a:p>
          <a:p>
            <a:pPr>
              <a:buNone/>
            </a:pPr>
            <a:endParaRPr lang="he-IL" sz="2400" b="1" dirty="0"/>
          </a:p>
        </p:txBody>
      </p:sp>
      <p:pic>
        <p:nvPicPr>
          <p:cNvPr id="4" name="صورة 3" descr="alkhwarizmi.jpg"/>
          <p:cNvPicPr>
            <a:picLocks noChangeAspect="1"/>
          </p:cNvPicPr>
          <p:nvPr/>
        </p:nvPicPr>
        <p:blipFill>
          <a:blip r:embed="rId2"/>
          <a:stretch>
            <a:fillRect/>
          </a:stretch>
        </p:blipFill>
        <p:spPr>
          <a:xfrm>
            <a:off x="5643570" y="1500174"/>
            <a:ext cx="2847975" cy="361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Brothers\Pictures\My Pictures\books\13071079507131315.jpg"/>
          <p:cNvPicPr>
            <a:picLocks noChangeAspect="1" noChangeArrowheads="1"/>
          </p:cNvPicPr>
          <p:nvPr/>
        </p:nvPicPr>
        <p:blipFill>
          <a:blip r:embed="rId2"/>
          <a:srcRect/>
          <a:stretch>
            <a:fillRect/>
          </a:stretch>
        </p:blipFill>
        <p:spPr bwMode="auto">
          <a:xfrm>
            <a:off x="0" y="-1249193"/>
            <a:ext cx="9144000" cy="8107193"/>
          </a:xfrm>
          <a:prstGeom prst="rect">
            <a:avLst/>
          </a:prstGeom>
          <a:noFill/>
        </p:spPr>
      </p:pic>
      <p:sp>
        <p:nvSpPr>
          <p:cNvPr id="3" name="عنصر نائب للمحتوى 2"/>
          <p:cNvSpPr>
            <a:spLocks noGrp="1"/>
          </p:cNvSpPr>
          <p:nvPr>
            <p:ph idx="1"/>
          </p:nvPr>
        </p:nvSpPr>
        <p:spPr>
          <a:xfrm>
            <a:off x="299422" y="2043302"/>
            <a:ext cx="5572164" cy="3197229"/>
          </a:xfrm>
        </p:spPr>
        <p:txBody>
          <a:bodyPr/>
          <a:lstStyle/>
          <a:p>
            <a:pPr>
              <a:buNone/>
            </a:pPr>
            <a:r>
              <a:rPr lang="ar-SA" dirty="0" smtClean="0">
                <a:effectLst>
                  <a:outerShdw blurRad="38100" dist="38100" dir="2700000" algn="tl">
                    <a:srgbClr val="000000">
                      <a:alpha val="43137"/>
                    </a:srgbClr>
                  </a:outerShdw>
                </a:effectLst>
                <a:cs typeface="Akhbar MT" pitchFamily="2" charset="-78"/>
              </a:rPr>
              <a:t>قرر عمر أن يبحث عن سيرة الرياضي ”الخوارزمي“ فاستعان بمحرك البحث في جوجل مرة أخرى ووجد هذه المعلومات: </a:t>
            </a:r>
            <a:endParaRPr lang="he-IL" dirty="0">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funtop.jeeran.com/zk/24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1285852" y="1428736"/>
            <a:ext cx="6786610" cy="3000396"/>
          </a:xfrm>
        </p:spPr>
        <p:txBody>
          <a:bodyPr>
            <a:normAutofit/>
          </a:bodyPr>
          <a:lstStyle/>
          <a:p>
            <a:pPr>
              <a:buNone/>
            </a:pPr>
            <a:r>
              <a:rPr lang="ar-SA" dirty="0" smtClean="0">
                <a:effectLst>
                  <a:outerShdw blurRad="38100" dist="38100" dir="2700000" algn="tl">
                    <a:srgbClr val="000000">
                      <a:alpha val="43137"/>
                    </a:srgbClr>
                  </a:outerShdw>
                </a:effectLst>
                <a:cs typeface="Akhbar MT" pitchFamily="2" charset="-78"/>
              </a:rPr>
              <a:t>    في منتصف القرن الثامن الميلادي، تمكنت الدولة العباسية من السيطرة على "آسيا الوسطى"، فاختير "الخوارزمي" الذي كان ما يزال مراهقا ليكون رئيسًا لفرع "بيت الحكمة" </a:t>
            </a:r>
            <a:r>
              <a:rPr lang="ar-SA" dirty="0" smtClean="0">
                <a:effectLst>
                  <a:outerShdw blurRad="38100" dist="38100" dir="2700000" algn="tl">
                    <a:srgbClr val="000000">
                      <a:alpha val="43137"/>
                    </a:srgbClr>
                  </a:outerShdw>
                </a:effectLst>
                <a:cs typeface="Akhbar MT" pitchFamily="2" charset="-78"/>
              </a:rPr>
              <a:t> </a:t>
            </a:r>
            <a:r>
              <a:rPr lang="ar-SA" dirty="0" smtClean="0">
                <a:effectLst>
                  <a:outerShdw blurRad="38100" dist="38100" dir="2700000" algn="tl">
                    <a:srgbClr val="000000">
                      <a:alpha val="43137"/>
                    </a:srgbClr>
                  </a:outerShdw>
                </a:effectLst>
                <a:cs typeface="Akhbar MT" pitchFamily="2" charset="-78"/>
              </a:rPr>
              <a:t>قبل أن يستدعيه الخليفة "المأمون"، ليتولى رئاسة المركز الرئيسي لبيت الحكمة في بغداد.</a:t>
            </a:r>
          </a:p>
          <a:p>
            <a:endParaRPr lang="he-IL" dirty="0"/>
          </a:p>
        </p:txBody>
      </p:sp>
      <p:pic>
        <p:nvPicPr>
          <p:cNvPr id="16386" name="Picture 2" descr="http://www.marefa.org/images/2/24/%D8%A8%D9%8A%D8%AA_%D8%A7%D9%84%D8%AD%D9%83%D9%85%D8%A9.jpg"/>
          <p:cNvPicPr>
            <a:picLocks noChangeAspect="1" noChangeArrowheads="1"/>
          </p:cNvPicPr>
          <p:nvPr/>
        </p:nvPicPr>
        <p:blipFill>
          <a:blip r:embed="rId3"/>
          <a:srcRect/>
          <a:stretch>
            <a:fillRect/>
          </a:stretch>
        </p:blipFill>
        <p:spPr bwMode="auto">
          <a:xfrm>
            <a:off x="3286116" y="4071942"/>
            <a:ext cx="2343151" cy="1895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86314" y="1428736"/>
            <a:ext cx="4214842" cy="4572000"/>
          </a:xfrm>
        </p:spPr>
        <p:txBody>
          <a:bodyPr/>
          <a:lstStyle/>
          <a:p>
            <a:pPr algn="ctr">
              <a:buNone/>
            </a:pPr>
            <a:r>
              <a:rPr lang="ar-SA" sz="3200" dirty="0" smtClean="0">
                <a:cs typeface="Akhbar MT" pitchFamily="2" charset="-78"/>
              </a:rPr>
              <a:t>يعتبر بيت الحكمة في "بغداد" أحد المعاهد العلمية في العالم، وقد تمكن من جمع أهل الاختصاص في جميع الحقول ومختلف طبقات المجتمع لتحقيق التقدم للإنسانية.</a:t>
            </a:r>
          </a:p>
          <a:p>
            <a:endParaRPr lang="he-IL" dirty="0"/>
          </a:p>
        </p:txBody>
      </p:sp>
      <p:pic>
        <p:nvPicPr>
          <p:cNvPr id="15364" name="Picture 4" descr="http://www.shaqlawa.com/up/up1/ddd36_996.jpg"/>
          <p:cNvPicPr>
            <a:picLocks noChangeAspect="1" noChangeArrowheads="1"/>
          </p:cNvPicPr>
          <p:nvPr/>
        </p:nvPicPr>
        <p:blipFill>
          <a:blip r:embed="rId2"/>
          <a:srcRect/>
          <a:stretch>
            <a:fillRect/>
          </a:stretch>
        </p:blipFill>
        <p:spPr bwMode="auto">
          <a:xfrm>
            <a:off x="785786" y="428604"/>
            <a:ext cx="3929090" cy="59273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43438" y="1554162"/>
            <a:ext cx="4348162" cy="4525963"/>
          </a:xfrm>
        </p:spPr>
        <p:txBody>
          <a:bodyPr/>
          <a:lstStyle/>
          <a:p>
            <a:pPr>
              <a:buNone/>
            </a:pPr>
            <a:r>
              <a:rPr lang="ar-SA" b="1" dirty="0" smtClean="0">
                <a:cs typeface="Akhbar MT" pitchFamily="2" charset="-78"/>
              </a:rPr>
              <a:t>وبينما كان الخوارزمي رئيسًا لبيت الحكمة، كلفه المأمون بوضع كتاب الجبر والمقابلة ليستفيد منه الناس في التجارة وقياس مساحة الأراضي وتوزيع الإرث على المستحقين وتوزيع الأنصبة على الموصى لهم. </a:t>
            </a:r>
          </a:p>
          <a:p>
            <a:pPr>
              <a:buNone/>
            </a:pPr>
            <a:endParaRPr lang="he-IL" dirty="0"/>
          </a:p>
        </p:txBody>
      </p:sp>
      <p:pic>
        <p:nvPicPr>
          <p:cNvPr id="4" name="صورة 3" descr="n22299619446_943846_1546.jpg"/>
          <p:cNvPicPr>
            <a:picLocks noChangeAspect="1"/>
          </p:cNvPicPr>
          <p:nvPr/>
        </p:nvPicPr>
        <p:blipFill>
          <a:blip r:embed="rId2"/>
          <a:stretch>
            <a:fillRect/>
          </a:stretch>
        </p:blipFill>
        <p:spPr>
          <a:xfrm>
            <a:off x="500034" y="632084"/>
            <a:ext cx="4500594" cy="58839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Brothers\Pictures\My Pictures\backround\ح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714348" y="285728"/>
            <a:ext cx="7143768" cy="4525963"/>
          </a:xfrm>
        </p:spPr>
        <p:txBody>
          <a:bodyPr/>
          <a:lstStyle/>
          <a:p>
            <a:pPr>
              <a:buNone/>
            </a:pPr>
            <a:r>
              <a:rPr lang="ar-SA" dirty="0" smtClean="0">
                <a:cs typeface="Akhbar MT" pitchFamily="2" charset="-78"/>
              </a:rPr>
              <a:t>   وكان الخوارزمي يحل المسائل التي يسألها له الناس بطريقتين وهما: الطريقة الخالية من الرموز أي أنه يقوم باستعمال الكلمات التي تتعلق بالمسألة التي يحلها كالأموال والمفرد وجزء الشيء، أما الطريقة الثانية فهي طريقة استخدام الرموز. </a:t>
            </a:r>
            <a:endParaRPr lang="he-IL" dirty="0"/>
          </a:p>
        </p:txBody>
      </p:sp>
      <p:pic>
        <p:nvPicPr>
          <p:cNvPr id="13315" name="Picture 3" descr="http://members.abunawaf.com/g/2008/04/1/Abu_Ja_far_Muhammad_ibn_Musa_Al-Khwarizmi_c.778-c.850_image_JPEG.jpg"/>
          <p:cNvPicPr>
            <a:picLocks noChangeAspect="1" noChangeArrowheads="1"/>
          </p:cNvPicPr>
          <p:nvPr/>
        </p:nvPicPr>
        <p:blipFill>
          <a:blip r:embed="rId3"/>
          <a:srcRect/>
          <a:stretch>
            <a:fillRect/>
          </a:stretch>
        </p:blipFill>
        <p:spPr bwMode="auto">
          <a:xfrm>
            <a:off x="500034" y="2571744"/>
            <a:ext cx="7572428" cy="39290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317" name="AutoShape 5" descr="https://www.sharjah.ac.ae/Arabic/Academics/Colleges/ShariaIslamic/PublishingImages/%D8%A7%D8%B7%D8%A7%D8%B1%20%D9%86%D8%B5%D9%81%D9%8A2.jpg"/>
          <p:cNvSpPr>
            <a:spLocks noChangeAspect="1" noChangeArrowheads="1"/>
          </p:cNvSpPr>
          <p:nvPr/>
        </p:nvSpPr>
        <p:spPr bwMode="auto">
          <a:xfrm>
            <a:off x="-700088" y="-1379538"/>
            <a:ext cx="11811001" cy="2886076"/>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3319" name="AutoShape 7" descr="https://www.sharjah.ac.ae/Arabic/Academics/Colleges/ShariaIslamic/PublishingImages/%D8%A7%D8%B7%D8%A7%D8%B1%20%D9%86%D8%B5%D9%81%D9%8A2.jpg"/>
          <p:cNvSpPr>
            <a:spLocks noChangeAspect="1" noChangeArrowheads="1"/>
          </p:cNvSpPr>
          <p:nvPr/>
        </p:nvSpPr>
        <p:spPr bwMode="auto">
          <a:xfrm>
            <a:off x="-700088" y="-1379538"/>
            <a:ext cx="11811001" cy="2886076"/>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Brothers\Pictures\My Pictures\backround\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714348" y="214290"/>
            <a:ext cx="6943716" cy="2928958"/>
          </a:xfrm>
        </p:spPr>
        <p:txBody>
          <a:bodyPr>
            <a:normAutofit fontScale="92500" lnSpcReduction="10000"/>
          </a:bodyPr>
          <a:lstStyle/>
          <a:p>
            <a:pPr>
              <a:buNone/>
            </a:pPr>
            <a:r>
              <a:rPr lang="ar-SA" b="1" dirty="0" smtClean="0">
                <a:cs typeface="Akhbar MT" pitchFamily="2" charset="-78"/>
              </a:rPr>
              <a:t>في يوم من الأيام توجه أحد الناس وسأل الخوارزمي: </a:t>
            </a:r>
          </a:p>
          <a:p>
            <a:pPr>
              <a:buNone/>
            </a:pPr>
            <a:r>
              <a:rPr lang="ar-SA" b="1" dirty="0" smtClean="0">
                <a:cs typeface="Akhbar MT" pitchFamily="2" charset="-78"/>
              </a:rPr>
              <a:t>”</a:t>
            </a:r>
            <a:r>
              <a:rPr lang="ar-SA" b="1" dirty="0" err="1" smtClean="0">
                <a:cs typeface="Akhbar MT" pitchFamily="2" charset="-78"/>
              </a:rPr>
              <a:t>مالان</a:t>
            </a:r>
            <a:r>
              <a:rPr lang="ar-SA" b="1" dirty="0" smtClean="0">
                <a:cs typeface="Akhbar MT" pitchFamily="2" charset="-78"/>
              </a:rPr>
              <a:t> وعشرة </a:t>
            </a:r>
            <a:r>
              <a:rPr lang="ar-SA" b="1" dirty="0" err="1" smtClean="0">
                <a:cs typeface="Akhbar MT" pitchFamily="2" charset="-78"/>
              </a:rPr>
              <a:t>أجذار</a:t>
            </a:r>
            <a:r>
              <a:rPr lang="ar-SA" b="1" dirty="0" smtClean="0">
                <a:cs typeface="Akhbar MT" pitchFamily="2" charset="-78"/>
              </a:rPr>
              <a:t> تعدل ثمانية وأربعين درهمًا، فما هو مقدار المال؟“</a:t>
            </a:r>
          </a:p>
          <a:p>
            <a:pPr>
              <a:buNone/>
            </a:pPr>
            <a:r>
              <a:rPr lang="ar-SA" b="1" dirty="0" smtClean="0">
                <a:cs typeface="Akhbar MT" pitchFamily="2" charset="-78"/>
              </a:rPr>
              <a:t>هنا، قال عمر بصوت عالٍ...يسأل نفسه :هل استطاع الخوارزمي حل هذه المسألة؟ </a:t>
            </a:r>
            <a:r>
              <a:rPr lang="ar-SA" b="1" dirty="0" smtClean="0">
                <a:cs typeface="Akhbar MT" pitchFamily="2" charset="-78"/>
              </a:rPr>
              <a:t>لقد تعلمنا موضوع حل المسائل الكلامية...</a:t>
            </a:r>
            <a:endParaRPr lang="ar-SA" b="1" dirty="0" smtClean="0">
              <a:cs typeface="Akhbar MT" pitchFamily="2" charset="-78"/>
            </a:endParaRPr>
          </a:p>
          <a:p>
            <a:pPr>
              <a:buNone/>
            </a:pPr>
            <a:r>
              <a:rPr lang="ar-SA" b="1" dirty="0" smtClean="0">
                <a:cs typeface="Akhbar MT" pitchFamily="2" charset="-78"/>
              </a:rPr>
              <a:t>سأبحث عن ذلك في كتابه الجبر </a:t>
            </a:r>
            <a:r>
              <a:rPr lang="ar-SA" b="1" dirty="0" smtClean="0">
                <a:cs typeface="Akhbar MT" pitchFamily="2" charset="-78"/>
              </a:rPr>
              <a:t>والمقابلة لأرى.</a:t>
            </a:r>
            <a:endParaRPr lang="ar-SA" b="1" dirty="0" smtClean="0">
              <a:cs typeface="Akhbar MT" pitchFamily="2" charset="-78"/>
            </a:endParaRPr>
          </a:p>
        </p:txBody>
      </p:sp>
      <p:pic>
        <p:nvPicPr>
          <p:cNvPr id="12291" name="Picture 3" descr="http://www.mwcsk12.org/faculty/tdashnaw/mathtriad/math.gif"/>
          <p:cNvPicPr>
            <a:picLocks noChangeAspect="1" noChangeArrowheads="1"/>
          </p:cNvPicPr>
          <p:nvPr/>
        </p:nvPicPr>
        <p:blipFill>
          <a:blip r:embed="rId3"/>
          <a:srcRect/>
          <a:stretch>
            <a:fillRect/>
          </a:stretch>
        </p:blipFill>
        <p:spPr bwMode="auto">
          <a:xfrm>
            <a:off x="2928926" y="3409950"/>
            <a:ext cx="4500594" cy="3448050"/>
          </a:xfrm>
          <a:prstGeom prst="rect">
            <a:avLst/>
          </a:prstGeom>
          <a:noFill/>
        </p:spPr>
      </p:pic>
    </p:spTree>
  </p:cSld>
  <p:clrMapOvr>
    <a:masterClrMapping/>
  </p:clrMapOvr>
  <p:transition>
    <p:randomBar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سمة Office">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Communications design template">
  <a:themeElements>
    <a:clrScheme name="سمة Office 9">
      <a:dk1>
        <a:srgbClr val="F26800"/>
      </a:dk1>
      <a:lt1>
        <a:srgbClr val="FFCC00"/>
      </a:lt1>
      <a:dk2>
        <a:srgbClr val="FFFFFF"/>
      </a:dk2>
      <a:lt2>
        <a:srgbClr val="5C1F00"/>
      </a:lt2>
      <a:accent1>
        <a:srgbClr val="B7CAFF"/>
      </a:accent1>
      <a:accent2>
        <a:srgbClr val="FF8241"/>
      </a:accent2>
      <a:accent3>
        <a:srgbClr val="FFE2AA"/>
      </a:accent3>
      <a:accent4>
        <a:srgbClr val="CF5800"/>
      </a:accent4>
      <a:accent5>
        <a:srgbClr val="D8E1FF"/>
      </a:accent5>
      <a:accent6>
        <a:srgbClr val="E7753A"/>
      </a:accent6>
      <a:hlink>
        <a:srgbClr val="0066FF"/>
      </a:hlink>
      <a:folHlink>
        <a:srgbClr val="000099"/>
      </a:folHlink>
    </a:clrScheme>
    <a:fontScheme name="سمة Office">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سمة Office 1">
        <a:dk1>
          <a:srgbClr val="666666"/>
        </a:dk1>
        <a:lt1>
          <a:srgbClr val="6699FF"/>
        </a:lt1>
        <a:dk2>
          <a:srgbClr val="FFFFFF"/>
        </a:dk2>
        <a:lt2>
          <a:srgbClr val="3E3E5C"/>
        </a:lt2>
        <a:accent1>
          <a:srgbClr val="D2D2D2"/>
        </a:accent1>
        <a:accent2>
          <a:srgbClr val="0066CC"/>
        </a:accent2>
        <a:accent3>
          <a:srgbClr val="B8CAFF"/>
        </a:accent3>
        <a:accent4>
          <a:srgbClr val="565656"/>
        </a:accent4>
        <a:accent5>
          <a:srgbClr val="E5E5E5"/>
        </a:accent5>
        <a:accent6>
          <a:srgbClr val="005CB9"/>
        </a:accent6>
        <a:hlink>
          <a:srgbClr val="6A8DFE"/>
        </a:hlink>
        <a:folHlink>
          <a:srgbClr val="FF9933"/>
        </a:folHlink>
      </a:clrScheme>
      <a:clrMap bg1="lt1" tx1="dk1" bg2="lt2" tx2="dk2" accent1="accent1" accent2="accent2" accent3="accent3" accent4="accent4" accent5="accent5" accent6="accent6" hlink="hlink" folHlink="folHlink"/>
    </a:extraClrScheme>
    <a:extraClrScheme>
      <a:clrScheme name="سمة Office 2">
        <a:dk1>
          <a:srgbClr val="336699"/>
        </a:dk1>
        <a:lt1>
          <a:srgbClr val="DEF6F1"/>
        </a:lt1>
        <a:dk2>
          <a:srgbClr val="C5D8FF"/>
        </a:dk2>
        <a:lt2>
          <a:srgbClr val="969696"/>
        </a:lt2>
        <a:accent1>
          <a:srgbClr val="FFFFFF"/>
        </a:accent1>
        <a:accent2>
          <a:srgbClr val="8DC6FF"/>
        </a:accent2>
        <a:accent3>
          <a:srgbClr val="ECFAF7"/>
        </a:accent3>
        <a:accent4>
          <a:srgbClr val="2A5682"/>
        </a:accent4>
        <a:accent5>
          <a:srgbClr val="FFFFFF"/>
        </a:accent5>
        <a:accent6>
          <a:srgbClr val="7FB3E7"/>
        </a:accent6>
        <a:hlink>
          <a:srgbClr val="0066CC"/>
        </a:hlink>
        <a:folHlink>
          <a:srgbClr val="333333"/>
        </a:folHlink>
      </a:clrScheme>
      <a:clrMap bg1="lt1" tx1="dk1" bg2="lt2" tx2="dk2" accent1="accent1" accent2="accent2" accent3="accent3" accent4="accent4" accent5="accent5" accent6="accent6" hlink="hlink" folHlink="folHlink"/>
    </a:extraClrScheme>
    <a:extraClrScheme>
      <a:clrScheme name="سمة Office 3">
        <a:dk1>
          <a:srgbClr val="FF6600"/>
        </a:dk1>
        <a:lt1>
          <a:srgbClr val="FFFFD9"/>
        </a:lt1>
        <a:dk2>
          <a:srgbClr val="FFFFFF"/>
        </a:dk2>
        <a:lt2>
          <a:srgbClr val="777777"/>
        </a:lt2>
        <a:accent1>
          <a:srgbClr val="FFFFF7"/>
        </a:accent1>
        <a:accent2>
          <a:srgbClr val="0066FF"/>
        </a:accent2>
        <a:accent3>
          <a:srgbClr val="FFFFE9"/>
        </a:accent3>
        <a:accent4>
          <a:srgbClr val="DA5600"/>
        </a:accent4>
        <a:accent5>
          <a:srgbClr val="FFFFFA"/>
        </a:accent5>
        <a:accent6>
          <a:srgbClr val="005CE7"/>
        </a:accent6>
        <a:hlink>
          <a:srgbClr val="003399"/>
        </a:hlink>
        <a:folHlink>
          <a:srgbClr val="FF9900"/>
        </a:folHlink>
      </a:clrScheme>
      <a:clrMap bg1="lt1" tx1="dk1" bg2="lt2" tx2="dk2" accent1="accent1" accent2="accent2" accent3="accent3" accent4="accent4" accent5="accent5" accent6="accent6" hlink="hlink" folHlink="folHlink"/>
    </a:extraClrScheme>
    <a:extraClrScheme>
      <a:clrScheme name="سمة Office 4">
        <a:dk1>
          <a:srgbClr val="003399"/>
        </a:dk1>
        <a:lt1>
          <a:srgbClr val="F8FBDB"/>
        </a:lt1>
        <a:dk2>
          <a:srgbClr val="3366FF"/>
        </a:dk2>
        <a:lt2>
          <a:srgbClr val="333333"/>
        </a:lt2>
        <a:accent1>
          <a:srgbClr val="DDDDDD"/>
        </a:accent1>
        <a:accent2>
          <a:srgbClr val="6699FF"/>
        </a:accent2>
        <a:accent3>
          <a:srgbClr val="FBFDEA"/>
        </a:accent3>
        <a:accent4>
          <a:srgbClr val="002A82"/>
        </a:accent4>
        <a:accent5>
          <a:srgbClr val="EBEBEB"/>
        </a:accent5>
        <a:accent6>
          <a:srgbClr val="5C8AE7"/>
        </a:accent6>
        <a:hlink>
          <a:srgbClr val="FF9900"/>
        </a:hlink>
        <a:folHlink>
          <a:srgbClr val="777777"/>
        </a:folHlink>
      </a:clrScheme>
      <a:clrMap bg1="lt1" tx1="dk1" bg2="lt2" tx2="dk2" accent1="accent1" accent2="accent2" accent3="accent3" accent4="accent4" accent5="accent5" accent6="accent6" hlink="hlink" folHlink="folHlink"/>
    </a:extraClrScheme>
    <a:extraClrScheme>
      <a:clrScheme name="سمة Office 5">
        <a:dk1>
          <a:srgbClr val="185394"/>
        </a:dk1>
        <a:lt1>
          <a:srgbClr val="FFFFD9"/>
        </a:lt1>
        <a:dk2>
          <a:srgbClr val="3366CC"/>
        </a:dk2>
        <a:lt2>
          <a:srgbClr val="777777"/>
        </a:lt2>
        <a:accent1>
          <a:srgbClr val="CCCC99"/>
        </a:accent1>
        <a:accent2>
          <a:srgbClr val="FFFFCC"/>
        </a:accent2>
        <a:accent3>
          <a:srgbClr val="FFFFE9"/>
        </a:accent3>
        <a:accent4>
          <a:srgbClr val="13467E"/>
        </a:accent4>
        <a:accent5>
          <a:srgbClr val="E2E2CA"/>
        </a:accent5>
        <a:accent6>
          <a:srgbClr val="E7E7B9"/>
        </a:accent6>
        <a:hlink>
          <a:srgbClr val="FF6600"/>
        </a:hlink>
        <a:folHlink>
          <a:srgbClr val="0000CC"/>
        </a:folHlink>
      </a:clrScheme>
      <a:clrMap bg1="lt1" tx1="dk1" bg2="lt2" tx2="dk2" accent1="accent1" accent2="accent2" accent3="accent3" accent4="accent4" accent5="accent5" accent6="accent6" hlink="hlink" folHlink="folHlink"/>
    </a:extraClrScheme>
    <a:extraClrScheme>
      <a:clrScheme name="سمة Office 6">
        <a:dk1>
          <a:srgbClr val="333399"/>
        </a:dk1>
        <a:lt1>
          <a:srgbClr val="F0F0BE"/>
        </a:lt1>
        <a:dk2>
          <a:srgbClr val="FF6600"/>
        </a:dk2>
        <a:lt2>
          <a:srgbClr val="005A58"/>
        </a:lt2>
        <a:accent1>
          <a:srgbClr val="FFDE81"/>
        </a:accent1>
        <a:accent2>
          <a:srgbClr val="3333FF"/>
        </a:accent2>
        <a:accent3>
          <a:srgbClr val="F6F6DB"/>
        </a:accent3>
        <a:accent4>
          <a:srgbClr val="2A2A82"/>
        </a:accent4>
        <a:accent5>
          <a:srgbClr val="FFECC1"/>
        </a:accent5>
        <a:accent6>
          <a:srgbClr val="2D2DE7"/>
        </a:accent6>
        <a:hlink>
          <a:srgbClr val="FF7500"/>
        </a:hlink>
        <a:folHlink>
          <a:srgbClr val="808080"/>
        </a:folHlink>
      </a:clrScheme>
      <a:clrMap bg1="lt1" tx1="dk1" bg2="lt2" tx2="dk2" accent1="accent1" accent2="accent2" accent3="accent3" accent4="accent4" accent5="accent5" accent6="accent6" hlink="hlink" folHlink="folHlink"/>
    </a:extraClrScheme>
    <a:extraClrScheme>
      <a:clrScheme name="سمة Office 7">
        <a:dk1>
          <a:srgbClr val="3976FD"/>
        </a:dk1>
        <a:lt1>
          <a:srgbClr val="3399FF"/>
        </a:lt1>
        <a:dk2>
          <a:srgbClr val="FFFFFF"/>
        </a:dk2>
        <a:lt2>
          <a:srgbClr val="3E3E5C"/>
        </a:lt2>
        <a:accent1>
          <a:srgbClr val="B9CFFF"/>
        </a:accent1>
        <a:accent2>
          <a:srgbClr val="FF9933"/>
        </a:accent2>
        <a:accent3>
          <a:srgbClr val="ADCAFF"/>
        </a:accent3>
        <a:accent4>
          <a:srgbClr val="2F64D8"/>
        </a:accent4>
        <a:accent5>
          <a:srgbClr val="D9E4FF"/>
        </a:accent5>
        <a:accent6>
          <a:srgbClr val="E78A2D"/>
        </a:accent6>
        <a:hlink>
          <a:srgbClr val="0036CE"/>
        </a:hlink>
        <a:folHlink>
          <a:srgbClr val="CC3300"/>
        </a:folHlink>
      </a:clrScheme>
      <a:clrMap bg1="lt1" tx1="dk1" bg2="lt2" tx2="dk2" accent1="accent1" accent2="accent2" accent3="accent3" accent4="accent4" accent5="accent5" accent6="accent6" hlink="hlink" folHlink="folHlink"/>
    </a:extraClrScheme>
    <a:extraClrScheme>
      <a:clrScheme name="سمة Office 8">
        <a:dk1>
          <a:srgbClr val="0066CC"/>
        </a:dk1>
        <a:lt1>
          <a:srgbClr val="FBDF53"/>
        </a:lt1>
        <a:dk2>
          <a:srgbClr val="FFFFFF"/>
        </a:dk2>
        <a:lt2>
          <a:srgbClr val="969696"/>
        </a:lt2>
        <a:accent1>
          <a:srgbClr val="FFC269"/>
        </a:accent1>
        <a:accent2>
          <a:srgbClr val="FF9966"/>
        </a:accent2>
        <a:accent3>
          <a:srgbClr val="FDECB3"/>
        </a:accent3>
        <a:accent4>
          <a:srgbClr val="0056AE"/>
        </a:accent4>
        <a:accent5>
          <a:srgbClr val="FFDDB9"/>
        </a:accent5>
        <a:accent6>
          <a:srgbClr val="E78A5C"/>
        </a:accent6>
        <a:hlink>
          <a:srgbClr val="CC3300"/>
        </a:hlink>
        <a:folHlink>
          <a:srgbClr val="000000"/>
        </a:folHlink>
      </a:clrScheme>
      <a:clrMap bg1="lt1" tx1="dk1" bg2="lt2" tx2="dk2" accent1="accent1" accent2="accent2" accent3="accent3" accent4="accent4" accent5="accent5" accent6="accent6" hlink="hlink" folHlink="folHlink"/>
    </a:extraClrScheme>
    <a:extraClrScheme>
      <a:clrScheme name="سمة Office 9">
        <a:dk1>
          <a:srgbClr val="F26800"/>
        </a:dk1>
        <a:lt1>
          <a:srgbClr val="FFCC00"/>
        </a:lt1>
        <a:dk2>
          <a:srgbClr val="FFFFFF"/>
        </a:dk2>
        <a:lt2>
          <a:srgbClr val="5C1F00"/>
        </a:lt2>
        <a:accent1>
          <a:srgbClr val="B7CAFF"/>
        </a:accent1>
        <a:accent2>
          <a:srgbClr val="FF8241"/>
        </a:accent2>
        <a:accent3>
          <a:srgbClr val="FFE2AA"/>
        </a:accent3>
        <a:accent4>
          <a:srgbClr val="CF5800"/>
        </a:accent4>
        <a:accent5>
          <a:srgbClr val="D8E1FF"/>
        </a:accent5>
        <a:accent6>
          <a:srgbClr val="E7753A"/>
        </a:accent6>
        <a:hlink>
          <a:srgbClr val="0066FF"/>
        </a:hlink>
        <a:folHlink>
          <a:srgbClr val="000099"/>
        </a:folHlink>
      </a:clrScheme>
      <a:clrMap bg1="lt1" tx1="dk1" bg2="lt2" tx2="dk2" accent1="accent1" accent2="accent2" accent3="accent3" accent4="accent4" accent5="accent5" accent6="accent6" hlink="hlink" folHlink="folHlink"/>
    </a:extraClrScheme>
    <a:extraClrScheme>
      <a:clrScheme name="سمة Office 10">
        <a:dk1>
          <a:srgbClr val="336699"/>
        </a:dk1>
        <a:lt1>
          <a:srgbClr val="FFFFFF"/>
        </a:lt1>
        <a:dk2>
          <a:srgbClr val="FFFFFF"/>
        </a:dk2>
        <a:lt2>
          <a:srgbClr val="808080"/>
        </a:lt2>
        <a:accent1>
          <a:srgbClr val="99CCFF"/>
        </a:accent1>
        <a:accent2>
          <a:srgbClr val="CCCCFF"/>
        </a:accent2>
        <a:accent3>
          <a:srgbClr val="FFFFFF"/>
        </a:accent3>
        <a:accent4>
          <a:srgbClr val="2A5682"/>
        </a:accent4>
        <a:accent5>
          <a:srgbClr val="CAE2FF"/>
        </a:accent5>
        <a:accent6>
          <a:srgbClr val="B9B9E7"/>
        </a:accent6>
        <a:hlink>
          <a:srgbClr val="3333CC"/>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439</TotalTime>
  <Words>1227</Words>
  <Application>Microsoft Office PowerPoint</Application>
  <PresentationFormat>عرض على الشاشة (3:4)‏</PresentationFormat>
  <Paragraphs>66</Paragraphs>
  <Slides>18</Slides>
  <Notes>1</Notes>
  <HiddenSlides>0</HiddenSlides>
  <MMClips>0</MMClips>
  <ScaleCrop>false</ScaleCrop>
  <HeadingPairs>
    <vt:vector size="4" baseType="variant">
      <vt:variant>
        <vt:lpstr>سمة</vt:lpstr>
      </vt:variant>
      <vt:variant>
        <vt:i4>9</vt:i4>
      </vt:variant>
      <vt:variant>
        <vt:lpstr>عناوين الشرائح</vt:lpstr>
      </vt:variant>
      <vt:variant>
        <vt:i4>18</vt:i4>
      </vt:variant>
    </vt:vector>
  </HeadingPairs>
  <TitlesOfParts>
    <vt:vector size="27" baseType="lpstr">
      <vt:lpstr>سمة Office</vt:lpstr>
      <vt:lpstr>تدفق</vt:lpstr>
      <vt:lpstr>حضري</vt:lpstr>
      <vt:lpstr>ورق</vt:lpstr>
      <vt:lpstr>رحلة</vt:lpstr>
      <vt:lpstr>واجهة</vt:lpstr>
      <vt:lpstr>Communications design template</vt:lpstr>
      <vt:lpstr>مشربية</vt:lpstr>
      <vt:lpstr>انقلاب</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قلب عمر صفحة للأمام..ليجد الجواب من الخوارزمي بعد لحظات من التفكير</vt:lpstr>
      <vt:lpstr>استغرق عمر في القراءة وهو متحمس ومنفعل..من حلول الخوارزمي للمسائل التي كانت تواجه الناس في توزيع الإرث والتجارة فيما بينهم. وكانت المسألة الثانية التي تناولها عمر تقول:</vt:lpstr>
      <vt:lpstr>وكان الجواب:</vt:lpstr>
      <vt:lpstr>أي بلغتنا الرياضية..كتب عمر على ورقة بجانبه:</vt:lpstr>
      <vt:lpstr>الشريحة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قصة اكتشاف كيفية حل المعادلة التربيعية</dc:title>
  <dc:creator>Brothers</dc:creator>
  <cp:lastModifiedBy>Brothers</cp:lastModifiedBy>
  <cp:revision>30</cp:revision>
  <dcterms:created xsi:type="dcterms:W3CDTF">2009-06-05T07:10:41Z</dcterms:created>
  <dcterms:modified xsi:type="dcterms:W3CDTF">2009-06-07T17:11:46Z</dcterms:modified>
</cp:coreProperties>
</file>