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8"/>
  </p:notesMasterIdLst>
  <p:sldIdLst>
    <p:sldId id="256" r:id="rId2"/>
    <p:sldId id="257" r:id="rId3"/>
    <p:sldId id="262" r:id="rId4"/>
    <p:sldId id="261"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5B2CB0-1062-4800-9A86-D7972E8195A5}" type="datetimeFigureOut">
              <a:rPr lang="en-US" smtClean="0"/>
              <a:pPr/>
              <a:t>6/6/2009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DC668D-FF0B-4F33-95AB-2B1FF173BF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DC668D-FF0B-4F33-95AB-2B1FF173BFB6}"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897ADD82-8B85-490A-B54F-C5826B24A587}"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7ADD82-8B85-490A-B54F-C5826B24A5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7ADD82-8B85-490A-B54F-C5826B24A58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7ADD82-8B85-490A-B54F-C5826B24A5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7ADD82-8B85-490A-B54F-C5826B24A587}"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7ADD82-8B85-490A-B54F-C5826B24A5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97ADD82-8B85-490A-B54F-C5826B24A587}"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97ADD82-8B85-490A-B54F-C5826B24A5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97ADD82-8B85-490A-B54F-C5826B24A5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2A90A0-CEDB-463E-95D8-D2C79772AF30}" type="datetimeFigureOut">
              <a:rPr lang="en-US" smtClean="0"/>
              <a:pPr/>
              <a:t>6/6/2009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7ADD82-8B85-490A-B54F-C5826B24A5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B52A90A0-CEDB-463E-95D8-D2C79772AF30}" type="datetimeFigureOut">
              <a:rPr lang="en-US" smtClean="0"/>
              <a:pPr/>
              <a:t>6/6/2009</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897ADD82-8B85-490A-B54F-C5826B24A5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B52A90A0-CEDB-463E-95D8-D2C79772AF30}" type="datetimeFigureOut">
              <a:rPr lang="en-US" smtClean="0"/>
              <a:pPr/>
              <a:t>6/6/2009</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897ADD82-8B85-490A-B54F-C5826B24A58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609600"/>
            <a:ext cx="6019800" cy="4267200"/>
          </a:xfrm>
        </p:spPr>
        <p:txBody>
          <a:bodyPr/>
          <a:lstStyle/>
          <a:p>
            <a:pPr algn="ctr" rtl="1">
              <a:spcBef>
                <a:spcPct val="50000"/>
              </a:spcBef>
            </a:pPr>
            <a:r>
              <a:rPr lang="ar-AE" sz="4000" dirty="0" smtClean="0">
                <a:latin typeface="Comic Sans MS" pitchFamily="66" charset="0"/>
                <a:cs typeface="Traditional Arabic" pitchFamily="2" charset="-78"/>
              </a:rPr>
              <a:t>عرض إجمالي في برنامج مولد العروض </a:t>
            </a:r>
            <a:r>
              <a:rPr lang="ar-SA" sz="4000" dirty="0" smtClean="0">
                <a:latin typeface="Comic Sans MS" pitchFamily="66" charset="0"/>
                <a:cs typeface="Traditional Arabic" pitchFamily="2" charset="-78"/>
              </a:rPr>
              <a:t/>
            </a:r>
            <a:br>
              <a:rPr lang="ar-SA" sz="4000" dirty="0" smtClean="0">
                <a:latin typeface="Comic Sans MS" pitchFamily="66" charset="0"/>
                <a:cs typeface="Traditional Arabic" pitchFamily="2" charset="-78"/>
              </a:rPr>
            </a:br>
            <a:r>
              <a:rPr lang="en-US" sz="4000" dirty="0" smtClean="0">
                <a:latin typeface="Comic Sans MS" pitchFamily="66" charset="0"/>
                <a:cs typeface="Traditional Arabic" pitchFamily="2" charset="-78"/>
              </a:rPr>
              <a:t>Power point   </a:t>
            </a:r>
            <a:br>
              <a:rPr lang="en-US" sz="4000" dirty="0" smtClean="0">
                <a:latin typeface="Comic Sans MS" pitchFamily="66" charset="0"/>
                <a:cs typeface="Traditional Arabic" pitchFamily="2" charset="-78"/>
              </a:rPr>
            </a:br>
            <a:r>
              <a:rPr lang="en-US" sz="4000" dirty="0" smtClean="0">
                <a:latin typeface="Comic Sans MS" pitchFamily="66" charset="0"/>
                <a:cs typeface="Traditional Arabic" pitchFamily="2" charset="-78"/>
              </a:rPr>
              <a:t> </a:t>
            </a:r>
            <a:br>
              <a:rPr lang="en-US" sz="4000" dirty="0" smtClean="0">
                <a:latin typeface="Comic Sans MS" pitchFamily="66" charset="0"/>
                <a:cs typeface="Traditional Arabic" pitchFamily="2" charset="-78"/>
              </a:rPr>
            </a:br>
            <a:r>
              <a:rPr lang="ar-SA" sz="4000" dirty="0" smtClean="0">
                <a:latin typeface="Comic Sans MS" pitchFamily="66" charset="0"/>
                <a:cs typeface="Traditional Arabic" pitchFamily="2" charset="-78"/>
              </a:rPr>
              <a:t>حل المعادلة الخطية</a:t>
            </a:r>
            <a:br>
              <a:rPr lang="ar-SA" sz="4000" dirty="0" smtClean="0">
                <a:latin typeface="Comic Sans MS" pitchFamily="66" charset="0"/>
                <a:cs typeface="Traditional Arabic" pitchFamily="2" charset="-78"/>
              </a:rPr>
            </a:br>
            <a:r>
              <a:rPr lang="ar-SA" sz="4000" dirty="0" smtClean="0">
                <a:latin typeface="Comic Sans MS" pitchFamily="66" charset="0"/>
                <a:cs typeface="Traditional Arabic" pitchFamily="2" charset="-78"/>
              </a:rPr>
              <a:t/>
            </a:r>
            <a:br>
              <a:rPr lang="ar-SA" sz="4000" dirty="0" smtClean="0">
                <a:latin typeface="Comic Sans MS" pitchFamily="66" charset="0"/>
                <a:cs typeface="Traditional Arabic" pitchFamily="2" charset="-78"/>
              </a:rPr>
            </a:br>
            <a:r>
              <a:rPr lang="ar-SA" sz="4000" dirty="0" smtClean="0">
                <a:latin typeface="Comic Sans MS" pitchFamily="66" charset="0"/>
                <a:cs typeface="Traditional Arabic" pitchFamily="2" charset="-78"/>
              </a:rPr>
              <a:t>الصف الثامن </a:t>
            </a:r>
            <a:endParaRPr lang="en-US" sz="4000" dirty="0">
              <a:cs typeface="Traditional Arabic" pitchFamily="2" charset="-78"/>
            </a:endParaRPr>
          </a:p>
        </p:txBody>
      </p:sp>
      <p:sp>
        <p:nvSpPr>
          <p:cNvPr id="4" name="عنصر نائب للتذييل 3"/>
          <p:cNvSpPr txBox="1">
            <a:spLocks noGrp="1"/>
          </p:cNvSpPr>
          <p:nvPr/>
        </p:nvSpPr>
        <p:spPr bwMode="auto">
          <a:xfrm>
            <a:off x="0" y="6172199"/>
            <a:ext cx="9144000" cy="685801"/>
          </a:xfrm>
          <a:prstGeom prst="rect">
            <a:avLst/>
          </a:prstGeom>
          <a:noFill/>
          <a:ln>
            <a:miter lim="800000"/>
            <a:headEnd/>
            <a:tailEnd/>
          </a:ln>
        </p:spPr>
        <p:txBody>
          <a:bodyPr anchor="ctr"/>
          <a:lstStyle/>
          <a:p>
            <a:pPr rtl="1"/>
            <a:r>
              <a:rPr lang="ar-SA" sz="1600" dirty="0" smtClean="0">
                <a:solidFill>
                  <a:schemeClr val="accent2">
                    <a:lumMod val="20000"/>
                    <a:lumOff val="80000"/>
                  </a:schemeClr>
                </a:solidFill>
                <a:latin typeface="Constantia" pitchFamily="18" charset="0"/>
                <a:cs typeface="Times New Roman" pitchFamily="18" charset="0"/>
              </a:rPr>
              <a:t>تغريد مجادلة                                          سنة </a:t>
            </a:r>
            <a:r>
              <a:rPr lang="ar-SA" sz="1600" dirty="0">
                <a:solidFill>
                  <a:schemeClr val="accent2">
                    <a:lumMod val="20000"/>
                    <a:lumOff val="80000"/>
                  </a:schemeClr>
                </a:solidFill>
                <a:latin typeface="Constantia" pitchFamily="18" charset="0"/>
                <a:cs typeface="Times New Roman" pitchFamily="18" charset="0"/>
              </a:rPr>
              <a:t>ثالثة، تخصص رياضيات- حاسوب، مسار إعدادي                          حل المعادلة </a:t>
            </a:r>
            <a:r>
              <a:rPr lang="ar-SA" sz="1600" dirty="0" smtClean="0">
                <a:solidFill>
                  <a:schemeClr val="accent2">
                    <a:lumMod val="20000"/>
                    <a:lumOff val="80000"/>
                  </a:schemeClr>
                </a:solidFill>
                <a:latin typeface="Constantia" pitchFamily="18" charset="0"/>
                <a:cs typeface="Times New Roman" pitchFamily="18" charset="0"/>
              </a:rPr>
              <a:t>الخطية</a:t>
            </a:r>
            <a:endParaRPr lang="ar-SA" sz="1600" dirty="0">
              <a:solidFill>
                <a:schemeClr val="accent2">
                  <a:lumMod val="20000"/>
                  <a:lumOff val="80000"/>
                </a:schemeClr>
              </a:solidFill>
              <a:latin typeface="Constantia" pitchFamily="18" charset="0"/>
              <a:cs typeface="Times New Roman" pitchFamily="18" charset="0"/>
            </a:endParaRPr>
          </a:p>
          <a:p>
            <a:pPr rtl="1"/>
            <a:endParaRPr lang="ar-SA" sz="1600" dirty="0">
              <a:solidFill>
                <a:schemeClr val="accent2">
                  <a:lumMod val="20000"/>
                  <a:lumOff val="80000"/>
                </a:schemeClr>
              </a:solidFill>
              <a:latin typeface="Constantia" pitchFamily="18" charset="0"/>
              <a:cs typeface="Times New Roman" pitchFamily="18" charset="0"/>
            </a:endParaRPr>
          </a:p>
        </p:txBody>
      </p:sp>
      <p:pic>
        <p:nvPicPr>
          <p:cNvPr id="5" name="Content Placeholder 3" descr="10.jpg"/>
          <p:cNvPicPr>
            <a:picLocks noChangeAspect="1"/>
          </p:cNvPicPr>
          <p:nvPr/>
        </p:nvPicPr>
        <p:blipFill>
          <a:blip r:embed="rId2">
            <a:duotone>
              <a:schemeClr val="accent2">
                <a:shade val="45000"/>
                <a:satMod val="135000"/>
              </a:schemeClr>
              <a:prstClr val="white"/>
            </a:duotone>
          </a:blip>
          <a:stretch>
            <a:fillRect/>
          </a:stretch>
        </p:blipFill>
        <p:spPr>
          <a:xfrm>
            <a:off x="381000" y="533400"/>
            <a:ext cx="2032000" cy="2971800"/>
          </a:xfrm>
          <a:prstGeom prst="ellipse">
            <a:avLst/>
          </a:prstGeom>
          <a:ln>
            <a:noFill/>
          </a:ln>
          <a:effectLst>
            <a:reflection blurRad="6350" stA="50000" endA="300" endPos="90000" dir="5400000" sy="-100000" algn="bl" rotWithShape="0"/>
            <a:softEdge rad="112500"/>
          </a:effectLst>
        </p:spPr>
      </p:pic>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ar-SA" dirty="0" smtClean="0"/>
              <a:t>حل المعادلة من الدرجة الأولى بطريقة الخوارزمي</a:t>
            </a:r>
            <a:endParaRPr lang="en-US" dirty="0"/>
          </a:p>
        </p:txBody>
      </p:sp>
      <p:pic>
        <p:nvPicPr>
          <p:cNvPr id="4" name="Content Placeholder 3" descr="10.jpg"/>
          <p:cNvPicPr>
            <a:picLocks noGrp="1" noChangeAspect="1"/>
          </p:cNvPicPr>
          <p:nvPr>
            <p:ph idx="1"/>
          </p:nvPr>
        </p:nvPicPr>
        <p:blipFill>
          <a:blip r:embed="rId3">
            <a:duotone>
              <a:schemeClr val="accent2">
                <a:shade val="45000"/>
                <a:satMod val="135000"/>
              </a:schemeClr>
              <a:prstClr val="white"/>
            </a:duotone>
          </a:blip>
          <a:stretch>
            <a:fillRect/>
          </a:stretch>
        </p:blipFill>
        <p:spPr>
          <a:xfrm>
            <a:off x="3276600" y="2362200"/>
            <a:ext cx="3276600" cy="4038600"/>
          </a:xfrm>
          <a:prstGeom prst="ellipse">
            <a:avLst/>
          </a:prstGeom>
          <a:ln>
            <a:noFill/>
          </a:ln>
          <a:effectLst>
            <a:softEdge rad="112500"/>
          </a:effectLst>
        </p:spPr>
      </p:pic>
    </p:spTree>
  </p:cSld>
  <p:clrMapOvr>
    <a:masterClrMapping/>
  </p:clrMapOvr>
  <p:transition>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solidFill>
                  <a:schemeClr val="tx1"/>
                </a:solidFill>
                <a:cs typeface="Traditional Arabic" pitchFamily="2" charset="-78"/>
              </a:rPr>
              <a:t>كما رأينا سابقا فإن الخوارزمي يتعامل مع حل المعادلة من الدرجة الأولى بأسلوبه اللفظي وذلك بسبب العائق الذي لم يتمكن العلم العربي من اجتيازه وهو الانتقال إلى استخدام الرموز التي كانت ستحرره من القيود اللفظية.</a:t>
            </a:r>
            <a:br>
              <a:rPr lang="ar-SA" dirty="0" smtClean="0">
                <a:solidFill>
                  <a:schemeClr val="tx1"/>
                </a:solidFill>
                <a:cs typeface="Traditional Arabic" pitchFamily="2" charset="-78"/>
              </a:rPr>
            </a:br>
            <a:r>
              <a:rPr lang="ar-SA" dirty="0" smtClean="0">
                <a:solidFill>
                  <a:schemeClr val="tx1"/>
                </a:solidFill>
                <a:cs typeface="Traditional Arabic" pitchFamily="2" charset="-78"/>
              </a:rPr>
              <a:t>لنعمم الطريقة من خلال المثال </a:t>
            </a:r>
            <a:r>
              <a:rPr lang="ar-SA" dirty="0" smtClean="0">
                <a:solidFill>
                  <a:schemeClr val="tx1"/>
                </a:solidFill>
                <a:cs typeface="Traditional Arabic" pitchFamily="2" charset="-78"/>
                <a:hlinkClick r:id="rId2" action="ppaction://hlinksldjump"/>
              </a:rPr>
              <a:t>التالي:</a:t>
            </a:r>
            <a:r>
              <a:rPr lang="ar-SA" dirty="0" smtClean="0">
                <a:solidFill>
                  <a:schemeClr val="tx1"/>
                </a:solidFill>
                <a:cs typeface="Traditional Arabic" pitchFamily="2" charset="-78"/>
              </a:rPr>
              <a:t> </a:t>
            </a:r>
            <a:endParaRPr lang="en-US" dirty="0"/>
          </a:p>
        </p:txBody>
      </p:sp>
    </p:spTree>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r" rtl="1"/>
            <a:r>
              <a:rPr lang="ar-OM" sz="3200" dirty="0" smtClean="0">
                <a:cs typeface="Traditional Arabic" pitchFamily="2" charset="-78"/>
              </a:rPr>
              <a:t/>
            </a:r>
            <a:br>
              <a:rPr lang="ar-OM" sz="3200" dirty="0" smtClean="0">
                <a:cs typeface="Traditional Arabic" pitchFamily="2" charset="-78"/>
              </a:rPr>
            </a:br>
            <a:r>
              <a:rPr lang="ar-SA" sz="4000" b="1" dirty="0" smtClean="0">
                <a:solidFill>
                  <a:schemeClr val="accent2">
                    <a:lumMod val="60000"/>
                    <a:lumOff val="40000"/>
                  </a:schemeClr>
                </a:solidFill>
                <a:cs typeface="Traditional Arabic" pitchFamily="2" charset="-78"/>
              </a:rPr>
              <a:t>حل الخوارزمي لمعادلة من الدرجة الأولى</a:t>
            </a:r>
            <a:r>
              <a:rPr lang="ar-SA" sz="3200" b="0" dirty="0" smtClean="0">
                <a:solidFill>
                  <a:schemeClr val="accent2">
                    <a:lumMod val="60000"/>
                    <a:lumOff val="40000"/>
                  </a:schemeClr>
                </a:solidFill>
                <a:cs typeface="Traditional Arabic" pitchFamily="2" charset="-78"/>
              </a:rPr>
              <a:t>:</a:t>
            </a:r>
            <a:br>
              <a:rPr lang="ar-SA" sz="3200" b="0" dirty="0" smtClean="0">
                <a:solidFill>
                  <a:schemeClr val="accent2">
                    <a:lumMod val="60000"/>
                    <a:lumOff val="40000"/>
                  </a:schemeClr>
                </a:solidFill>
                <a:cs typeface="Traditional Arabic" pitchFamily="2" charset="-78"/>
              </a:rPr>
            </a:br>
            <a:r>
              <a:rPr lang="ar-SA" sz="3200" dirty="0" smtClean="0">
                <a:solidFill>
                  <a:schemeClr val="accent2">
                    <a:lumMod val="60000"/>
                    <a:lumOff val="40000"/>
                  </a:schemeClr>
                </a:solidFill>
                <a:cs typeface="Traditional Arabic" pitchFamily="2" charset="-78"/>
              </a:rPr>
              <a:t>بترميزنا اليوم </a:t>
            </a:r>
            <a:r>
              <a:rPr lang="en-US" sz="3200" dirty="0" smtClean="0">
                <a:solidFill>
                  <a:schemeClr val="accent2">
                    <a:lumMod val="60000"/>
                    <a:lumOff val="40000"/>
                  </a:schemeClr>
                </a:solidFill>
                <a:cs typeface="Traditional Arabic" pitchFamily="2" charset="-78"/>
              </a:rPr>
              <a:t>x+2=5 </a:t>
            </a:r>
            <a:r>
              <a:rPr lang="ar-SA" sz="3200" dirty="0" smtClean="0">
                <a:solidFill>
                  <a:schemeClr val="accent2">
                    <a:lumMod val="60000"/>
                    <a:lumOff val="40000"/>
                  </a:schemeClr>
                </a:solidFill>
                <a:cs typeface="Traditional Arabic" pitchFamily="2" charset="-78"/>
              </a:rPr>
              <a:t> لنجمل معا كيف يحل الخوارزمي مثل هذه المعادلات</a:t>
            </a:r>
            <a:r>
              <a:rPr lang="en-US" sz="3200" b="0" dirty="0" smtClean="0">
                <a:solidFill>
                  <a:schemeClr val="tx1"/>
                </a:solidFill>
                <a:cs typeface="Traditional Arabic" pitchFamily="2" charset="-78"/>
              </a:rPr>
              <a:t/>
            </a:r>
            <a:br>
              <a:rPr lang="en-US" sz="3200" b="0" dirty="0" smtClean="0">
                <a:solidFill>
                  <a:schemeClr val="tx1"/>
                </a:solidFill>
                <a:cs typeface="Traditional Arabic" pitchFamily="2" charset="-78"/>
              </a:rPr>
            </a:br>
            <a:r>
              <a:rPr lang="ar-OM" sz="3600" b="0" dirty="0" smtClean="0">
                <a:solidFill>
                  <a:schemeClr val="tx1"/>
                </a:solidFill>
                <a:cs typeface="Traditional Arabic" pitchFamily="2" charset="-78"/>
              </a:rPr>
              <a:t> شيء + 2 = 5</a:t>
            </a:r>
            <a:r>
              <a:rPr lang="ar-SA" sz="3600" b="0" dirty="0" smtClean="0">
                <a:solidFill>
                  <a:schemeClr val="tx1"/>
                </a:solidFill>
                <a:cs typeface="Traditional Arabic" pitchFamily="2" charset="-78"/>
              </a:rPr>
              <a:t> (كلمة شيء استخدمت لتدل على الكمية المطلوب تعيينها –المجهول).</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كان الخوارزمي "يجبرها" بإضافة "-2" إلى طرفيها كما يلي: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+ 2 - 2 = 5 - 2</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ثم هو كان ينجز العمليات الحسابية كما يلي: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(2 - 2) = 5 - 2</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يعني: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+ 0 = 3</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يعني:</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شيء = 3</a:t>
            </a:r>
            <a:r>
              <a:rPr lang="en-US" sz="3600" b="0" dirty="0" smtClean="0">
                <a:solidFill>
                  <a:schemeClr val="tx1"/>
                </a:solidFill>
                <a:cs typeface="Traditional Arabic" pitchFamily="2" charset="-78"/>
              </a:rPr>
              <a:t/>
            </a:r>
            <a:br>
              <a:rPr lang="en-US" sz="3600" b="0" dirty="0" smtClean="0">
                <a:solidFill>
                  <a:schemeClr val="tx1"/>
                </a:solidFill>
                <a:cs typeface="Traditional Arabic" pitchFamily="2" charset="-78"/>
              </a:rPr>
            </a:br>
            <a:r>
              <a:rPr lang="ar-OM" sz="3600" b="0" dirty="0" smtClean="0">
                <a:solidFill>
                  <a:schemeClr val="tx1"/>
                </a:solidFill>
                <a:cs typeface="Traditional Arabic" pitchFamily="2" charset="-78"/>
              </a:rPr>
              <a:t>وبالمقابلة يستنتج أن الحل هو أن الشيء المجهول يساوي ثلاثة.</a:t>
            </a:r>
            <a:br>
              <a:rPr lang="ar-OM" sz="3600" b="0" dirty="0" smtClean="0">
                <a:solidFill>
                  <a:schemeClr val="tx1"/>
                </a:solidFill>
                <a:cs typeface="Traditional Arabic" pitchFamily="2" charset="-78"/>
              </a:rPr>
            </a:br>
            <a:r>
              <a:rPr lang="ar-OM" sz="3600" b="0" dirty="0" smtClean="0">
                <a:solidFill>
                  <a:schemeClr val="tx1"/>
                </a:solidFill>
                <a:cs typeface="Traditional Arabic" pitchFamily="2" charset="-78"/>
              </a:rPr>
              <a:t>هكذا كان يحل الخوارزمي معادلة من الدرجة الأولى</a:t>
            </a:r>
            <a:r>
              <a:rPr lang="en-US" sz="3600" dirty="0" smtClean="0">
                <a:cs typeface="Traditional Arabic" pitchFamily="2" charset="-78"/>
              </a:rPr>
              <a:t>.</a:t>
            </a:r>
            <a:r>
              <a:rPr lang="ar-SA" sz="3200" dirty="0" smtClean="0">
                <a:cs typeface="Traditional Arabic" pitchFamily="2" charset="-78"/>
              </a:rPr>
              <a:t/>
            </a:r>
            <a:br>
              <a:rPr lang="ar-SA" sz="3200" dirty="0" smtClean="0">
                <a:cs typeface="Traditional Arabic" pitchFamily="2" charset="-78"/>
              </a:rPr>
            </a:br>
            <a:endParaRPr lang="en-US" sz="3200" dirty="0">
              <a:cs typeface="Traditional Arabic" pitchFamily="2" charset="-78"/>
            </a:endParaRPr>
          </a:p>
        </p:txBody>
      </p:sp>
      <p:sp>
        <p:nvSpPr>
          <p:cNvPr id="3" name="Right Arrow 2"/>
          <p:cNvSpPr/>
          <p:nvPr/>
        </p:nvSpPr>
        <p:spPr>
          <a:xfrm>
            <a:off x="457200" y="2743200"/>
            <a:ext cx="3733800" cy="1981200"/>
          </a:xfrm>
          <a:prstGeom prst="rightArrow">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1752599"/>
          <a:ext cx="9144000" cy="5105401"/>
        </p:xfrm>
        <a:graphic>
          <a:graphicData uri="http://schemas.openxmlformats.org/drawingml/2006/table">
            <a:tbl>
              <a:tblPr firstRow="1" bandRow="1">
                <a:tableStyleId>{5C22544A-7EE6-4342-B048-85BDC9FD1C3A}</a:tableStyleId>
              </a:tblPr>
              <a:tblGrid>
                <a:gridCol w="4770783"/>
                <a:gridCol w="4373217"/>
              </a:tblGrid>
              <a:tr h="1549247">
                <a:tc>
                  <a:txBody>
                    <a:bodyPr/>
                    <a:lstStyle/>
                    <a:p>
                      <a:r>
                        <a:rPr lang="en-US" sz="2800" dirty="0" smtClean="0">
                          <a:cs typeface="Traditional Arabic" pitchFamily="2" charset="-78"/>
                        </a:rPr>
                        <a:t>4[3(2x+1)+2]+3=95</a:t>
                      </a:r>
                    </a:p>
                    <a:p>
                      <a:r>
                        <a:rPr lang="en-US" sz="2800" dirty="0" smtClean="0">
                          <a:cs typeface="Traditional Arabic" pitchFamily="2" charset="-78"/>
                        </a:rPr>
                        <a:t>24x+23=95</a:t>
                      </a:r>
                      <a:endParaRPr lang="en-US" sz="2800" dirty="0">
                        <a:cs typeface="Traditional Arabic" pitchFamily="2" charset="-78"/>
                      </a:endParaRPr>
                    </a:p>
                  </a:txBody>
                  <a:tcPr/>
                </a:tc>
                <a:tc>
                  <a:txBody>
                    <a:bodyPr/>
                    <a:lstStyle/>
                    <a:p>
                      <a:pPr algn="r" rtl="1"/>
                      <a:r>
                        <a:rPr lang="ar-SA" sz="2800" dirty="0" smtClean="0">
                          <a:cs typeface="Traditional Arabic" pitchFamily="2" charset="-78"/>
                        </a:rPr>
                        <a:t>فالبجبر عملنا ما يجب،فانتهى إلى أربعة وعشرين شيئا وثلاثة وعشرين عددا تعدل خمسة وتسعين.</a:t>
                      </a:r>
                      <a:endParaRPr lang="en-US" sz="2800" dirty="0">
                        <a:cs typeface="Traditional Arabic" pitchFamily="2" charset="-78"/>
                      </a:endParaRPr>
                    </a:p>
                  </a:txBody>
                  <a:tcPr/>
                </a:tc>
              </a:tr>
              <a:tr h="1524920">
                <a:tc>
                  <a:txBody>
                    <a:bodyPr/>
                    <a:lstStyle/>
                    <a:p>
                      <a:r>
                        <a:rPr lang="en-US" sz="2800" dirty="0" smtClean="0">
                          <a:cs typeface="Traditional Arabic" pitchFamily="2" charset="-78"/>
                        </a:rPr>
                        <a:t>24x=72</a:t>
                      </a:r>
                      <a:endParaRPr lang="en-US" sz="2800" dirty="0">
                        <a:cs typeface="Traditional Arabic" pitchFamily="2" charset="-78"/>
                      </a:endParaRPr>
                    </a:p>
                  </a:txBody>
                  <a:tcPr/>
                </a:tc>
                <a:tc>
                  <a:txBody>
                    <a:bodyPr/>
                    <a:lstStyle/>
                    <a:p>
                      <a:pPr algn="r" rtl="1"/>
                      <a:r>
                        <a:rPr lang="ar-SA" sz="2800" dirty="0" smtClean="0">
                          <a:cs typeface="Traditional Arabic" pitchFamily="2" charset="-78"/>
                        </a:rPr>
                        <a:t>وبعد إسقاط المشترك، فالأشياء تعدل اثنين وسبعين.</a:t>
                      </a:r>
                      <a:endParaRPr lang="en-US" sz="2800" dirty="0">
                        <a:cs typeface="Traditional Arabic" pitchFamily="2" charset="-78"/>
                      </a:endParaRPr>
                    </a:p>
                  </a:txBody>
                  <a:tcPr/>
                </a:tc>
              </a:tr>
              <a:tr h="2031234">
                <a:tc>
                  <a:txBody>
                    <a:bodyPr/>
                    <a:lstStyle/>
                    <a:p>
                      <a:endParaRPr lang="en-US" sz="2800" dirty="0" smtClean="0">
                        <a:cs typeface="Traditional Arabic" pitchFamily="2" charset="-78"/>
                      </a:endParaRPr>
                    </a:p>
                    <a:p>
                      <a:endParaRPr lang="en-US" sz="2800" dirty="0" smtClean="0">
                        <a:cs typeface="Traditional Arabic" pitchFamily="2" charset="-78"/>
                      </a:endParaRPr>
                    </a:p>
                    <a:p>
                      <a:endParaRPr lang="en-US" sz="2800" dirty="0" smtClean="0">
                        <a:cs typeface="Traditional Arabic" pitchFamily="2" charset="-78"/>
                      </a:endParaRPr>
                    </a:p>
                    <a:p>
                      <a:r>
                        <a:rPr lang="en-US" sz="2800" dirty="0" smtClean="0">
                          <a:cs typeface="Traditional Arabic" pitchFamily="2" charset="-78"/>
                        </a:rPr>
                        <a:t>X=3</a:t>
                      </a:r>
                    </a:p>
                  </a:txBody>
                  <a:tcPr/>
                </a:tc>
                <a:tc>
                  <a:txBody>
                    <a:bodyPr/>
                    <a:lstStyle/>
                    <a:p>
                      <a:pPr algn="r" rtl="1"/>
                      <a:r>
                        <a:rPr lang="ar-SA" sz="2800" dirty="0" smtClean="0">
                          <a:cs typeface="Traditional Arabic" pitchFamily="2" charset="-78"/>
                        </a:rPr>
                        <a:t>وهي الأولى من المفردات وخارج القسمة ثلاثة وهو المطلوب.</a:t>
                      </a:r>
                      <a:endParaRPr lang="en-US" sz="2800" dirty="0">
                        <a:cs typeface="Traditional Arabic" pitchFamily="2" charset="-78"/>
                      </a:endParaRPr>
                    </a:p>
                  </a:txBody>
                  <a:tcPr/>
                </a:tc>
              </a:tr>
            </a:tbl>
          </a:graphicData>
        </a:graphic>
      </p:graphicFrame>
      <p:graphicFrame>
        <p:nvGraphicFramePr>
          <p:cNvPr id="24578" name="Object 2"/>
          <p:cNvGraphicFramePr>
            <a:graphicFrameLocks noChangeAspect="1"/>
          </p:cNvGraphicFramePr>
          <p:nvPr/>
        </p:nvGraphicFramePr>
        <p:xfrm>
          <a:off x="0" y="4876800"/>
          <a:ext cx="1752600" cy="762000"/>
        </p:xfrm>
        <a:graphic>
          <a:graphicData uri="http://schemas.openxmlformats.org/presentationml/2006/ole">
            <p:oleObj spid="_x0000_s1026" name="Equation" r:id="rId3" imgW="634680" imgH="393480" progId="">
              <p:embed/>
            </p:oleObj>
          </a:graphicData>
        </a:graphic>
      </p:graphicFrame>
      <p:sp>
        <p:nvSpPr>
          <p:cNvPr id="6" name="TextBox 5"/>
          <p:cNvSpPr txBox="1"/>
          <p:nvPr/>
        </p:nvSpPr>
        <p:spPr>
          <a:xfrm>
            <a:off x="0" y="0"/>
            <a:ext cx="9144000" cy="1569660"/>
          </a:xfrm>
          <a:prstGeom prst="rect">
            <a:avLst/>
          </a:prstGeom>
          <a:noFill/>
        </p:spPr>
        <p:txBody>
          <a:bodyPr wrap="square" rtlCol="0">
            <a:spAutoFit/>
          </a:bodyPr>
          <a:lstStyle/>
          <a:p>
            <a:pPr algn="r" rtl="1"/>
            <a:r>
              <a:rPr lang="ar-SA" sz="3200" b="1" dirty="0" smtClean="0">
                <a:solidFill>
                  <a:schemeClr val="accent2">
                    <a:lumMod val="60000"/>
                    <a:lumOff val="40000"/>
                  </a:schemeClr>
                </a:solidFill>
                <a:cs typeface="Traditional Arabic" pitchFamily="2" charset="-78"/>
              </a:rPr>
              <a:t>مثال:</a:t>
            </a:r>
            <a:r>
              <a:rPr lang="ar-SA" sz="3200" dirty="0" smtClean="0">
                <a:cs typeface="Traditional Arabic" pitchFamily="2" charset="-78"/>
              </a:rPr>
              <a:t/>
            </a:r>
            <a:br>
              <a:rPr lang="ar-SA" sz="3200" dirty="0" smtClean="0">
                <a:cs typeface="Traditional Arabic" pitchFamily="2" charset="-78"/>
              </a:rPr>
            </a:br>
            <a:r>
              <a:rPr lang="ar-SA" sz="3200" b="1" dirty="0" smtClean="0">
                <a:cs typeface="Traditional Arabic" pitchFamily="2" charset="-78"/>
              </a:rPr>
              <a:t>”عدد ضوعف وزيد عليه واحد،وضرب الحاصل في ثلاثة وزيد عليه اثنان،وضرب المبلغ في أربعة،وزيد عليه ثلاثة،بلغ خمسة وتسعين“</a:t>
            </a:r>
            <a:r>
              <a:rPr lang="en-US" sz="3200" b="1" dirty="0" smtClean="0">
                <a:cs typeface="Traditional Arabic" pitchFamily="2" charset="-78"/>
              </a:rPr>
              <a:t>.</a:t>
            </a:r>
            <a:endParaRPr lang="en-US" sz="3200" b="1" dirty="0">
              <a:cs typeface="Traditional Arabic" pitchFamily="2" charset="-78"/>
            </a:endParaRPr>
          </a:p>
        </p:txBody>
      </p:sp>
    </p:spTree>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85800"/>
            <a:ext cx="7848600" cy="3048000"/>
          </a:xfrm>
        </p:spPr>
        <p:txBody>
          <a:bodyPr>
            <a:normAutofit fontScale="90000"/>
          </a:bodyPr>
          <a:lstStyle/>
          <a:p>
            <a:pPr algn="ctr" rtl="1"/>
            <a:r>
              <a:rPr lang="ar-SA" dirty="0" smtClean="0"/>
              <a:t> </a:t>
            </a:r>
            <a:r>
              <a:rPr lang="ar-SA" sz="4800" dirty="0" smtClean="0">
                <a:cs typeface="Traditional Arabic" pitchFamily="2" charset="-78"/>
              </a:rPr>
              <a:t>كما رأينا فإن الخوارزمي تعامل مع حل السؤال بأسلوبه اللفظي وبينا ذلك في العمود الأيمن والعمود الأيسر بترميزنا اليوم.</a:t>
            </a:r>
            <a:br>
              <a:rPr lang="ar-SA" sz="4800" dirty="0" smtClean="0">
                <a:cs typeface="Traditional Arabic" pitchFamily="2" charset="-78"/>
              </a:rPr>
            </a:br>
            <a:r>
              <a:rPr lang="ar-SA" dirty="0" smtClean="0"/>
              <a:t/>
            </a:r>
            <a:br>
              <a:rPr lang="ar-SA" dirty="0" smtClean="0"/>
            </a:br>
            <a:r>
              <a:rPr lang="ar-SA" dirty="0" smtClean="0"/>
              <a:t> </a:t>
            </a:r>
            <a:endParaRPr lang="en-US" dirty="0"/>
          </a:p>
        </p:txBody>
      </p:sp>
      <p:pic>
        <p:nvPicPr>
          <p:cNvPr id="3" name="Picture Placeholder 4" descr="10.jpg"/>
          <p:cNvPicPr>
            <a:picLocks noChangeAspect="1"/>
          </p:cNvPicPr>
          <p:nvPr/>
        </p:nvPicPr>
        <p:blipFill>
          <a:blip r:embed="rId2">
            <a:duotone>
              <a:prstClr val="black"/>
              <a:schemeClr val="accent1">
                <a:tint val="45000"/>
                <a:satMod val="400000"/>
              </a:schemeClr>
            </a:duotone>
          </a:blip>
          <a:srcRect t="29942" b="29942"/>
          <a:stretch>
            <a:fillRect/>
          </a:stretch>
        </p:blipFill>
        <p:spPr>
          <a:xfrm>
            <a:off x="2895600" y="2667000"/>
            <a:ext cx="3581400" cy="3886200"/>
          </a:xfrm>
          <a:prstGeom prst="ellipse">
            <a:avLst/>
          </a:prstGeom>
          <a:ln>
            <a:noFill/>
          </a:ln>
          <a:effectLst>
            <a:softEdge rad="112500"/>
          </a:effectLst>
        </p:spPr>
      </p:pic>
    </p:spTree>
  </p:cSld>
  <p:clrMapOvr>
    <a:masterClrMapping/>
  </p:clrMapOvr>
  <p:transition>
    <p:blind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275</TotalTime>
  <Words>129</Words>
  <Application>Microsoft Office PowerPoint</Application>
  <PresentationFormat>‫הצגה על המסך (4:3)</PresentationFormat>
  <Paragraphs>18</Paragraphs>
  <Slides>6</Slides>
  <Notes>1</Notes>
  <HiddenSlides>0</HiddenSlides>
  <MMClips>0</MMClips>
  <ScaleCrop>false</ScaleCrop>
  <HeadingPairs>
    <vt:vector size="6" baseType="variant">
      <vt:variant>
        <vt:lpstr>ערכת נושא</vt:lpstr>
      </vt:variant>
      <vt:variant>
        <vt:i4>1</vt:i4>
      </vt:variant>
      <vt:variant>
        <vt:lpstr>שרתי OLE מוטבעים</vt:lpstr>
      </vt:variant>
      <vt:variant>
        <vt:i4>1</vt:i4>
      </vt:variant>
      <vt:variant>
        <vt:lpstr>כותרות שקופיות</vt:lpstr>
      </vt:variant>
      <vt:variant>
        <vt:i4>6</vt:i4>
      </vt:variant>
    </vt:vector>
  </HeadingPairs>
  <TitlesOfParts>
    <vt:vector size="8" baseType="lpstr">
      <vt:lpstr>Metro</vt:lpstr>
      <vt:lpstr>Equation</vt:lpstr>
      <vt:lpstr>عرض إجمالي في برنامج مولد العروض  Power point      حل المعادلة الخطية  الصف الثامن </vt:lpstr>
      <vt:lpstr>حل المعادلة من الدرجة الأولى بطريقة الخوارزمي</vt:lpstr>
      <vt:lpstr>كما رأينا سابقا فإن الخوارزمي يتعامل مع حل المعادلة من الدرجة الأولى بأسلوبه اللفظي وذلك بسبب العائق الذي لم يتمكن العلم العربي من اجتيازه وهو الانتقال إلى استخدام الرموز التي كانت ستحرره من القيود اللفظية. لنعمم الطريقة من خلال المثال التالي: </vt:lpstr>
      <vt:lpstr> حل الخوارزمي لمعادلة من الدرجة الأولى: بترميزنا اليوم x+2=5  لنجمل معا كيف يحل الخوارزمي مثل هذه المعادلات  شيء + 2 = 5 (كلمة شيء استخدمت لتدل على الكمية المطلوب تعيينها –المجهول). كان الخوارزمي "يجبرها" بإضافة "-2" إلى طرفيها كما يلي: شيء + 2 - 2 = 5 - 2 ثم هو كان ينجز العمليات الحسابية كما يلي: شيء + (2 - 2) = 5 - 2 يعني: شيء + 0 = 3 يعني: شيء = 3 وبالمقابلة يستنتج أن الحل هو أن الشيء المجهول يساوي ثلاثة. هكذا كان يحل الخوارزمي معادلة من الدرجة الأولى. </vt:lpstr>
      <vt:lpstr>שקופית 5</vt:lpstr>
      <vt:lpstr> كما رأينا فإن الخوارزمي تعامل مع حل السؤال بأسلوبه اللفظي وبينا ذلك في العمود الأيمن والعمود الأيسر بترميزنا اليوم.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إجمالي في برنامج مولد العروض  Power point      حل المعادلة الخطية الصف الثامن مقدم من : تغريد مجادلة </dc:title>
  <dc:creator>Tagreed</dc:creator>
  <cp:lastModifiedBy> </cp:lastModifiedBy>
  <cp:revision>23</cp:revision>
  <dcterms:created xsi:type="dcterms:W3CDTF">2009-06-05T13:13:36Z</dcterms:created>
  <dcterms:modified xsi:type="dcterms:W3CDTF">2009-06-06T20:33:31Z</dcterms:modified>
</cp:coreProperties>
</file>