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9" r:id="rId3"/>
    <p:sldId id="262" r:id="rId4"/>
    <p:sldId id="263" r:id="rId5"/>
    <p:sldId id="264" r:id="rId6"/>
    <p:sldId id="265" r:id="rId7"/>
    <p:sldId id="279" r:id="rId8"/>
    <p:sldId id="266" r:id="rId9"/>
    <p:sldId id="276" r:id="rId10"/>
    <p:sldId id="280" r:id="rId11"/>
    <p:sldId id="271" r:id="rId12"/>
    <p:sldId id="277" r:id="rId13"/>
    <p:sldId id="268" r:id="rId14"/>
    <p:sldId id="270" r:id="rId15"/>
    <p:sldId id="274" r:id="rId16"/>
    <p:sldId id="273" r:id="rId17"/>
    <p:sldId id="281" r:id="rId18"/>
    <p:sldId id="267" r:id="rId19"/>
    <p:sldId id="269" r:id="rId20"/>
    <p:sldId id="284" r:id="rId21"/>
    <p:sldId id="278" r:id="rId22"/>
    <p:sldId id="282"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750" autoAdjust="0"/>
  </p:normalViewPr>
  <p:slideViewPr>
    <p:cSldViewPr>
      <p:cViewPr varScale="1">
        <p:scale>
          <a:sx n="74" d="100"/>
          <a:sy n="74" d="100"/>
        </p:scale>
        <p:origin x="-104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slide" Target="../slides/slide4.xml"/></Relationships>
</file>

<file path=ppt/diagrams/_rels/data2.xml.rels><?xml version="1.0" encoding="UTF-8" standalone="yes"?>
<Relationships xmlns="http://schemas.openxmlformats.org/package/2006/relationships"><Relationship Id="rId1" Type="http://schemas.openxmlformats.org/officeDocument/2006/relationships/slide" Target="../slides/slide6.xml"/></Relationships>
</file>

<file path=ppt/diagrams/_rels/data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slide" Target="../slides/slide8.xml"/></Relationships>
</file>

<file path=ppt/diagrams/_rels/data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slide" Target="../slides/slide13.xml"/></Relationships>
</file>

<file path=ppt/diagrams/_rels/data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 Target="../slides/slide22.xml"/><Relationship Id="rId1" Type="http://schemas.openxmlformats.org/officeDocument/2006/relationships/slide" Target="../slides/slide18.xml"/><Relationship Id="rId4" Type="http://schemas.openxmlformats.org/officeDocument/2006/relationships/image" Target="../media/image10.jpeg"/></Relationships>
</file>

<file path=ppt/diagrams/_rels/data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 Target="../slides/slide22.xml"/><Relationship Id="rId1" Type="http://schemas.openxmlformats.org/officeDocument/2006/relationships/slide" Target="../slides/slide18.xml"/><Relationship Id="rId4" Type="http://schemas.openxmlformats.org/officeDocument/2006/relationships/image" Target="../media/image10.jpeg"/></Relationships>
</file>

<file path=ppt/diagrams/_rels/data8.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slide" Target="../slides/slide2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0703C6-18D9-44BB-88FC-8A77E40A9D63}" type="doc">
      <dgm:prSet loTypeId="urn:microsoft.com/office/officeart/2005/8/layout/pyramid2" loCatId="list" qsTypeId="urn:microsoft.com/office/officeart/2005/8/quickstyle/3d5" qsCatId="3D" csTypeId="urn:microsoft.com/office/officeart/2005/8/colors/colorful1" csCatId="colorful" phldr="1"/>
      <dgm:spPr/>
    </dgm:pt>
    <dgm:pt modelId="{CB7F92B2-7D35-47B6-A139-E0DDA02413ED}">
      <dgm:prSet phldrT="[Text]"/>
      <dgm:spPr/>
      <dgm:t>
        <a:bodyPr/>
        <a:lstStyle/>
        <a:p>
          <a:r>
            <a:rPr lang="ar-SA" dirty="0" smtClean="0">
              <a:solidFill>
                <a:schemeClr val="tx1"/>
              </a:solidFill>
              <a:hlinkClick xmlns:r="http://schemas.openxmlformats.org/officeDocument/2006/relationships" r:id="rId1" action="ppaction://hlinksldjump"/>
            </a:rPr>
            <a:t>حل المعادلة الخطية في الحضارة المصرية</a:t>
          </a:r>
          <a:endParaRPr lang="en-US" dirty="0">
            <a:solidFill>
              <a:schemeClr val="tx1"/>
            </a:solidFill>
          </a:endParaRPr>
        </a:p>
      </dgm:t>
    </dgm:pt>
    <dgm:pt modelId="{7074A08F-358C-4DF0-A375-6150A89E2F36}" type="parTrans" cxnId="{3E987AE7-504D-4085-A8C5-AB3C4BF73B87}">
      <dgm:prSet/>
      <dgm:spPr/>
      <dgm:t>
        <a:bodyPr/>
        <a:lstStyle/>
        <a:p>
          <a:endParaRPr lang="en-US"/>
        </a:p>
      </dgm:t>
    </dgm:pt>
    <dgm:pt modelId="{8DF33441-F8A5-4103-A31F-9124D961AD4F}" type="sibTrans" cxnId="{3E987AE7-504D-4085-A8C5-AB3C4BF73B87}">
      <dgm:prSet/>
      <dgm:spPr/>
      <dgm:t>
        <a:bodyPr/>
        <a:lstStyle/>
        <a:p>
          <a:endParaRPr lang="en-US"/>
        </a:p>
      </dgm:t>
    </dgm:pt>
    <dgm:pt modelId="{52118B65-9E20-4CD3-B53A-FB8CF97EF6C7}" type="pres">
      <dgm:prSet presAssocID="{D40703C6-18D9-44BB-88FC-8A77E40A9D63}" presName="compositeShape" presStyleCnt="0">
        <dgm:presLayoutVars>
          <dgm:dir/>
          <dgm:resizeHandles/>
        </dgm:presLayoutVars>
      </dgm:prSet>
      <dgm:spPr/>
    </dgm:pt>
    <dgm:pt modelId="{D281FD0A-C017-447E-B322-7D49D7CFAF02}" type="pres">
      <dgm:prSet presAssocID="{D40703C6-18D9-44BB-88FC-8A77E40A9D63}" presName="pyramid" presStyleLbl="node1" presStyleIdx="0" presStyleCnt="1" custLinFactNeighborX="28009" custLinFactNeighborY="7894"/>
      <dgm:spPr/>
    </dgm:pt>
    <dgm:pt modelId="{1A6BE4C0-3E0E-4C5E-BEE9-D324A1BB54A5}" type="pres">
      <dgm:prSet presAssocID="{D40703C6-18D9-44BB-88FC-8A77E40A9D63}" presName="theList" presStyleCnt="0"/>
      <dgm:spPr/>
    </dgm:pt>
    <dgm:pt modelId="{21B9EB07-BC94-4E66-9052-A3260AF18E3D}" type="pres">
      <dgm:prSet presAssocID="{CB7F92B2-7D35-47B6-A139-E0DDA02413ED}" presName="aNode" presStyleLbl="fgAcc1" presStyleIdx="0" presStyleCnt="1">
        <dgm:presLayoutVars>
          <dgm:bulletEnabled val="1"/>
        </dgm:presLayoutVars>
      </dgm:prSet>
      <dgm:spPr/>
      <dgm:t>
        <a:bodyPr/>
        <a:lstStyle/>
        <a:p>
          <a:endParaRPr lang="en-US"/>
        </a:p>
      </dgm:t>
    </dgm:pt>
    <dgm:pt modelId="{85C0C795-FCC2-4C97-B80B-A12E3DAE3D60}" type="pres">
      <dgm:prSet presAssocID="{CB7F92B2-7D35-47B6-A139-E0DDA02413ED}" presName="aSpace" presStyleCnt="0"/>
      <dgm:spPr/>
    </dgm:pt>
  </dgm:ptLst>
  <dgm:cxnLst>
    <dgm:cxn modelId="{3E987AE7-504D-4085-A8C5-AB3C4BF73B87}" srcId="{D40703C6-18D9-44BB-88FC-8A77E40A9D63}" destId="{CB7F92B2-7D35-47B6-A139-E0DDA02413ED}" srcOrd="0" destOrd="0" parTransId="{7074A08F-358C-4DF0-A375-6150A89E2F36}" sibTransId="{8DF33441-F8A5-4103-A31F-9124D961AD4F}"/>
    <dgm:cxn modelId="{5DBF3879-600E-4A04-B4A9-F140E5146A0C}" type="presOf" srcId="{CB7F92B2-7D35-47B6-A139-E0DDA02413ED}" destId="{21B9EB07-BC94-4E66-9052-A3260AF18E3D}" srcOrd="0" destOrd="0" presId="urn:microsoft.com/office/officeart/2005/8/layout/pyramid2"/>
    <dgm:cxn modelId="{2DFAF654-A4F0-49B8-AE6F-FE05AF242DCB}" type="presOf" srcId="{D40703C6-18D9-44BB-88FC-8A77E40A9D63}" destId="{52118B65-9E20-4CD3-B53A-FB8CF97EF6C7}" srcOrd="0" destOrd="0" presId="urn:microsoft.com/office/officeart/2005/8/layout/pyramid2"/>
    <dgm:cxn modelId="{F70AE137-80A4-4E23-AF4C-9A60454998B5}" type="presParOf" srcId="{52118B65-9E20-4CD3-B53A-FB8CF97EF6C7}" destId="{D281FD0A-C017-447E-B322-7D49D7CFAF02}" srcOrd="0" destOrd="0" presId="urn:microsoft.com/office/officeart/2005/8/layout/pyramid2"/>
    <dgm:cxn modelId="{2D351A83-AEB9-4C63-AB79-871ADEFA2575}" type="presParOf" srcId="{52118B65-9E20-4CD3-B53A-FB8CF97EF6C7}" destId="{1A6BE4C0-3E0E-4C5E-BEE9-D324A1BB54A5}" srcOrd="1" destOrd="0" presId="urn:microsoft.com/office/officeart/2005/8/layout/pyramid2"/>
    <dgm:cxn modelId="{7DEF4C4B-B60F-4C1E-86CD-5FA626526482}" type="presParOf" srcId="{1A6BE4C0-3E0E-4C5E-BEE9-D324A1BB54A5}" destId="{21B9EB07-BC94-4E66-9052-A3260AF18E3D}" srcOrd="0" destOrd="0" presId="urn:microsoft.com/office/officeart/2005/8/layout/pyramid2"/>
    <dgm:cxn modelId="{622E473E-A299-4DE7-9148-7B3DEFB81A5B}" type="presParOf" srcId="{1A6BE4C0-3E0E-4C5E-BEE9-D324A1BB54A5}" destId="{85C0C795-FCC2-4C97-B80B-A12E3DAE3D60}" srcOrd="1" destOrd="0" presId="urn:microsoft.com/office/officeart/2005/8/layout/pyramid2"/>
  </dgm:cxnLst>
  <dgm:bg/>
  <dgm:whole/>
</dgm:dataModel>
</file>

<file path=ppt/diagrams/data2.xml><?xml version="1.0" encoding="utf-8"?>
<dgm:dataModel xmlns:dgm="http://schemas.openxmlformats.org/drawingml/2006/diagram" xmlns:a="http://schemas.openxmlformats.org/drawingml/2006/main">
  <dgm:ptLst>
    <dgm:pt modelId="{D40703C6-18D9-44BB-88FC-8A77E40A9D63}" type="doc">
      <dgm:prSet loTypeId="urn:microsoft.com/office/officeart/2005/8/layout/pyramid2" loCatId="list" qsTypeId="urn:microsoft.com/office/officeart/2005/8/quickstyle/3d5" qsCatId="3D" csTypeId="urn:microsoft.com/office/officeart/2005/8/colors/colorful1" csCatId="colorful" phldr="1"/>
      <dgm:spPr/>
    </dgm:pt>
    <dgm:pt modelId="{CB7F92B2-7D35-47B6-A139-E0DDA02413ED}">
      <dgm:prSet phldrT="[Text]"/>
      <dgm:spPr/>
      <dgm:t>
        <a:bodyPr/>
        <a:lstStyle/>
        <a:p>
          <a:r>
            <a:rPr lang="ar-SA" dirty="0" smtClean="0">
              <a:solidFill>
                <a:schemeClr val="tx1"/>
              </a:solidFill>
              <a:hlinkClick xmlns:r="http://schemas.openxmlformats.org/officeDocument/2006/relationships" r:id="rId1" action="ppaction://hlinksldjump"/>
            </a:rPr>
            <a:t>حل المعادلة الخطية في الحضارة البابلية</a:t>
          </a:r>
          <a:endParaRPr lang="en-US" dirty="0">
            <a:solidFill>
              <a:schemeClr val="tx1"/>
            </a:solidFill>
          </a:endParaRPr>
        </a:p>
      </dgm:t>
    </dgm:pt>
    <dgm:pt modelId="{7074A08F-358C-4DF0-A375-6150A89E2F36}" type="parTrans" cxnId="{3E987AE7-504D-4085-A8C5-AB3C4BF73B87}">
      <dgm:prSet/>
      <dgm:spPr/>
      <dgm:t>
        <a:bodyPr/>
        <a:lstStyle/>
        <a:p>
          <a:endParaRPr lang="en-US"/>
        </a:p>
      </dgm:t>
    </dgm:pt>
    <dgm:pt modelId="{8DF33441-F8A5-4103-A31F-9124D961AD4F}" type="sibTrans" cxnId="{3E987AE7-504D-4085-A8C5-AB3C4BF73B87}">
      <dgm:prSet/>
      <dgm:spPr/>
      <dgm:t>
        <a:bodyPr/>
        <a:lstStyle/>
        <a:p>
          <a:endParaRPr lang="en-US"/>
        </a:p>
      </dgm:t>
    </dgm:pt>
    <dgm:pt modelId="{52118B65-9E20-4CD3-B53A-FB8CF97EF6C7}" type="pres">
      <dgm:prSet presAssocID="{D40703C6-18D9-44BB-88FC-8A77E40A9D63}" presName="compositeShape" presStyleCnt="0">
        <dgm:presLayoutVars>
          <dgm:dir/>
          <dgm:resizeHandles/>
        </dgm:presLayoutVars>
      </dgm:prSet>
      <dgm:spPr/>
    </dgm:pt>
    <dgm:pt modelId="{D281FD0A-C017-447E-B322-7D49D7CFAF02}" type="pres">
      <dgm:prSet presAssocID="{D40703C6-18D9-44BB-88FC-8A77E40A9D63}" presName="pyramid" presStyleLbl="node1" presStyleIdx="0" presStyleCnt="1"/>
      <dgm:spPr/>
    </dgm:pt>
    <dgm:pt modelId="{1A6BE4C0-3E0E-4C5E-BEE9-D324A1BB54A5}" type="pres">
      <dgm:prSet presAssocID="{D40703C6-18D9-44BB-88FC-8A77E40A9D63}" presName="theList" presStyleCnt="0"/>
      <dgm:spPr/>
    </dgm:pt>
    <dgm:pt modelId="{21B9EB07-BC94-4E66-9052-A3260AF18E3D}" type="pres">
      <dgm:prSet presAssocID="{CB7F92B2-7D35-47B6-A139-E0DDA02413ED}" presName="aNode" presStyleLbl="fgAcc1" presStyleIdx="0" presStyleCnt="1">
        <dgm:presLayoutVars>
          <dgm:bulletEnabled val="1"/>
        </dgm:presLayoutVars>
      </dgm:prSet>
      <dgm:spPr/>
      <dgm:t>
        <a:bodyPr/>
        <a:lstStyle/>
        <a:p>
          <a:endParaRPr lang="en-US"/>
        </a:p>
      </dgm:t>
    </dgm:pt>
    <dgm:pt modelId="{85C0C795-FCC2-4C97-B80B-A12E3DAE3D60}" type="pres">
      <dgm:prSet presAssocID="{CB7F92B2-7D35-47B6-A139-E0DDA02413ED}" presName="aSpace" presStyleCnt="0"/>
      <dgm:spPr/>
    </dgm:pt>
  </dgm:ptLst>
  <dgm:cxnLst>
    <dgm:cxn modelId="{3E987AE7-504D-4085-A8C5-AB3C4BF73B87}" srcId="{D40703C6-18D9-44BB-88FC-8A77E40A9D63}" destId="{CB7F92B2-7D35-47B6-A139-E0DDA02413ED}" srcOrd="0" destOrd="0" parTransId="{7074A08F-358C-4DF0-A375-6150A89E2F36}" sibTransId="{8DF33441-F8A5-4103-A31F-9124D961AD4F}"/>
    <dgm:cxn modelId="{16BD7F16-42E2-4C85-AB27-6F6AB625040F}" type="presOf" srcId="{CB7F92B2-7D35-47B6-A139-E0DDA02413ED}" destId="{21B9EB07-BC94-4E66-9052-A3260AF18E3D}" srcOrd="0" destOrd="0" presId="urn:microsoft.com/office/officeart/2005/8/layout/pyramid2"/>
    <dgm:cxn modelId="{D8159C85-95C5-4A8B-AE0F-03C2FC0B32EE}" type="presOf" srcId="{D40703C6-18D9-44BB-88FC-8A77E40A9D63}" destId="{52118B65-9E20-4CD3-B53A-FB8CF97EF6C7}" srcOrd="0" destOrd="0" presId="urn:microsoft.com/office/officeart/2005/8/layout/pyramid2"/>
    <dgm:cxn modelId="{543BA183-8017-4CC1-9DCA-C331F08E096C}" type="presParOf" srcId="{52118B65-9E20-4CD3-B53A-FB8CF97EF6C7}" destId="{D281FD0A-C017-447E-B322-7D49D7CFAF02}" srcOrd="0" destOrd="0" presId="urn:microsoft.com/office/officeart/2005/8/layout/pyramid2"/>
    <dgm:cxn modelId="{42741D3E-0DF6-40E5-95E3-F9FA7E2072C7}" type="presParOf" srcId="{52118B65-9E20-4CD3-B53A-FB8CF97EF6C7}" destId="{1A6BE4C0-3E0E-4C5E-BEE9-D324A1BB54A5}" srcOrd="1" destOrd="0" presId="urn:microsoft.com/office/officeart/2005/8/layout/pyramid2"/>
    <dgm:cxn modelId="{76CF45F9-765C-4CF9-BE92-B9AA6ACFD69E}" type="presParOf" srcId="{1A6BE4C0-3E0E-4C5E-BEE9-D324A1BB54A5}" destId="{21B9EB07-BC94-4E66-9052-A3260AF18E3D}" srcOrd="0" destOrd="0" presId="urn:microsoft.com/office/officeart/2005/8/layout/pyramid2"/>
    <dgm:cxn modelId="{9DA5A3AE-4100-4AE9-ABA8-6B75518F0CD3}" type="presParOf" srcId="{1A6BE4C0-3E0E-4C5E-BEE9-D324A1BB54A5}" destId="{85C0C795-FCC2-4C97-B80B-A12E3DAE3D60}" srcOrd="1" destOrd="0" presId="urn:microsoft.com/office/officeart/2005/8/layout/pyramid2"/>
  </dgm:cxnLst>
  <dgm:bg/>
  <dgm:whole/>
</dgm:dataModel>
</file>

<file path=ppt/diagrams/data3.xml><?xml version="1.0" encoding="utf-8"?>
<dgm:dataModel xmlns:dgm="http://schemas.openxmlformats.org/drawingml/2006/diagram" xmlns:a="http://schemas.openxmlformats.org/drawingml/2006/main">
  <dgm:ptLst>
    <dgm:pt modelId="{D40703C6-18D9-44BB-88FC-8A77E40A9D63}" type="doc">
      <dgm:prSet loTypeId="urn:microsoft.com/office/officeart/2005/8/layout/pyramid2" loCatId="list" qsTypeId="urn:microsoft.com/office/officeart/2005/8/quickstyle/3d5" qsCatId="3D" csTypeId="urn:microsoft.com/office/officeart/2005/8/colors/colorful1" csCatId="colorful" phldr="1"/>
      <dgm:spPr/>
    </dgm:pt>
    <dgm:pt modelId="{CB7F92B2-7D35-47B6-A139-E0DDA02413ED}">
      <dgm:prSet phldrT="[Text]"/>
      <dgm:spPr/>
      <dgm:t>
        <a:bodyPr/>
        <a:lstStyle/>
        <a:p>
          <a:r>
            <a:rPr lang="ar-SA" dirty="0" smtClean="0">
              <a:solidFill>
                <a:schemeClr val="tx1"/>
              </a:solidFill>
              <a:hlinkClick xmlns:r="http://schemas.openxmlformats.org/officeDocument/2006/relationships" r:id="rId1" action="ppaction://hlinksldjump"/>
            </a:rPr>
            <a:t>حل المعادلة الخطية من الدرجة الأولى عند الصينيون والهنود</a:t>
          </a:r>
          <a:endParaRPr lang="en-US" dirty="0">
            <a:solidFill>
              <a:schemeClr val="tx1"/>
            </a:solidFill>
            <a:hlinkClick xmlns:r="http://schemas.openxmlformats.org/officeDocument/2006/relationships" r:id="rId2" action="ppaction://hlinksldjump"/>
          </a:endParaRPr>
        </a:p>
      </dgm:t>
    </dgm:pt>
    <dgm:pt modelId="{8DF33441-F8A5-4103-A31F-9124D961AD4F}" type="sibTrans" cxnId="{3E987AE7-504D-4085-A8C5-AB3C4BF73B87}">
      <dgm:prSet/>
      <dgm:spPr/>
      <dgm:t>
        <a:bodyPr/>
        <a:lstStyle/>
        <a:p>
          <a:endParaRPr lang="en-US"/>
        </a:p>
      </dgm:t>
    </dgm:pt>
    <dgm:pt modelId="{7074A08F-358C-4DF0-A375-6150A89E2F36}" type="parTrans" cxnId="{3E987AE7-504D-4085-A8C5-AB3C4BF73B87}">
      <dgm:prSet/>
      <dgm:spPr/>
      <dgm:t>
        <a:bodyPr/>
        <a:lstStyle/>
        <a:p>
          <a:endParaRPr lang="en-US"/>
        </a:p>
      </dgm:t>
    </dgm:pt>
    <dgm:pt modelId="{52118B65-9E20-4CD3-B53A-FB8CF97EF6C7}" type="pres">
      <dgm:prSet presAssocID="{D40703C6-18D9-44BB-88FC-8A77E40A9D63}" presName="compositeShape" presStyleCnt="0">
        <dgm:presLayoutVars>
          <dgm:dir/>
          <dgm:resizeHandles/>
        </dgm:presLayoutVars>
      </dgm:prSet>
      <dgm:spPr/>
    </dgm:pt>
    <dgm:pt modelId="{D281FD0A-C017-447E-B322-7D49D7CFAF02}" type="pres">
      <dgm:prSet presAssocID="{D40703C6-18D9-44BB-88FC-8A77E40A9D63}" presName="pyramid" presStyleLbl="node1" presStyleIdx="0" presStyleCnt="1"/>
      <dgm:spPr/>
    </dgm:pt>
    <dgm:pt modelId="{1A6BE4C0-3E0E-4C5E-BEE9-D324A1BB54A5}" type="pres">
      <dgm:prSet presAssocID="{D40703C6-18D9-44BB-88FC-8A77E40A9D63}" presName="theList" presStyleCnt="0"/>
      <dgm:spPr/>
    </dgm:pt>
    <dgm:pt modelId="{21B9EB07-BC94-4E66-9052-A3260AF18E3D}" type="pres">
      <dgm:prSet presAssocID="{CB7F92B2-7D35-47B6-A139-E0DDA02413ED}" presName="aNode" presStyleLbl="fgAcc1" presStyleIdx="0" presStyleCnt="1">
        <dgm:presLayoutVars>
          <dgm:bulletEnabled val="1"/>
        </dgm:presLayoutVars>
      </dgm:prSet>
      <dgm:spPr/>
      <dgm:t>
        <a:bodyPr/>
        <a:lstStyle/>
        <a:p>
          <a:endParaRPr lang="en-US"/>
        </a:p>
      </dgm:t>
    </dgm:pt>
    <dgm:pt modelId="{85C0C795-FCC2-4C97-B80B-A12E3DAE3D60}" type="pres">
      <dgm:prSet presAssocID="{CB7F92B2-7D35-47B6-A139-E0DDA02413ED}" presName="aSpace" presStyleCnt="0"/>
      <dgm:spPr/>
    </dgm:pt>
  </dgm:ptLst>
  <dgm:cxnLst>
    <dgm:cxn modelId="{3E987AE7-504D-4085-A8C5-AB3C4BF73B87}" srcId="{D40703C6-18D9-44BB-88FC-8A77E40A9D63}" destId="{CB7F92B2-7D35-47B6-A139-E0DDA02413ED}" srcOrd="0" destOrd="0" parTransId="{7074A08F-358C-4DF0-A375-6150A89E2F36}" sibTransId="{8DF33441-F8A5-4103-A31F-9124D961AD4F}"/>
    <dgm:cxn modelId="{1C85F0E3-A70E-4EEB-8367-26127132492D}" type="presOf" srcId="{CB7F92B2-7D35-47B6-A139-E0DDA02413ED}" destId="{21B9EB07-BC94-4E66-9052-A3260AF18E3D}" srcOrd="0" destOrd="0" presId="urn:microsoft.com/office/officeart/2005/8/layout/pyramid2"/>
    <dgm:cxn modelId="{46352CAA-F957-4767-862D-2866EABD1CBA}" type="presOf" srcId="{D40703C6-18D9-44BB-88FC-8A77E40A9D63}" destId="{52118B65-9E20-4CD3-B53A-FB8CF97EF6C7}" srcOrd="0" destOrd="0" presId="urn:microsoft.com/office/officeart/2005/8/layout/pyramid2"/>
    <dgm:cxn modelId="{10A3E955-520E-4CB7-B67F-EE577740E4BF}" type="presParOf" srcId="{52118B65-9E20-4CD3-B53A-FB8CF97EF6C7}" destId="{D281FD0A-C017-447E-B322-7D49D7CFAF02}" srcOrd="0" destOrd="0" presId="urn:microsoft.com/office/officeart/2005/8/layout/pyramid2"/>
    <dgm:cxn modelId="{5453778E-FC17-4406-BACB-766DBFF2461E}" type="presParOf" srcId="{52118B65-9E20-4CD3-B53A-FB8CF97EF6C7}" destId="{1A6BE4C0-3E0E-4C5E-BEE9-D324A1BB54A5}" srcOrd="1" destOrd="0" presId="urn:microsoft.com/office/officeart/2005/8/layout/pyramid2"/>
    <dgm:cxn modelId="{669657B8-8C2C-4D66-8A70-428A3B97404C}" type="presParOf" srcId="{1A6BE4C0-3E0E-4C5E-BEE9-D324A1BB54A5}" destId="{21B9EB07-BC94-4E66-9052-A3260AF18E3D}" srcOrd="0" destOrd="0" presId="urn:microsoft.com/office/officeart/2005/8/layout/pyramid2"/>
    <dgm:cxn modelId="{A8878AE6-6569-45F7-AE11-B540D18966F3}" type="presParOf" srcId="{1A6BE4C0-3E0E-4C5E-BEE9-D324A1BB54A5}" destId="{85C0C795-FCC2-4C97-B80B-A12E3DAE3D60}" srcOrd="1" destOrd="0" presId="urn:microsoft.com/office/officeart/2005/8/layout/pyramid2"/>
  </dgm:cxnLst>
  <dgm:bg/>
  <dgm:whole/>
</dgm:dataModel>
</file>

<file path=ppt/diagrams/data4.xml><?xml version="1.0" encoding="utf-8"?>
<dgm:dataModel xmlns:dgm="http://schemas.openxmlformats.org/drawingml/2006/diagram" xmlns:a="http://schemas.openxmlformats.org/drawingml/2006/main">
  <dgm:ptLst>
    <dgm:pt modelId="{A6D37EE6-798F-4EA2-8FB9-09ABF09B78C6}" type="doc">
      <dgm:prSet loTypeId="urn:microsoft.com/office/officeart/2005/8/layout/gear1" loCatId="process" qsTypeId="urn:microsoft.com/office/officeart/2005/8/quickstyle/simple1" qsCatId="simple" csTypeId="urn:microsoft.com/office/officeart/2005/8/colors/accent1_2" csCatId="accent1" phldr="1"/>
      <dgm:spPr/>
    </dgm:pt>
    <dgm:pt modelId="{2DC880E6-A349-424C-B12A-8923D60FBF1C}">
      <dgm:prSet phldrT="[Text]" custT="1"/>
      <dgm:spPr/>
      <dgm:t>
        <a:bodyPr/>
        <a:lstStyle/>
        <a:p>
          <a:r>
            <a:rPr lang="ar-SA" sz="3200" b="1" dirty="0" smtClean="0">
              <a:solidFill>
                <a:schemeClr val="accent2">
                  <a:lumMod val="60000"/>
                  <a:lumOff val="40000"/>
                </a:schemeClr>
              </a:solidFill>
              <a:cs typeface="Traditional Arabic" pitchFamily="2" charset="-78"/>
            </a:rPr>
            <a:t>بعض الطرق العددية لحساب المجهولات من الدرجة الأولى التي اتبعها العرب وخاصة الخوارزمي وذلك باستخدام أساليب ومفاهيم الحساب وذلك يدل على عبقرية العلماء العرب والمسلمين، وسوف نبين هنا بعض الأمثلة:</a:t>
          </a:r>
          <a:endParaRPr lang="en-US" sz="3200" b="1" dirty="0">
            <a:solidFill>
              <a:schemeClr val="accent2">
                <a:lumMod val="60000"/>
                <a:lumOff val="40000"/>
              </a:schemeClr>
            </a:solidFill>
          </a:endParaRPr>
        </a:p>
      </dgm:t>
    </dgm:pt>
    <dgm:pt modelId="{A4A166A2-9E58-49AB-9758-D75904767234}" type="parTrans" cxnId="{775D76AB-7726-4887-A8C6-444A6B9C81E4}">
      <dgm:prSet/>
      <dgm:spPr/>
      <dgm:t>
        <a:bodyPr/>
        <a:lstStyle/>
        <a:p>
          <a:endParaRPr lang="en-US"/>
        </a:p>
      </dgm:t>
    </dgm:pt>
    <dgm:pt modelId="{A30A7048-5241-4244-ADD2-15A931C6270E}" type="sibTrans" cxnId="{775D76AB-7726-4887-A8C6-444A6B9C81E4}">
      <dgm:prSet/>
      <dgm:spPr/>
      <dgm:t>
        <a:bodyPr/>
        <a:lstStyle/>
        <a:p>
          <a:endParaRPr lang="en-US" dirty="0"/>
        </a:p>
      </dgm:t>
    </dgm:pt>
    <dgm:pt modelId="{8C282FFE-C79A-4C0E-A4C2-390ECC012BAA}" type="pres">
      <dgm:prSet presAssocID="{A6D37EE6-798F-4EA2-8FB9-09ABF09B78C6}" presName="composite" presStyleCnt="0">
        <dgm:presLayoutVars>
          <dgm:chMax val="3"/>
          <dgm:animLvl val="lvl"/>
          <dgm:resizeHandles val="exact"/>
        </dgm:presLayoutVars>
      </dgm:prSet>
      <dgm:spPr/>
    </dgm:pt>
    <dgm:pt modelId="{61FCA8C9-52FD-41FC-92B0-C144FB543DF4}" type="pres">
      <dgm:prSet presAssocID="{2DC880E6-A349-424C-B12A-8923D60FBF1C}" presName="gear1" presStyleLbl="node1" presStyleIdx="0" presStyleCnt="1" custScaleX="219178" custScaleY="181818" custLinFactNeighborX="4702" custLinFactNeighborY="-42230">
        <dgm:presLayoutVars>
          <dgm:chMax val="1"/>
          <dgm:bulletEnabled val="1"/>
        </dgm:presLayoutVars>
      </dgm:prSet>
      <dgm:spPr/>
      <dgm:t>
        <a:bodyPr/>
        <a:lstStyle/>
        <a:p>
          <a:endParaRPr lang="en-US"/>
        </a:p>
      </dgm:t>
    </dgm:pt>
    <dgm:pt modelId="{189B5791-CAAA-49DA-93A9-F9327D3F1C1C}" type="pres">
      <dgm:prSet presAssocID="{2DC880E6-A349-424C-B12A-8923D60FBF1C}" presName="gear1srcNode" presStyleLbl="node1" presStyleIdx="0" presStyleCnt="1"/>
      <dgm:spPr/>
      <dgm:t>
        <a:bodyPr/>
        <a:lstStyle/>
        <a:p>
          <a:endParaRPr lang="en-US"/>
        </a:p>
      </dgm:t>
    </dgm:pt>
    <dgm:pt modelId="{DFE45D85-DF59-4675-A5B5-7C1F136679A0}" type="pres">
      <dgm:prSet presAssocID="{2DC880E6-A349-424C-B12A-8923D60FBF1C}" presName="gear1dstNode" presStyleLbl="node1" presStyleIdx="0" presStyleCnt="1"/>
      <dgm:spPr/>
      <dgm:t>
        <a:bodyPr/>
        <a:lstStyle/>
        <a:p>
          <a:endParaRPr lang="en-US"/>
        </a:p>
      </dgm:t>
    </dgm:pt>
    <dgm:pt modelId="{5AE11D73-A1A5-4504-AD70-372FCA575FA4}" type="pres">
      <dgm:prSet presAssocID="{A30A7048-5241-4244-ADD2-15A931C6270E}" presName="connector1" presStyleLbl="sibTrans2D1" presStyleIdx="0" presStyleCnt="1" custLinFactNeighborX="17531" custLinFactNeighborY="-16780"/>
      <dgm:spPr/>
      <dgm:t>
        <a:bodyPr/>
        <a:lstStyle/>
        <a:p>
          <a:endParaRPr lang="en-US"/>
        </a:p>
      </dgm:t>
    </dgm:pt>
  </dgm:ptLst>
  <dgm:cxnLst>
    <dgm:cxn modelId="{CB99CD19-9E92-4B48-9B23-6CDEF24883DE}" type="presOf" srcId="{A30A7048-5241-4244-ADD2-15A931C6270E}" destId="{5AE11D73-A1A5-4504-AD70-372FCA575FA4}" srcOrd="0" destOrd="0" presId="urn:microsoft.com/office/officeart/2005/8/layout/gear1"/>
    <dgm:cxn modelId="{6B0EED5F-496E-420E-9361-BE58FBA6C7FB}" type="presOf" srcId="{A6D37EE6-798F-4EA2-8FB9-09ABF09B78C6}" destId="{8C282FFE-C79A-4C0E-A4C2-390ECC012BAA}" srcOrd="0" destOrd="0" presId="urn:microsoft.com/office/officeart/2005/8/layout/gear1"/>
    <dgm:cxn modelId="{E0374A1B-AC7A-4052-B072-F5D98A37B111}" type="presOf" srcId="{2DC880E6-A349-424C-B12A-8923D60FBF1C}" destId="{DFE45D85-DF59-4675-A5B5-7C1F136679A0}" srcOrd="2" destOrd="0" presId="urn:microsoft.com/office/officeart/2005/8/layout/gear1"/>
    <dgm:cxn modelId="{73B5C787-0238-4BB4-80F0-4B632B6BDA80}" type="presOf" srcId="{2DC880E6-A349-424C-B12A-8923D60FBF1C}" destId="{61FCA8C9-52FD-41FC-92B0-C144FB543DF4}" srcOrd="0" destOrd="0" presId="urn:microsoft.com/office/officeart/2005/8/layout/gear1"/>
    <dgm:cxn modelId="{84B5B71D-A6D6-4F67-84C7-8123012A83A8}" type="presOf" srcId="{2DC880E6-A349-424C-B12A-8923D60FBF1C}" destId="{189B5791-CAAA-49DA-93A9-F9327D3F1C1C}" srcOrd="1" destOrd="0" presId="urn:microsoft.com/office/officeart/2005/8/layout/gear1"/>
    <dgm:cxn modelId="{775D76AB-7726-4887-A8C6-444A6B9C81E4}" srcId="{A6D37EE6-798F-4EA2-8FB9-09ABF09B78C6}" destId="{2DC880E6-A349-424C-B12A-8923D60FBF1C}" srcOrd="0" destOrd="0" parTransId="{A4A166A2-9E58-49AB-9758-D75904767234}" sibTransId="{A30A7048-5241-4244-ADD2-15A931C6270E}"/>
    <dgm:cxn modelId="{EAF04520-645A-4737-979C-364B9F1C2921}" type="presParOf" srcId="{8C282FFE-C79A-4C0E-A4C2-390ECC012BAA}" destId="{61FCA8C9-52FD-41FC-92B0-C144FB543DF4}" srcOrd="0" destOrd="0" presId="urn:microsoft.com/office/officeart/2005/8/layout/gear1"/>
    <dgm:cxn modelId="{CDA1A1CA-1129-4F28-85AA-12FE3645ED19}" type="presParOf" srcId="{8C282FFE-C79A-4C0E-A4C2-390ECC012BAA}" destId="{189B5791-CAAA-49DA-93A9-F9327D3F1C1C}" srcOrd="1" destOrd="0" presId="urn:microsoft.com/office/officeart/2005/8/layout/gear1"/>
    <dgm:cxn modelId="{3E39A475-E71B-4EDE-BA4F-C775663AEE8F}" type="presParOf" srcId="{8C282FFE-C79A-4C0E-A4C2-390ECC012BAA}" destId="{DFE45D85-DF59-4675-A5B5-7C1F136679A0}" srcOrd="2" destOrd="0" presId="urn:microsoft.com/office/officeart/2005/8/layout/gear1"/>
    <dgm:cxn modelId="{92D27398-B625-4BDA-8974-9D1D4CD376E6}" type="presParOf" srcId="{8C282FFE-C79A-4C0E-A4C2-390ECC012BAA}" destId="{5AE11D73-A1A5-4504-AD70-372FCA575FA4}" srcOrd="3" destOrd="0" presId="urn:microsoft.com/office/officeart/2005/8/layout/gear1"/>
  </dgm:cxnLst>
  <dgm:bg/>
  <dgm:whole/>
</dgm:dataModel>
</file>

<file path=ppt/diagrams/data5.xml><?xml version="1.0" encoding="utf-8"?>
<dgm:dataModel xmlns:dgm="http://schemas.openxmlformats.org/drawingml/2006/diagram" xmlns:a="http://schemas.openxmlformats.org/drawingml/2006/main">
  <dgm:ptLst>
    <dgm:pt modelId="{D40703C6-18D9-44BB-88FC-8A77E40A9D63}" type="doc">
      <dgm:prSet loTypeId="urn:microsoft.com/office/officeart/2005/8/layout/pyramid2" loCatId="list" qsTypeId="urn:microsoft.com/office/officeart/2005/8/quickstyle/3d5" qsCatId="3D" csTypeId="urn:microsoft.com/office/officeart/2005/8/colors/colorful1" csCatId="colorful" phldr="1"/>
      <dgm:spPr/>
    </dgm:pt>
    <dgm:pt modelId="{CB7F92B2-7D35-47B6-A139-E0DDA02413ED}">
      <dgm:prSet phldrT="[Text]"/>
      <dgm:spPr/>
      <dgm:t>
        <a:bodyPr/>
        <a:lstStyle/>
        <a:p>
          <a:r>
            <a:rPr lang="ar-SA" dirty="0" smtClean="0">
              <a:solidFill>
                <a:schemeClr val="tx1"/>
              </a:solidFill>
              <a:hlinkClick xmlns:r="http://schemas.openxmlformats.org/officeDocument/2006/relationships" r:id="rId1" action="ppaction://hlinksldjump"/>
            </a:rPr>
            <a:t>حل المعادلة الخطية في الحضارة الإسلامية</a:t>
          </a:r>
          <a:endParaRPr lang="en-US" dirty="0">
            <a:solidFill>
              <a:schemeClr val="tx1"/>
            </a:solidFill>
            <a:hlinkClick xmlns:r="http://schemas.openxmlformats.org/officeDocument/2006/relationships" r:id="rId2" action="ppaction://hlinksldjump"/>
          </a:endParaRPr>
        </a:p>
      </dgm:t>
    </dgm:pt>
    <dgm:pt modelId="{7074A08F-358C-4DF0-A375-6150A89E2F36}" type="parTrans" cxnId="{3E987AE7-504D-4085-A8C5-AB3C4BF73B87}">
      <dgm:prSet/>
      <dgm:spPr/>
      <dgm:t>
        <a:bodyPr/>
        <a:lstStyle/>
        <a:p>
          <a:endParaRPr lang="en-US"/>
        </a:p>
      </dgm:t>
    </dgm:pt>
    <dgm:pt modelId="{8DF33441-F8A5-4103-A31F-9124D961AD4F}" type="sibTrans" cxnId="{3E987AE7-504D-4085-A8C5-AB3C4BF73B87}">
      <dgm:prSet/>
      <dgm:spPr/>
      <dgm:t>
        <a:bodyPr/>
        <a:lstStyle/>
        <a:p>
          <a:endParaRPr lang="en-US"/>
        </a:p>
      </dgm:t>
    </dgm:pt>
    <dgm:pt modelId="{52118B65-9E20-4CD3-B53A-FB8CF97EF6C7}" type="pres">
      <dgm:prSet presAssocID="{D40703C6-18D9-44BB-88FC-8A77E40A9D63}" presName="compositeShape" presStyleCnt="0">
        <dgm:presLayoutVars>
          <dgm:dir/>
          <dgm:resizeHandles/>
        </dgm:presLayoutVars>
      </dgm:prSet>
      <dgm:spPr/>
    </dgm:pt>
    <dgm:pt modelId="{D281FD0A-C017-447E-B322-7D49D7CFAF02}" type="pres">
      <dgm:prSet presAssocID="{D40703C6-18D9-44BB-88FC-8A77E40A9D63}" presName="pyramid" presStyleLbl="node1" presStyleIdx="0" presStyleCnt="1"/>
      <dgm:spPr/>
    </dgm:pt>
    <dgm:pt modelId="{1A6BE4C0-3E0E-4C5E-BEE9-D324A1BB54A5}" type="pres">
      <dgm:prSet presAssocID="{D40703C6-18D9-44BB-88FC-8A77E40A9D63}" presName="theList" presStyleCnt="0"/>
      <dgm:spPr/>
    </dgm:pt>
    <dgm:pt modelId="{21B9EB07-BC94-4E66-9052-A3260AF18E3D}" type="pres">
      <dgm:prSet presAssocID="{CB7F92B2-7D35-47B6-A139-E0DDA02413ED}" presName="aNode" presStyleLbl="fgAcc1" presStyleIdx="0" presStyleCnt="1">
        <dgm:presLayoutVars>
          <dgm:bulletEnabled val="1"/>
        </dgm:presLayoutVars>
      </dgm:prSet>
      <dgm:spPr/>
      <dgm:t>
        <a:bodyPr/>
        <a:lstStyle/>
        <a:p>
          <a:endParaRPr lang="en-US"/>
        </a:p>
      </dgm:t>
    </dgm:pt>
    <dgm:pt modelId="{85C0C795-FCC2-4C97-B80B-A12E3DAE3D60}" type="pres">
      <dgm:prSet presAssocID="{CB7F92B2-7D35-47B6-A139-E0DDA02413ED}" presName="aSpace" presStyleCnt="0"/>
      <dgm:spPr/>
    </dgm:pt>
  </dgm:ptLst>
  <dgm:cxnLst>
    <dgm:cxn modelId="{3E987AE7-504D-4085-A8C5-AB3C4BF73B87}" srcId="{D40703C6-18D9-44BB-88FC-8A77E40A9D63}" destId="{CB7F92B2-7D35-47B6-A139-E0DDA02413ED}" srcOrd="0" destOrd="0" parTransId="{7074A08F-358C-4DF0-A375-6150A89E2F36}" sibTransId="{8DF33441-F8A5-4103-A31F-9124D961AD4F}"/>
    <dgm:cxn modelId="{2CD54DA2-E54F-4FDA-84DF-C90B81C48B8C}" type="presOf" srcId="{D40703C6-18D9-44BB-88FC-8A77E40A9D63}" destId="{52118B65-9E20-4CD3-B53A-FB8CF97EF6C7}" srcOrd="0" destOrd="0" presId="urn:microsoft.com/office/officeart/2005/8/layout/pyramid2"/>
    <dgm:cxn modelId="{FF16278F-A1CA-420C-BFEE-0BE12BF1A759}" type="presOf" srcId="{CB7F92B2-7D35-47B6-A139-E0DDA02413ED}" destId="{21B9EB07-BC94-4E66-9052-A3260AF18E3D}" srcOrd="0" destOrd="0" presId="urn:microsoft.com/office/officeart/2005/8/layout/pyramid2"/>
    <dgm:cxn modelId="{E19262C4-515B-490F-825B-CDB314EBD614}" type="presParOf" srcId="{52118B65-9E20-4CD3-B53A-FB8CF97EF6C7}" destId="{D281FD0A-C017-447E-B322-7D49D7CFAF02}" srcOrd="0" destOrd="0" presId="urn:microsoft.com/office/officeart/2005/8/layout/pyramid2"/>
    <dgm:cxn modelId="{C9878F39-D1D8-4DAC-84CB-32ADD5107846}" type="presParOf" srcId="{52118B65-9E20-4CD3-B53A-FB8CF97EF6C7}" destId="{1A6BE4C0-3E0E-4C5E-BEE9-D324A1BB54A5}" srcOrd="1" destOrd="0" presId="urn:microsoft.com/office/officeart/2005/8/layout/pyramid2"/>
    <dgm:cxn modelId="{BA7958C3-5756-4B09-8624-B4CFF2D6E514}" type="presParOf" srcId="{1A6BE4C0-3E0E-4C5E-BEE9-D324A1BB54A5}" destId="{21B9EB07-BC94-4E66-9052-A3260AF18E3D}" srcOrd="0" destOrd="0" presId="urn:microsoft.com/office/officeart/2005/8/layout/pyramid2"/>
    <dgm:cxn modelId="{11EF8DFC-4D75-4CBF-9FCA-37AA3E4565D3}" type="presParOf" srcId="{1A6BE4C0-3E0E-4C5E-BEE9-D324A1BB54A5}" destId="{85C0C795-FCC2-4C97-B80B-A12E3DAE3D60}" srcOrd="1" destOrd="0" presId="urn:microsoft.com/office/officeart/2005/8/layout/pyramid2"/>
  </dgm:cxnLst>
  <dgm:bg/>
  <dgm:whole/>
</dgm:dataModel>
</file>

<file path=ppt/diagrams/data6.xml><?xml version="1.0" encoding="utf-8"?>
<dgm:dataModel xmlns:dgm="http://schemas.openxmlformats.org/drawingml/2006/diagram" xmlns:a="http://schemas.openxmlformats.org/drawingml/2006/main">
  <dgm:ptLst>
    <dgm:pt modelId="{430D04DD-77D4-4D35-8545-F47AD83D0A1C}" type="doc">
      <dgm:prSet loTypeId="urn:microsoft.com/office/officeart/2005/8/layout/target1" loCatId="relationship" qsTypeId="urn:microsoft.com/office/officeart/2005/8/quickstyle/simple1" qsCatId="simple" csTypeId="urn:microsoft.com/office/officeart/2005/8/colors/accent4_2" csCatId="accent4" phldr="1"/>
      <dgm:spPr/>
    </dgm:pt>
    <dgm:pt modelId="{F1351ED0-BBE7-49B6-8E27-AABC4A19AE03}">
      <dgm:prSet phldrT="[Text]" custT="1"/>
      <dgm:spPr/>
      <dgm:t>
        <a:bodyPr/>
        <a:lstStyle/>
        <a:p>
          <a:r>
            <a:rPr lang="ar-SA" sz="2000" dirty="0" smtClean="0">
              <a:solidFill>
                <a:schemeClr val="accent2">
                  <a:lumMod val="60000"/>
                  <a:lumOff val="40000"/>
                </a:schemeClr>
              </a:solidFill>
              <a:hlinkClick xmlns:r="http://schemas.openxmlformats.org/officeDocument/2006/relationships" r:id="rId1" action="ppaction://hlinksldjump"/>
            </a:rPr>
            <a:t>اضغط</a:t>
          </a:r>
          <a:r>
            <a:rPr lang="ar-SA" sz="2000" dirty="0" smtClean="0">
              <a:solidFill>
                <a:schemeClr val="accent2">
                  <a:lumMod val="60000"/>
                  <a:lumOff val="40000"/>
                </a:schemeClr>
              </a:solidFill>
            </a:rPr>
            <a:t>  لمعرفة نبذة قصيرة عن كتاب الجبر والمقابلة للخوارزمي </a:t>
          </a:r>
          <a:endParaRPr lang="en-US" sz="2000" dirty="0">
            <a:solidFill>
              <a:schemeClr val="accent2">
                <a:lumMod val="60000"/>
                <a:lumOff val="40000"/>
              </a:schemeClr>
            </a:solidFill>
          </a:endParaRPr>
        </a:p>
      </dgm:t>
    </dgm:pt>
    <dgm:pt modelId="{3EC51AD2-8694-4BC7-8B9D-B7295966859E}" type="parTrans" cxnId="{2C261292-3E19-4F65-BDBC-6FCB9D7F05E9}">
      <dgm:prSet/>
      <dgm:spPr/>
      <dgm:t>
        <a:bodyPr/>
        <a:lstStyle/>
        <a:p>
          <a:endParaRPr lang="en-US"/>
        </a:p>
      </dgm:t>
    </dgm:pt>
    <dgm:pt modelId="{76711298-207E-47F4-98F9-6FDC63EB2D81}" type="sibTrans" cxnId="{2C261292-3E19-4F65-BDBC-6FCB9D7F05E9}">
      <dgm:prSet/>
      <dgm:spPr/>
      <dgm:t>
        <a:bodyPr/>
        <a:lstStyle/>
        <a:p>
          <a:endParaRPr lang="en-US"/>
        </a:p>
      </dgm:t>
    </dgm:pt>
    <dgm:pt modelId="{4300CE34-7F4C-4203-AE45-085CC854B65A}">
      <dgm:prSet phldrT="[Text]" custT="1"/>
      <dgm:spPr/>
      <dgm:t>
        <a:bodyPr/>
        <a:lstStyle/>
        <a:p>
          <a:r>
            <a:rPr lang="ar-SA" sz="2000" dirty="0" smtClean="0">
              <a:solidFill>
                <a:schemeClr val="accent2">
                  <a:lumMod val="60000"/>
                  <a:lumOff val="40000"/>
                </a:schemeClr>
              </a:solidFill>
              <a:hlinkClick xmlns:r="http://schemas.openxmlformats.org/officeDocument/2006/relationships" r:id="rId2" action="ppaction://hlinksldjump"/>
            </a:rPr>
            <a:t>اضغط</a:t>
          </a:r>
          <a:r>
            <a:rPr lang="ar-SA" sz="2000" dirty="0" smtClean="0">
              <a:solidFill>
                <a:schemeClr val="accent2">
                  <a:lumMod val="60000"/>
                  <a:lumOff val="40000"/>
                </a:schemeClr>
              </a:solidFill>
            </a:rPr>
            <a:t> لتشاهد طريقة حل </a:t>
          </a:r>
          <a:r>
            <a:rPr lang="ar-JO" sz="2000" dirty="0" err="1" smtClean="0">
              <a:solidFill>
                <a:schemeClr val="accent2">
                  <a:lumMod val="60000"/>
                  <a:lumOff val="40000"/>
                </a:schemeClr>
              </a:solidFill>
            </a:rPr>
            <a:t>ال</a:t>
          </a:r>
          <a:r>
            <a:rPr lang="ar-SA" sz="2000" dirty="0" smtClean="0">
              <a:solidFill>
                <a:schemeClr val="accent2">
                  <a:lumMod val="60000"/>
                  <a:lumOff val="40000"/>
                </a:schemeClr>
              </a:solidFill>
            </a:rPr>
            <a:t>معادلة </a:t>
          </a:r>
          <a:r>
            <a:rPr lang="ar-SA" sz="2000" dirty="0" smtClean="0">
              <a:solidFill>
                <a:schemeClr val="accent2">
                  <a:lumMod val="60000"/>
                  <a:lumOff val="40000"/>
                </a:schemeClr>
              </a:solidFill>
            </a:rPr>
            <a:t>من الدرجة الأولى  بأسلوبنا اليوم</a:t>
          </a:r>
          <a:endParaRPr lang="en-US" sz="2000" dirty="0">
            <a:solidFill>
              <a:schemeClr val="accent2">
                <a:lumMod val="60000"/>
                <a:lumOff val="40000"/>
              </a:schemeClr>
            </a:solidFill>
          </a:endParaRPr>
        </a:p>
      </dgm:t>
    </dgm:pt>
    <dgm:pt modelId="{4F0A730A-02F2-4DE5-9B15-BEAD0985A493}" type="parTrans" cxnId="{6C998976-31BF-4335-8A6A-F33FC36B9E31}">
      <dgm:prSet/>
      <dgm:spPr/>
      <dgm:t>
        <a:bodyPr/>
        <a:lstStyle/>
        <a:p>
          <a:endParaRPr lang="en-US"/>
        </a:p>
      </dgm:t>
    </dgm:pt>
    <dgm:pt modelId="{4D293CFB-3666-497A-92A3-BC5380BF8B24}" type="sibTrans" cxnId="{6C998976-31BF-4335-8A6A-F33FC36B9E31}">
      <dgm:prSet/>
      <dgm:spPr/>
      <dgm:t>
        <a:bodyPr/>
        <a:lstStyle/>
        <a:p>
          <a:endParaRPr lang="en-US"/>
        </a:p>
      </dgm:t>
    </dgm:pt>
    <dgm:pt modelId="{750AFA0B-2177-4395-87C4-46165414455D}">
      <dgm:prSet phldrT="[Text]"/>
      <dgm:spPr/>
      <dgm:t>
        <a:bodyPr/>
        <a:lstStyle/>
        <a:p>
          <a:endParaRPr lang="en-US" dirty="0">
            <a:solidFill>
              <a:schemeClr val="accent2">
                <a:lumMod val="60000"/>
                <a:lumOff val="40000"/>
              </a:schemeClr>
            </a:solidFill>
          </a:endParaRPr>
        </a:p>
      </dgm:t>
    </dgm:pt>
    <dgm:pt modelId="{CF518BDD-3C94-4091-B16D-70BFD1C1945E}" type="sibTrans" cxnId="{446C01B0-B5B9-4384-B072-3B4A5AA30DB7}">
      <dgm:prSet/>
      <dgm:spPr/>
      <dgm:t>
        <a:bodyPr/>
        <a:lstStyle/>
        <a:p>
          <a:endParaRPr lang="en-US"/>
        </a:p>
      </dgm:t>
    </dgm:pt>
    <dgm:pt modelId="{FE0CB269-EBAB-4E70-B1D0-1369869AC1D7}" type="parTrans" cxnId="{446C01B0-B5B9-4384-B072-3B4A5AA30DB7}">
      <dgm:prSet/>
      <dgm:spPr/>
      <dgm:t>
        <a:bodyPr/>
        <a:lstStyle/>
        <a:p>
          <a:endParaRPr lang="en-US"/>
        </a:p>
      </dgm:t>
    </dgm:pt>
    <dgm:pt modelId="{ACDF3AC5-1686-4C7B-B487-2EDC5ACB7A0B}" type="pres">
      <dgm:prSet presAssocID="{430D04DD-77D4-4D35-8545-F47AD83D0A1C}" presName="composite" presStyleCnt="0">
        <dgm:presLayoutVars>
          <dgm:chMax val="5"/>
          <dgm:dir/>
          <dgm:resizeHandles val="exact"/>
        </dgm:presLayoutVars>
      </dgm:prSet>
      <dgm:spPr/>
    </dgm:pt>
    <dgm:pt modelId="{1F5C6FCF-993F-4A44-BF3F-43BF29F06293}" type="pres">
      <dgm:prSet presAssocID="{F1351ED0-BBE7-49B6-8E27-AABC4A19AE03}" presName="circle1" presStyleLbl="lnNode1" presStyleIdx="0" presStyleCnt="3" custScaleX="33333" custScaleY="33333"/>
      <dgm:spPr/>
    </dgm:pt>
    <dgm:pt modelId="{28C21D6F-73F3-4752-9A3B-B01420E2E349}" type="pres">
      <dgm:prSet presAssocID="{F1351ED0-BBE7-49B6-8E27-AABC4A19AE03}" presName="text1" presStyleLbl="revTx" presStyleIdx="0" presStyleCnt="3" custLinFactNeighborX="-3333">
        <dgm:presLayoutVars>
          <dgm:bulletEnabled val="1"/>
        </dgm:presLayoutVars>
      </dgm:prSet>
      <dgm:spPr/>
      <dgm:t>
        <a:bodyPr/>
        <a:lstStyle/>
        <a:p>
          <a:endParaRPr lang="en-US"/>
        </a:p>
      </dgm:t>
    </dgm:pt>
    <dgm:pt modelId="{C9F192DC-943F-4D51-B98D-CD61A8F16C77}" type="pres">
      <dgm:prSet presAssocID="{F1351ED0-BBE7-49B6-8E27-AABC4A19AE03}" presName="line1" presStyleLbl="callout" presStyleIdx="0" presStyleCnt="6" custLinFactY="-282081" custLinFactNeighborX="-33333" custLinFactNeighborY="-300000"/>
      <dgm:spPr/>
    </dgm:pt>
    <dgm:pt modelId="{D3E157B7-CDB5-4F01-BB91-982E6ED12CE4}" type="pres">
      <dgm:prSet presAssocID="{F1351ED0-BBE7-49B6-8E27-AABC4A19AE03}" presName="d1" presStyleLbl="callout" presStyleIdx="1" presStyleCnt="6" custLinFactNeighborX="-6633" custLinFactNeighborY="-6319"/>
      <dgm:spPr/>
    </dgm:pt>
    <dgm:pt modelId="{D8ECC9FF-8923-43E6-A3C1-97F156C0F930}" type="pres">
      <dgm:prSet presAssocID="{750AFA0B-2177-4395-87C4-46165414455D}" presName="circle2" presStyleLbl="lnNode1" presStyleIdx="1" presStyleCnt="3" custScaleY="138890" custLinFactNeighborX="5556" custLinFactNeighborY="-5555"/>
      <dgm:spPr>
        <a:blipFill rotWithShape="0">
          <a:blip xmlns:r="http://schemas.openxmlformats.org/officeDocument/2006/relationships" r:embed="rId3">
            <a:duotone>
              <a:prstClr val="black"/>
              <a:schemeClr val="accent2">
                <a:tint val="45000"/>
                <a:satMod val="400000"/>
              </a:schemeClr>
            </a:duotone>
          </a:blip>
          <a:stretch>
            <a:fillRect/>
          </a:stretch>
        </a:blipFill>
      </dgm:spPr>
    </dgm:pt>
    <dgm:pt modelId="{46115918-82BA-49D8-8636-BC7C586068D1}" type="pres">
      <dgm:prSet presAssocID="{750AFA0B-2177-4395-87C4-46165414455D}" presName="text2" presStyleLbl="revTx" presStyleIdx="1" presStyleCnt="3" custLinFactNeighborY="20000">
        <dgm:presLayoutVars>
          <dgm:bulletEnabled val="1"/>
        </dgm:presLayoutVars>
      </dgm:prSet>
      <dgm:spPr/>
      <dgm:t>
        <a:bodyPr/>
        <a:lstStyle/>
        <a:p>
          <a:endParaRPr lang="en-US"/>
        </a:p>
      </dgm:t>
    </dgm:pt>
    <dgm:pt modelId="{32785E04-BE3B-4059-A47F-570393C2A216}" type="pres">
      <dgm:prSet presAssocID="{750AFA0B-2177-4395-87C4-46165414455D}" presName="line2" presStyleLbl="callout" presStyleIdx="2" presStyleCnt="6"/>
      <dgm:spPr/>
    </dgm:pt>
    <dgm:pt modelId="{B6EFEBB4-E175-451E-A24B-C9D83F7E5158}" type="pres">
      <dgm:prSet presAssocID="{750AFA0B-2177-4395-87C4-46165414455D}" presName="d2" presStyleLbl="callout" presStyleIdx="3" presStyleCnt="6"/>
      <dgm:spPr/>
    </dgm:pt>
    <dgm:pt modelId="{EB7E042D-E717-47D3-A0C8-D4B1DD4D4DDD}" type="pres">
      <dgm:prSet presAssocID="{4300CE34-7F4C-4203-AE45-085CC854B65A}" presName="circle3" presStyleLbl="lnNode1" presStyleIdx="2" presStyleCnt="3" custLinFactNeighborX="4167" custLinFactNeighborY="-3333"/>
      <dgm:spPr>
        <a:blipFill rotWithShape="0">
          <a:blip xmlns:r="http://schemas.openxmlformats.org/officeDocument/2006/relationships" r:embed="rId4"/>
          <a:stretch>
            <a:fillRect/>
          </a:stretch>
        </a:blipFill>
      </dgm:spPr>
    </dgm:pt>
    <dgm:pt modelId="{648C3E10-5028-449A-AD7F-617A3160ADA1}" type="pres">
      <dgm:prSet presAssocID="{4300CE34-7F4C-4203-AE45-085CC854B65A}" presName="text3" presStyleLbl="revTx" presStyleIdx="2" presStyleCnt="3" custLinFactNeighborX="-6667" custLinFactNeighborY="62857">
        <dgm:presLayoutVars>
          <dgm:bulletEnabled val="1"/>
        </dgm:presLayoutVars>
      </dgm:prSet>
      <dgm:spPr/>
      <dgm:t>
        <a:bodyPr/>
        <a:lstStyle/>
        <a:p>
          <a:endParaRPr lang="en-US"/>
        </a:p>
      </dgm:t>
    </dgm:pt>
    <dgm:pt modelId="{9E6B6A61-69BB-4E95-B250-8DC25419180E}" type="pres">
      <dgm:prSet presAssocID="{4300CE34-7F4C-4203-AE45-085CC854B65A}" presName="line3" presStyleLbl="callout" presStyleIdx="4" presStyleCnt="6" custLinFactY="957917" custLinFactNeighborX="-66667" custLinFactNeighborY="1000000"/>
      <dgm:spPr/>
    </dgm:pt>
    <dgm:pt modelId="{FA1B8E18-5366-4166-A2D6-3F0743DFD893}" type="pres">
      <dgm:prSet presAssocID="{4300CE34-7F4C-4203-AE45-085CC854B65A}" presName="d3" presStyleLbl="callout" presStyleIdx="5" presStyleCnt="6" custLinFactNeighborX="-29860" custLinFactNeighborY="39996"/>
      <dgm:spPr/>
    </dgm:pt>
  </dgm:ptLst>
  <dgm:cxnLst>
    <dgm:cxn modelId="{2C261292-3E19-4F65-BDBC-6FCB9D7F05E9}" srcId="{430D04DD-77D4-4D35-8545-F47AD83D0A1C}" destId="{F1351ED0-BBE7-49B6-8E27-AABC4A19AE03}" srcOrd="0" destOrd="0" parTransId="{3EC51AD2-8694-4BC7-8B9D-B7295966859E}" sibTransId="{76711298-207E-47F4-98F9-6FDC63EB2D81}"/>
    <dgm:cxn modelId="{D427F1FC-D536-49F7-B1F0-BDED3C3EE307}" type="presOf" srcId="{4300CE34-7F4C-4203-AE45-085CC854B65A}" destId="{648C3E10-5028-449A-AD7F-617A3160ADA1}" srcOrd="0" destOrd="0" presId="urn:microsoft.com/office/officeart/2005/8/layout/target1"/>
    <dgm:cxn modelId="{D34DE7C6-1E3F-4725-AE72-CA96DA966ED6}" type="presOf" srcId="{750AFA0B-2177-4395-87C4-46165414455D}" destId="{46115918-82BA-49D8-8636-BC7C586068D1}" srcOrd="0" destOrd="0" presId="urn:microsoft.com/office/officeart/2005/8/layout/target1"/>
    <dgm:cxn modelId="{6C998976-31BF-4335-8A6A-F33FC36B9E31}" srcId="{430D04DD-77D4-4D35-8545-F47AD83D0A1C}" destId="{4300CE34-7F4C-4203-AE45-085CC854B65A}" srcOrd="2" destOrd="0" parTransId="{4F0A730A-02F2-4DE5-9B15-BEAD0985A493}" sibTransId="{4D293CFB-3666-497A-92A3-BC5380BF8B24}"/>
    <dgm:cxn modelId="{EF932751-FFCF-4362-A051-C6EC39664426}" type="presOf" srcId="{430D04DD-77D4-4D35-8545-F47AD83D0A1C}" destId="{ACDF3AC5-1686-4C7B-B487-2EDC5ACB7A0B}" srcOrd="0" destOrd="0" presId="urn:microsoft.com/office/officeart/2005/8/layout/target1"/>
    <dgm:cxn modelId="{9CDBA12D-32C5-4A60-B323-B6D26EBFDFE5}" type="presOf" srcId="{F1351ED0-BBE7-49B6-8E27-AABC4A19AE03}" destId="{28C21D6F-73F3-4752-9A3B-B01420E2E349}" srcOrd="0" destOrd="0" presId="urn:microsoft.com/office/officeart/2005/8/layout/target1"/>
    <dgm:cxn modelId="{446C01B0-B5B9-4384-B072-3B4A5AA30DB7}" srcId="{430D04DD-77D4-4D35-8545-F47AD83D0A1C}" destId="{750AFA0B-2177-4395-87C4-46165414455D}" srcOrd="1" destOrd="0" parTransId="{FE0CB269-EBAB-4E70-B1D0-1369869AC1D7}" sibTransId="{CF518BDD-3C94-4091-B16D-70BFD1C1945E}"/>
    <dgm:cxn modelId="{D21E6D88-D365-4320-894F-63286238BEDB}" type="presParOf" srcId="{ACDF3AC5-1686-4C7B-B487-2EDC5ACB7A0B}" destId="{1F5C6FCF-993F-4A44-BF3F-43BF29F06293}" srcOrd="0" destOrd="0" presId="urn:microsoft.com/office/officeart/2005/8/layout/target1"/>
    <dgm:cxn modelId="{4167E04D-4868-4C7D-A2CE-3E647579AEC2}" type="presParOf" srcId="{ACDF3AC5-1686-4C7B-B487-2EDC5ACB7A0B}" destId="{28C21D6F-73F3-4752-9A3B-B01420E2E349}" srcOrd="1" destOrd="0" presId="urn:microsoft.com/office/officeart/2005/8/layout/target1"/>
    <dgm:cxn modelId="{94A8E3BC-C2DE-4218-9C87-BFBA6339C2BE}" type="presParOf" srcId="{ACDF3AC5-1686-4C7B-B487-2EDC5ACB7A0B}" destId="{C9F192DC-943F-4D51-B98D-CD61A8F16C77}" srcOrd="2" destOrd="0" presId="urn:microsoft.com/office/officeart/2005/8/layout/target1"/>
    <dgm:cxn modelId="{C45A0632-C43F-4DF8-8CC9-F1F28493286F}" type="presParOf" srcId="{ACDF3AC5-1686-4C7B-B487-2EDC5ACB7A0B}" destId="{D3E157B7-CDB5-4F01-BB91-982E6ED12CE4}" srcOrd="3" destOrd="0" presId="urn:microsoft.com/office/officeart/2005/8/layout/target1"/>
    <dgm:cxn modelId="{BD16DD25-9CDA-4E5F-9024-0CB3A5A4E158}" type="presParOf" srcId="{ACDF3AC5-1686-4C7B-B487-2EDC5ACB7A0B}" destId="{D8ECC9FF-8923-43E6-A3C1-97F156C0F930}" srcOrd="4" destOrd="0" presId="urn:microsoft.com/office/officeart/2005/8/layout/target1"/>
    <dgm:cxn modelId="{8D19757C-F8A6-4A82-A977-59FE9632487E}" type="presParOf" srcId="{ACDF3AC5-1686-4C7B-B487-2EDC5ACB7A0B}" destId="{46115918-82BA-49D8-8636-BC7C586068D1}" srcOrd="5" destOrd="0" presId="urn:microsoft.com/office/officeart/2005/8/layout/target1"/>
    <dgm:cxn modelId="{63AB8090-FA6F-43AA-B8EB-DC2B1990085C}" type="presParOf" srcId="{ACDF3AC5-1686-4C7B-B487-2EDC5ACB7A0B}" destId="{32785E04-BE3B-4059-A47F-570393C2A216}" srcOrd="6" destOrd="0" presId="urn:microsoft.com/office/officeart/2005/8/layout/target1"/>
    <dgm:cxn modelId="{E5A0D2F5-018A-475D-873F-CD972041EFF9}" type="presParOf" srcId="{ACDF3AC5-1686-4C7B-B487-2EDC5ACB7A0B}" destId="{B6EFEBB4-E175-451E-A24B-C9D83F7E5158}" srcOrd="7" destOrd="0" presId="urn:microsoft.com/office/officeart/2005/8/layout/target1"/>
    <dgm:cxn modelId="{B42A8CEB-5822-4CE3-A5CC-C4A73DCD701F}" type="presParOf" srcId="{ACDF3AC5-1686-4C7B-B487-2EDC5ACB7A0B}" destId="{EB7E042D-E717-47D3-A0C8-D4B1DD4D4DDD}" srcOrd="8" destOrd="0" presId="urn:microsoft.com/office/officeart/2005/8/layout/target1"/>
    <dgm:cxn modelId="{09866933-763E-41C0-B153-229A2BE4BE4F}" type="presParOf" srcId="{ACDF3AC5-1686-4C7B-B487-2EDC5ACB7A0B}" destId="{648C3E10-5028-449A-AD7F-617A3160ADA1}" srcOrd="9" destOrd="0" presId="urn:microsoft.com/office/officeart/2005/8/layout/target1"/>
    <dgm:cxn modelId="{75817184-9943-465E-A363-E12BAB3BC285}" type="presParOf" srcId="{ACDF3AC5-1686-4C7B-B487-2EDC5ACB7A0B}" destId="{9E6B6A61-69BB-4E95-B250-8DC25419180E}" srcOrd="10" destOrd="0" presId="urn:microsoft.com/office/officeart/2005/8/layout/target1"/>
    <dgm:cxn modelId="{02672F2E-EDB1-4F74-8EC2-E7767AEB3510}" type="presParOf" srcId="{ACDF3AC5-1686-4C7B-B487-2EDC5ACB7A0B}" destId="{FA1B8E18-5366-4166-A2D6-3F0743DFD893}" srcOrd="11" destOrd="0" presId="urn:microsoft.com/office/officeart/2005/8/layout/target1"/>
  </dgm:cxnLst>
  <dgm:bg/>
  <dgm:whole/>
</dgm:dataModel>
</file>

<file path=ppt/diagrams/data7.xml><?xml version="1.0" encoding="utf-8"?>
<dgm:dataModel xmlns:dgm="http://schemas.openxmlformats.org/drawingml/2006/diagram" xmlns:a="http://schemas.openxmlformats.org/drawingml/2006/main">
  <dgm:ptLst>
    <dgm:pt modelId="{430D04DD-77D4-4D35-8545-F47AD83D0A1C}" type="doc">
      <dgm:prSet loTypeId="urn:microsoft.com/office/officeart/2005/8/layout/target1" loCatId="relationship" qsTypeId="urn:microsoft.com/office/officeart/2005/8/quickstyle/simple1" qsCatId="simple" csTypeId="urn:microsoft.com/office/officeart/2005/8/colors/accent4_2" csCatId="accent4" phldr="1"/>
      <dgm:spPr/>
    </dgm:pt>
    <dgm:pt modelId="{F1351ED0-BBE7-49B6-8E27-AABC4A19AE03}">
      <dgm:prSet phldrT="[Text]" custT="1"/>
      <dgm:spPr/>
      <dgm:t>
        <a:bodyPr/>
        <a:lstStyle/>
        <a:p>
          <a:r>
            <a:rPr lang="ar-SA" sz="2000" dirty="0" smtClean="0">
              <a:solidFill>
                <a:schemeClr val="accent2">
                  <a:lumMod val="60000"/>
                  <a:lumOff val="40000"/>
                </a:schemeClr>
              </a:solidFill>
              <a:hlinkClick xmlns:r="http://schemas.openxmlformats.org/officeDocument/2006/relationships" r:id="rId1" action="ppaction://hlinksldjump"/>
            </a:rPr>
            <a:t>اضغط</a:t>
          </a:r>
          <a:r>
            <a:rPr lang="ar-SA" sz="2000" dirty="0" smtClean="0">
              <a:solidFill>
                <a:schemeClr val="accent2">
                  <a:lumMod val="60000"/>
                  <a:lumOff val="40000"/>
                </a:schemeClr>
              </a:solidFill>
            </a:rPr>
            <a:t>  لمعرفة نبذة قصيرة عن كتاب الجبر والمقابلة للخوارزمي </a:t>
          </a:r>
          <a:endParaRPr lang="en-US" sz="2000" dirty="0">
            <a:solidFill>
              <a:schemeClr val="accent2">
                <a:lumMod val="60000"/>
                <a:lumOff val="40000"/>
              </a:schemeClr>
            </a:solidFill>
          </a:endParaRPr>
        </a:p>
      </dgm:t>
    </dgm:pt>
    <dgm:pt modelId="{3EC51AD2-8694-4BC7-8B9D-B7295966859E}" type="parTrans" cxnId="{2C261292-3E19-4F65-BDBC-6FCB9D7F05E9}">
      <dgm:prSet/>
      <dgm:spPr/>
      <dgm:t>
        <a:bodyPr/>
        <a:lstStyle/>
        <a:p>
          <a:endParaRPr lang="en-US"/>
        </a:p>
      </dgm:t>
    </dgm:pt>
    <dgm:pt modelId="{76711298-207E-47F4-98F9-6FDC63EB2D81}" type="sibTrans" cxnId="{2C261292-3E19-4F65-BDBC-6FCB9D7F05E9}">
      <dgm:prSet/>
      <dgm:spPr/>
      <dgm:t>
        <a:bodyPr/>
        <a:lstStyle/>
        <a:p>
          <a:endParaRPr lang="en-US"/>
        </a:p>
      </dgm:t>
    </dgm:pt>
    <dgm:pt modelId="{4300CE34-7F4C-4203-AE45-085CC854B65A}">
      <dgm:prSet phldrT="[Text]" custT="1"/>
      <dgm:spPr/>
      <dgm:t>
        <a:bodyPr/>
        <a:lstStyle/>
        <a:p>
          <a:r>
            <a:rPr lang="ar-SA" sz="2000" dirty="0" smtClean="0">
              <a:solidFill>
                <a:schemeClr val="accent2">
                  <a:lumMod val="60000"/>
                  <a:lumOff val="40000"/>
                </a:schemeClr>
              </a:solidFill>
              <a:hlinkClick xmlns:r="http://schemas.openxmlformats.org/officeDocument/2006/relationships" r:id="rId2" action="ppaction://hlinksldjump"/>
            </a:rPr>
            <a:t>اضغط</a:t>
          </a:r>
          <a:r>
            <a:rPr lang="ar-SA" sz="2000" dirty="0" smtClean="0">
              <a:solidFill>
                <a:schemeClr val="accent2">
                  <a:lumMod val="60000"/>
                  <a:lumOff val="40000"/>
                </a:schemeClr>
              </a:solidFill>
            </a:rPr>
            <a:t> لتشاهد طريقة حل المعادلة من الدرجة الأولى  بأسلوبنا اليوم</a:t>
          </a:r>
          <a:endParaRPr lang="en-US" sz="2000" dirty="0">
            <a:solidFill>
              <a:schemeClr val="accent2">
                <a:lumMod val="60000"/>
                <a:lumOff val="40000"/>
              </a:schemeClr>
            </a:solidFill>
          </a:endParaRPr>
        </a:p>
      </dgm:t>
    </dgm:pt>
    <dgm:pt modelId="{4F0A730A-02F2-4DE5-9B15-BEAD0985A493}" type="parTrans" cxnId="{6C998976-31BF-4335-8A6A-F33FC36B9E31}">
      <dgm:prSet/>
      <dgm:spPr/>
      <dgm:t>
        <a:bodyPr/>
        <a:lstStyle/>
        <a:p>
          <a:endParaRPr lang="en-US"/>
        </a:p>
      </dgm:t>
    </dgm:pt>
    <dgm:pt modelId="{4D293CFB-3666-497A-92A3-BC5380BF8B24}" type="sibTrans" cxnId="{6C998976-31BF-4335-8A6A-F33FC36B9E31}">
      <dgm:prSet/>
      <dgm:spPr/>
      <dgm:t>
        <a:bodyPr/>
        <a:lstStyle/>
        <a:p>
          <a:endParaRPr lang="en-US"/>
        </a:p>
      </dgm:t>
    </dgm:pt>
    <dgm:pt modelId="{750AFA0B-2177-4395-87C4-46165414455D}">
      <dgm:prSet phldrT="[Text]"/>
      <dgm:spPr/>
      <dgm:t>
        <a:bodyPr/>
        <a:lstStyle/>
        <a:p>
          <a:endParaRPr lang="en-US" dirty="0">
            <a:solidFill>
              <a:schemeClr val="accent2">
                <a:lumMod val="60000"/>
                <a:lumOff val="40000"/>
              </a:schemeClr>
            </a:solidFill>
          </a:endParaRPr>
        </a:p>
      </dgm:t>
    </dgm:pt>
    <dgm:pt modelId="{CF518BDD-3C94-4091-B16D-70BFD1C1945E}" type="sibTrans" cxnId="{446C01B0-B5B9-4384-B072-3B4A5AA30DB7}">
      <dgm:prSet/>
      <dgm:spPr/>
      <dgm:t>
        <a:bodyPr/>
        <a:lstStyle/>
        <a:p>
          <a:endParaRPr lang="en-US"/>
        </a:p>
      </dgm:t>
    </dgm:pt>
    <dgm:pt modelId="{FE0CB269-EBAB-4E70-B1D0-1369869AC1D7}" type="parTrans" cxnId="{446C01B0-B5B9-4384-B072-3B4A5AA30DB7}">
      <dgm:prSet/>
      <dgm:spPr/>
      <dgm:t>
        <a:bodyPr/>
        <a:lstStyle/>
        <a:p>
          <a:endParaRPr lang="en-US"/>
        </a:p>
      </dgm:t>
    </dgm:pt>
    <dgm:pt modelId="{ACDF3AC5-1686-4C7B-B487-2EDC5ACB7A0B}" type="pres">
      <dgm:prSet presAssocID="{430D04DD-77D4-4D35-8545-F47AD83D0A1C}" presName="composite" presStyleCnt="0">
        <dgm:presLayoutVars>
          <dgm:chMax val="5"/>
          <dgm:dir/>
          <dgm:resizeHandles val="exact"/>
        </dgm:presLayoutVars>
      </dgm:prSet>
      <dgm:spPr/>
    </dgm:pt>
    <dgm:pt modelId="{1F5C6FCF-993F-4A44-BF3F-43BF29F06293}" type="pres">
      <dgm:prSet presAssocID="{F1351ED0-BBE7-49B6-8E27-AABC4A19AE03}" presName="circle1" presStyleLbl="lnNode1" presStyleIdx="0" presStyleCnt="3" custScaleX="33333" custScaleY="33333"/>
      <dgm:spPr/>
    </dgm:pt>
    <dgm:pt modelId="{28C21D6F-73F3-4752-9A3B-B01420E2E349}" type="pres">
      <dgm:prSet presAssocID="{F1351ED0-BBE7-49B6-8E27-AABC4A19AE03}" presName="text1" presStyleLbl="revTx" presStyleIdx="0" presStyleCnt="3" custLinFactNeighborX="-3333">
        <dgm:presLayoutVars>
          <dgm:bulletEnabled val="1"/>
        </dgm:presLayoutVars>
      </dgm:prSet>
      <dgm:spPr/>
      <dgm:t>
        <a:bodyPr/>
        <a:lstStyle/>
        <a:p>
          <a:endParaRPr lang="en-US"/>
        </a:p>
      </dgm:t>
    </dgm:pt>
    <dgm:pt modelId="{C9F192DC-943F-4D51-B98D-CD61A8F16C77}" type="pres">
      <dgm:prSet presAssocID="{F1351ED0-BBE7-49B6-8E27-AABC4A19AE03}" presName="line1" presStyleLbl="callout" presStyleIdx="0" presStyleCnt="6" custLinFactY="-282081" custLinFactNeighborX="-33333" custLinFactNeighborY="-300000"/>
      <dgm:spPr/>
    </dgm:pt>
    <dgm:pt modelId="{D3E157B7-CDB5-4F01-BB91-982E6ED12CE4}" type="pres">
      <dgm:prSet presAssocID="{F1351ED0-BBE7-49B6-8E27-AABC4A19AE03}" presName="d1" presStyleLbl="callout" presStyleIdx="1" presStyleCnt="6" custLinFactNeighborX="-6633" custLinFactNeighborY="-6319"/>
      <dgm:spPr/>
    </dgm:pt>
    <dgm:pt modelId="{D8ECC9FF-8923-43E6-A3C1-97F156C0F930}" type="pres">
      <dgm:prSet presAssocID="{750AFA0B-2177-4395-87C4-46165414455D}" presName="circle2" presStyleLbl="lnNode1" presStyleIdx="1" presStyleCnt="3" custScaleY="138890" custLinFactNeighborX="5556" custLinFactNeighborY="-5555"/>
      <dgm:spPr>
        <a:blipFill rotWithShape="0">
          <a:blip xmlns:r="http://schemas.openxmlformats.org/officeDocument/2006/relationships" r:embed="rId3">
            <a:duotone>
              <a:prstClr val="black"/>
              <a:schemeClr val="accent2">
                <a:tint val="45000"/>
                <a:satMod val="400000"/>
              </a:schemeClr>
            </a:duotone>
          </a:blip>
          <a:stretch>
            <a:fillRect/>
          </a:stretch>
        </a:blipFill>
      </dgm:spPr>
    </dgm:pt>
    <dgm:pt modelId="{46115918-82BA-49D8-8636-BC7C586068D1}" type="pres">
      <dgm:prSet presAssocID="{750AFA0B-2177-4395-87C4-46165414455D}" presName="text2" presStyleLbl="revTx" presStyleIdx="1" presStyleCnt="3" custLinFactNeighborY="20000">
        <dgm:presLayoutVars>
          <dgm:bulletEnabled val="1"/>
        </dgm:presLayoutVars>
      </dgm:prSet>
      <dgm:spPr/>
      <dgm:t>
        <a:bodyPr/>
        <a:lstStyle/>
        <a:p>
          <a:endParaRPr lang="en-US"/>
        </a:p>
      </dgm:t>
    </dgm:pt>
    <dgm:pt modelId="{32785E04-BE3B-4059-A47F-570393C2A216}" type="pres">
      <dgm:prSet presAssocID="{750AFA0B-2177-4395-87C4-46165414455D}" presName="line2" presStyleLbl="callout" presStyleIdx="2" presStyleCnt="6"/>
      <dgm:spPr/>
    </dgm:pt>
    <dgm:pt modelId="{B6EFEBB4-E175-451E-A24B-C9D83F7E5158}" type="pres">
      <dgm:prSet presAssocID="{750AFA0B-2177-4395-87C4-46165414455D}" presName="d2" presStyleLbl="callout" presStyleIdx="3" presStyleCnt="6"/>
      <dgm:spPr/>
    </dgm:pt>
    <dgm:pt modelId="{EB7E042D-E717-47D3-A0C8-D4B1DD4D4DDD}" type="pres">
      <dgm:prSet presAssocID="{4300CE34-7F4C-4203-AE45-085CC854B65A}" presName="circle3" presStyleLbl="lnNode1" presStyleIdx="2" presStyleCnt="3" custLinFactNeighborX="4167" custLinFactNeighborY="-3333"/>
      <dgm:spPr>
        <a:blipFill rotWithShape="0">
          <a:blip xmlns:r="http://schemas.openxmlformats.org/officeDocument/2006/relationships" r:embed="rId4"/>
          <a:stretch>
            <a:fillRect/>
          </a:stretch>
        </a:blipFill>
      </dgm:spPr>
    </dgm:pt>
    <dgm:pt modelId="{648C3E10-5028-449A-AD7F-617A3160ADA1}" type="pres">
      <dgm:prSet presAssocID="{4300CE34-7F4C-4203-AE45-085CC854B65A}" presName="text3" presStyleLbl="revTx" presStyleIdx="2" presStyleCnt="3" custLinFactNeighborX="-6667" custLinFactNeighborY="62857">
        <dgm:presLayoutVars>
          <dgm:bulletEnabled val="1"/>
        </dgm:presLayoutVars>
      </dgm:prSet>
      <dgm:spPr/>
      <dgm:t>
        <a:bodyPr/>
        <a:lstStyle/>
        <a:p>
          <a:endParaRPr lang="en-US"/>
        </a:p>
      </dgm:t>
    </dgm:pt>
    <dgm:pt modelId="{9E6B6A61-69BB-4E95-B250-8DC25419180E}" type="pres">
      <dgm:prSet presAssocID="{4300CE34-7F4C-4203-AE45-085CC854B65A}" presName="line3" presStyleLbl="callout" presStyleIdx="4" presStyleCnt="6" custLinFactY="957917" custLinFactNeighborX="-66667" custLinFactNeighborY="1000000"/>
      <dgm:spPr/>
    </dgm:pt>
    <dgm:pt modelId="{FA1B8E18-5366-4166-A2D6-3F0743DFD893}" type="pres">
      <dgm:prSet presAssocID="{4300CE34-7F4C-4203-AE45-085CC854B65A}" presName="d3" presStyleLbl="callout" presStyleIdx="5" presStyleCnt="6" custLinFactNeighborX="-29860" custLinFactNeighborY="39996"/>
      <dgm:spPr/>
    </dgm:pt>
  </dgm:ptLst>
  <dgm:cxnLst>
    <dgm:cxn modelId="{BAE55575-5A66-43DB-B627-D67A47F4F9ED}" type="presOf" srcId="{F1351ED0-BBE7-49B6-8E27-AABC4A19AE03}" destId="{28C21D6F-73F3-4752-9A3B-B01420E2E349}" srcOrd="0" destOrd="0" presId="urn:microsoft.com/office/officeart/2005/8/layout/target1"/>
    <dgm:cxn modelId="{2C261292-3E19-4F65-BDBC-6FCB9D7F05E9}" srcId="{430D04DD-77D4-4D35-8545-F47AD83D0A1C}" destId="{F1351ED0-BBE7-49B6-8E27-AABC4A19AE03}" srcOrd="0" destOrd="0" parTransId="{3EC51AD2-8694-4BC7-8B9D-B7295966859E}" sibTransId="{76711298-207E-47F4-98F9-6FDC63EB2D81}"/>
    <dgm:cxn modelId="{6C998976-31BF-4335-8A6A-F33FC36B9E31}" srcId="{430D04DD-77D4-4D35-8545-F47AD83D0A1C}" destId="{4300CE34-7F4C-4203-AE45-085CC854B65A}" srcOrd="2" destOrd="0" parTransId="{4F0A730A-02F2-4DE5-9B15-BEAD0985A493}" sibTransId="{4D293CFB-3666-497A-92A3-BC5380BF8B24}"/>
    <dgm:cxn modelId="{0F747243-3E7D-4F27-9158-359414BE4E0F}" type="presOf" srcId="{4300CE34-7F4C-4203-AE45-085CC854B65A}" destId="{648C3E10-5028-449A-AD7F-617A3160ADA1}" srcOrd="0" destOrd="0" presId="urn:microsoft.com/office/officeart/2005/8/layout/target1"/>
    <dgm:cxn modelId="{369CE7EC-A8DB-426C-8EFD-DC951D714C61}" type="presOf" srcId="{750AFA0B-2177-4395-87C4-46165414455D}" destId="{46115918-82BA-49D8-8636-BC7C586068D1}" srcOrd="0" destOrd="0" presId="urn:microsoft.com/office/officeart/2005/8/layout/target1"/>
    <dgm:cxn modelId="{446C01B0-B5B9-4384-B072-3B4A5AA30DB7}" srcId="{430D04DD-77D4-4D35-8545-F47AD83D0A1C}" destId="{750AFA0B-2177-4395-87C4-46165414455D}" srcOrd="1" destOrd="0" parTransId="{FE0CB269-EBAB-4E70-B1D0-1369869AC1D7}" sibTransId="{CF518BDD-3C94-4091-B16D-70BFD1C1945E}"/>
    <dgm:cxn modelId="{6B35E1BE-27AD-4C37-A1D6-C23A4A165244}" type="presOf" srcId="{430D04DD-77D4-4D35-8545-F47AD83D0A1C}" destId="{ACDF3AC5-1686-4C7B-B487-2EDC5ACB7A0B}" srcOrd="0" destOrd="0" presId="urn:microsoft.com/office/officeart/2005/8/layout/target1"/>
    <dgm:cxn modelId="{557BBD53-3044-466C-94DE-36B12ECB1118}" type="presParOf" srcId="{ACDF3AC5-1686-4C7B-B487-2EDC5ACB7A0B}" destId="{1F5C6FCF-993F-4A44-BF3F-43BF29F06293}" srcOrd="0" destOrd="0" presId="urn:microsoft.com/office/officeart/2005/8/layout/target1"/>
    <dgm:cxn modelId="{6D5FCC57-6486-4241-9380-A89D141797C0}" type="presParOf" srcId="{ACDF3AC5-1686-4C7B-B487-2EDC5ACB7A0B}" destId="{28C21D6F-73F3-4752-9A3B-B01420E2E349}" srcOrd="1" destOrd="0" presId="urn:microsoft.com/office/officeart/2005/8/layout/target1"/>
    <dgm:cxn modelId="{169956F3-A36B-49CE-A776-58A3066DCB73}" type="presParOf" srcId="{ACDF3AC5-1686-4C7B-B487-2EDC5ACB7A0B}" destId="{C9F192DC-943F-4D51-B98D-CD61A8F16C77}" srcOrd="2" destOrd="0" presId="urn:microsoft.com/office/officeart/2005/8/layout/target1"/>
    <dgm:cxn modelId="{EC3658EA-040E-441D-917E-88EE71FCE7B6}" type="presParOf" srcId="{ACDF3AC5-1686-4C7B-B487-2EDC5ACB7A0B}" destId="{D3E157B7-CDB5-4F01-BB91-982E6ED12CE4}" srcOrd="3" destOrd="0" presId="urn:microsoft.com/office/officeart/2005/8/layout/target1"/>
    <dgm:cxn modelId="{277C1FFD-703A-406B-AA99-E27486A1C75B}" type="presParOf" srcId="{ACDF3AC5-1686-4C7B-B487-2EDC5ACB7A0B}" destId="{D8ECC9FF-8923-43E6-A3C1-97F156C0F930}" srcOrd="4" destOrd="0" presId="urn:microsoft.com/office/officeart/2005/8/layout/target1"/>
    <dgm:cxn modelId="{E944A579-037C-4B6A-A17C-23AED6364965}" type="presParOf" srcId="{ACDF3AC5-1686-4C7B-B487-2EDC5ACB7A0B}" destId="{46115918-82BA-49D8-8636-BC7C586068D1}" srcOrd="5" destOrd="0" presId="urn:microsoft.com/office/officeart/2005/8/layout/target1"/>
    <dgm:cxn modelId="{EB27D3FD-DA89-4A58-8CE4-89F0C300AAFF}" type="presParOf" srcId="{ACDF3AC5-1686-4C7B-B487-2EDC5ACB7A0B}" destId="{32785E04-BE3B-4059-A47F-570393C2A216}" srcOrd="6" destOrd="0" presId="urn:microsoft.com/office/officeart/2005/8/layout/target1"/>
    <dgm:cxn modelId="{682E5BFD-81A5-40C4-A99F-1CA6650183CB}" type="presParOf" srcId="{ACDF3AC5-1686-4C7B-B487-2EDC5ACB7A0B}" destId="{B6EFEBB4-E175-451E-A24B-C9D83F7E5158}" srcOrd="7" destOrd="0" presId="urn:microsoft.com/office/officeart/2005/8/layout/target1"/>
    <dgm:cxn modelId="{7F6AD3F9-A795-4C50-90A6-8B4C2B54B092}" type="presParOf" srcId="{ACDF3AC5-1686-4C7B-B487-2EDC5ACB7A0B}" destId="{EB7E042D-E717-47D3-A0C8-D4B1DD4D4DDD}" srcOrd="8" destOrd="0" presId="urn:microsoft.com/office/officeart/2005/8/layout/target1"/>
    <dgm:cxn modelId="{E5C2666A-4C55-4EB5-9A43-7787208F0E18}" type="presParOf" srcId="{ACDF3AC5-1686-4C7B-B487-2EDC5ACB7A0B}" destId="{648C3E10-5028-449A-AD7F-617A3160ADA1}" srcOrd="9" destOrd="0" presId="urn:microsoft.com/office/officeart/2005/8/layout/target1"/>
    <dgm:cxn modelId="{872E8948-4A0D-45D1-8E73-88D83138EC34}" type="presParOf" srcId="{ACDF3AC5-1686-4C7B-B487-2EDC5ACB7A0B}" destId="{9E6B6A61-69BB-4E95-B250-8DC25419180E}" srcOrd="10" destOrd="0" presId="urn:microsoft.com/office/officeart/2005/8/layout/target1"/>
    <dgm:cxn modelId="{4D598E25-B13D-4F28-887F-98066C14D835}" type="presParOf" srcId="{ACDF3AC5-1686-4C7B-B487-2EDC5ACB7A0B}" destId="{FA1B8E18-5366-4166-A2D6-3F0743DFD893}" srcOrd="11" destOrd="0" presId="urn:microsoft.com/office/officeart/2005/8/layout/target1"/>
  </dgm:cxnLst>
  <dgm:bg/>
  <dgm:whole/>
</dgm:dataModel>
</file>

<file path=ppt/diagrams/data8.xml><?xml version="1.0" encoding="utf-8"?>
<dgm:dataModel xmlns:dgm="http://schemas.openxmlformats.org/drawingml/2006/diagram" xmlns:a="http://schemas.openxmlformats.org/drawingml/2006/main">
  <dgm:ptLst>
    <dgm:pt modelId="{D40703C6-18D9-44BB-88FC-8A77E40A9D63}" type="doc">
      <dgm:prSet loTypeId="urn:microsoft.com/office/officeart/2005/8/layout/pyramid2" loCatId="list" qsTypeId="urn:microsoft.com/office/officeart/2005/8/quickstyle/3d5" qsCatId="3D" csTypeId="urn:microsoft.com/office/officeart/2005/8/colors/colorful1" csCatId="colorful" phldr="1"/>
      <dgm:spPr/>
    </dgm:pt>
    <dgm:pt modelId="{CB7F92B2-7D35-47B6-A139-E0DDA02413ED}">
      <dgm:prSet phldrT="[Text]" custT="1"/>
      <dgm:spPr/>
      <dgm:t>
        <a:bodyPr/>
        <a:lstStyle/>
        <a:p>
          <a:r>
            <a:rPr lang="ar-SA" sz="3200" b="1" dirty="0" smtClean="0">
              <a:solidFill>
                <a:schemeClr val="tx1"/>
              </a:solidFill>
              <a:cs typeface="Traditional Arabic" pitchFamily="2" charset="-78"/>
              <a:hlinkClick xmlns:r="http://schemas.openxmlformats.org/officeDocument/2006/relationships" r:id="rId1" action="ppaction://hlinksldjump"/>
            </a:rPr>
            <a:t>حل المعادلة الخطية من الدرجة الأولى بأسلوبنا اليوم</a:t>
          </a:r>
          <a:endParaRPr lang="ar-SA" sz="3200" b="1" dirty="0" smtClean="0">
            <a:solidFill>
              <a:schemeClr val="tx1"/>
            </a:solidFill>
            <a:cs typeface="Traditional Arabic" pitchFamily="2" charset="-78"/>
            <a:hlinkClick xmlns:r="http://schemas.openxmlformats.org/officeDocument/2006/relationships" r:id="rId2" action="ppaction://hlinksldjump"/>
          </a:endParaRPr>
        </a:p>
        <a:p>
          <a:endParaRPr lang="en-US" sz="3200" b="1" dirty="0">
            <a:solidFill>
              <a:schemeClr val="tx1"/>
            </a:solidFill>
            <a:cs typeface="Traditional Arabic" pitchFamily="2" charset="-78"/>
            <a:hlinkClick xmlns:r="http://schemas.openxmlformats.org/officeDocument/2006/relationships" r:id="rId2" action="ppaction://hlinksldjump"/>
          </a:endParaRPr>
        </a:p>
      </dgm:t>
    </dgm:pt>
    <dgm:pt modelId="{8DF33441-F8A5-4103-A31F-9124D961AD4F}" type="sibTrans" cxnId="{3E987AE7-504D-4085-A8C5-AB3C4BF73B87}">
      <dgm:prSet/>
      <dgm:spPr/>
      <dgm:t>
        <a:bodyPr/>
        <a:lstStyle/>
        <a:p>
          <a:endParaRPr lang="en-US"/>
        </a:p>
      </dgm:t>
    </dgm:pt>
    <dgm:pt modelId="{7074A08F-358C-4DF0-A375-6150A89E2F36}" type="parTrans" cxnId="{3E987AE7-504D-4085-A8C5-AB3C4BF73B87}">
      <dgm:prSet/>
      <dgm:spPr/>
      <dgm:t>
        <a:bodyPr/>
        <a:lstStyle/>
        <a:p>
          <a:endParaRPr lang="en-US"/>
        </a:p>
      </dgm:t>
    </dgm:pt>
    <dgm:pt modelId="{52118B65-9E20-4CD3-B53A-FB8CF97EF6C7}" type="pres">
      <dgm:prSet presAssocID="{D40703C6-18D9-44BB-88FC-8A77E40A9D63}" presName="compositeShape" presStyleCnt="0">
        <dgm:presLayoutVars>
          <dgm:dir/>
          <dgm:resizeHandles/>
        </dgm:presLayoutVars>
      </dgm:prSet>
      <dgm:spPr/>
    </dgm:pt>
    <dgm:pt modelId="{D281FD0A-C017-447E-B322-7D49D7CFAF02}" type="pres">
      <dgm:prSet presAssocID="{D40703C6-18D9-44BB-88FC-8A77E40A9D63}" presName="pyramid" presStyleLbl="node1" presStyleIdx="0" presStyleCnt="1"/>
      <dgm:spPr/>
    </dgm:pt>
    <dgm:pt modelId="{1A6BE4C0-3E0E-4C5E-BEE9-D324A1BB54A5}" type="pres">
      <dgm:prSet presAssocID="{D40703C6-18D9-44BB-88FC-8A77E40A9D63}" presName="theList" presStyleCnt="0"/>
      <dgm:spPr/>
    </dgm:pt>
    <dgm:pt modelId="{21B9EB07-BC94-4E66-9052-A3260AF18E3D}" type="pres">
      <dgm:prSet presAssocID="{CB7F92B2-7D35-47B6-A139-E0DDA02413ED}" presName="aNode" presStyleLbl="fgAcc1" presStyleIdx="0" presStyleCnt="1">
        <dgm:presLayoutVars>
          <dgm:bulletEnabled val="1"/>
        </dgm:presLayoutVars>
      </dgm:prSet>
      <dgm:spPr/>
      <dgm:t>
        <a:bodyPr/>
        <a:lstStyle/>
        <a:p>
          <a:endParaRPr lang="en-US"/>
        </a:p>
      </dgm:t>
    </dgm:pt>
    <dgm:pt modelId="{85C0C795-FCC2-4C97-B80B-A12E3DAE3D60}" type="pres">
      <dgm:prSet presAssocID="{CB7F92B2-7D35-47B6-A139-E0DDA02413ED}" presName="aSpace" presStyleCnt="0"/>
      <dgm:spPr/>
    </dgm:pt>
  </dgm:ptLst>
  <dgm:cxnLst>
    <dgm:cxn modelId="{B81B5BAF-1B41-46C7-B3C9-E35F3383C5FC}" type="presOf" srcId="{CB7F92B2-7D35-47B6-A139-E0DDA02413ED}" destId="{21B9EB07-BC94-4E66-9052-A3260AF18E3D}" srcOrd="0" destOrd="0" presId="urn:microsoft.com/office/officeart/2005/8/layout/pyramid2"/>
    <dgm:cxn modelId="{3E987AE7-504D-4085-A8C5-AB3C4BF73B87}" srcId="{D40703C6-18D9-44BB-88FC-8A77E40A9D63}" destId="{CB7F92B2-7D35-47B6-A139-E0DDA02413ED}" srcOrd="0" destOrd="0" parTransId="{7074A08F-358C-4DF0-A375-6150A89E2F36}" sibTransId="{8DF33441-F8A5-4103-A31F-9124D961AD4F}"/>
    <dgm:cxn modelId="{7AA33BD5-BB4F-406C-928F-70DD2D5BAE89}" type="presOf" srcId="{D40703C6-18D9-44BB-88FC-8A77E40A9D63}" destId="{52118B65-9E20-4CD3-B53A-FB8CF97EF6C7}" srcOrd="0" destOrd="0" presId="urn:microsoft.com/office/officeart/2005/8/layout/pyramid2"/>
    <dgm:cxn modelId="{91E94660-F753-4BBF-BBE1-27D744E55185}" type="presParOf" srcId="{52118B65-9E20-4CD3-B53A-FB8CF97EF6C7}" destId="{D281FD0A-C017-447E-B322-7D49D7CFAF02}" srcOrd="0" destOrd="0" presId="urn:microsoft.com/office/officeart/2005/8/layout/pyramid2"/>
    <dgm:cxn modelId="{B9DD0091-77A2-4F34-B6A7-29B9F91C19E8}" type="presParOf" srcId="{52118B65-9E20-4CD3-B53A-FB8CF97EF6C7}" destId="{1A6BE4C0-3E0E-4C5E-BEE9-D324A1BB54A5}" srcOrd="1" destOrd="0" presId="urn:microsoft.com/office/officeart/2005/8/layout/pyramid2"/>
    <dgm:cxn modelId="{5277CD02-E208-4918-A45A-0F141BCD0DB9}" type="presParOf" srcId="{1A6BE4C0-3E0E-4C5E-BEE9-D324A1BB54A5}" destId="{21B9EB07-BC94-4E66-9052-A3260AF18E3D}" srcOrd="0" destOrd="0" presId="urn:microsoft.com/office/officeart/2005/8/layout/pyramid2"/>
    <dgm:cxn modelId="{74FBD1BB-0B1D-402C-AADE-5A888FABDA05}" type="presParOf" srcId="{1A6BE4C0-3E0E-4C5E-BEE9-D324A1BB54A5}" destId="{85C0C795-FCC2-4C97-B80B-A12E3DAE3D60}" srcOrd="1" destOrd="0" presId="urn:microsoft.com/office/officeart/2005/8/layout/pyramid2"/>
  </dgm:cxnLst>
  <dgm:bg/>
  <dgm:whole/>
</dgm:dataModel>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8" name="Slide Number Placeholder 7"/>
          <p:cNvSpPr>
            <a:spLocks noGrp="1"/>
          </p:cNvSpPr>
          <p:nvPr>
            <p:ph type="sldNum" sz="quarter" idx="11"/>
          </p:nvPr>
        </p:nvSpPr>
        <p:spPr/>
        <p:txBody>
          <a:bodyPr/>
          <a:lstStyle/>
          <a:p>
            <a:fld id="{ACF6BF7A-4961-42C1-94B1-4DC7B58AE883}"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41E7023-5731-4D67-8A4E-735524CACA28}" type="datetimeFigureOut">
              <a:rPr lang="en-US" smtClean="0"/>
              <a:pPr/>
              <a:t>6/6/2009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ACF6BF7A-4961-42C1-94B1-4DC7B58AE883}" type="slidenum">
              <a:rPr lang="en-US" smtClean="0"/>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41E7023-5731-4D67-8A4E-735524CACA28}" type="datetimeFigureOut">
              <a:rPr lang="en-US" smtClean="0"/>
              <a:pPr/>
              <a:t>6/6/2009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F6BF7A-4961-42C1-94B1-4DC7B58AE883}" type="slidenum">
              <a:rPr lang="en-US" smtClean="0"/>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41E7023-5731-4D67-8A4E-735524CACA28}" type="datetimeFigureOut">
              <a:rPr lang="en-US" smtClean="0"/>
              <a:pPr/>
              <a:t>6/6/2009</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CF6BF7A-4961-42C1-94B1-4DC7B58AE88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openxmlformats.org/officeDocument/2006/relationships/slide" Target="slide1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openxmlformats.org/officeDocument/2006/relationships/slide" Target="slide13.xml"/><Relationship Id="rId2" Type="http://schemas.openxmlformats.org/officeDocument/2006/relationships/image" Target="../media/image10.jpeg"/><Relationship Id="rId1" Type="http://schemas.openxmlformats.org/officeDocument/2006/relationships/slideLayout" Target="../slideLayouts/slideLayout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6.xml"/><Relationship Id="rId1" Type="http://schemas.openxmlformats.org/officeDocument/2006/relationships/vmlDrawing" Target="../drawings/vmlDrawing6.vml"/><Relationship Id="rId4" Type="http://schemas.openxmlformats.org/officeDocument/2006/relationships/slide" Target="slide1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7.jpeg"/><Relationship Id="rId1" Type="http://schemas.openxmlformats.org/officeDocument/2006/relationships/slideLayout" Target="../slideLayouts/slideLayout6.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slide" Target="slide22.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openxmlformats.org/officeDocument/2006/relationships/image" Target="../media/image21.jpeg"/><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6.xml"/><Relationship Id="rId1" Type="http://schemas.openxmlformats.org/officeDocument/2006/relationships/vmlDrawing" Target="../drawings/vmlDrawing7.vml"/><Relationship Id="rId4" Type="http://schemas.openxmlformats.org/officeDocument/2006/relationships/oleObject" Target="../embeddings/oleObject14.bin"/></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7.jpeg"/><Relationship Id="rId1" Type="http://schemas.openxmlformats.org/officeDocument/2006/relationships/slideLayout" Target="../slideLayouts/slideLayout6.xml"/><Relationship Id="rId6" Type="http://schemas.openxmlformats.org/officeDocument/2006/relationships/hyperlink" Target="http://www.geocities.com/sawy77/moadlatd/DEROS.HTM" TargetMode="External"/><Relationship Id="rId5" Type="http://schemas.openxmlformats.org/officeDocument/2006/relationships/hyperlink" Target="http://www.alkrya.net/vb/showthread.php?p=11092" TargetMode="External"/><Relationship Id="rId4" Type="http://schemas.openxmlformats.org/officeDocument/2006/relationships/hyperlink" Target="http://forum.sh3bwah.maktoob.com/t141060.html" TargetMode="External"/></Relationships>
</file>

<file path=ppt/slides/_rels/slide3.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slide" Target="slide5.x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openxmlformats.org/officeDocument/2006/relationships/slide" Target="slide6.xml"/><Relationship Id="rId2" Type="http://schemas.openxmlformats.org/officeDocument/2006/relationships/image" Target="../media/image7.gif"/><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10.jpeg"/><Relationship Id="rId7" Type="http://schemas.openxmlformats.org/officeDocument/2006/relationships/diagramColors" Target="../diagrams/colors3.xml"/><Relationship Id="rId2" Type="http://schemas.openxmlformats.org/officeDocument/2006/relationships/image" Target="../media/image9.jpeg"/><Relationship Id="rId1" Type="http://schemas.openxmlformats.org/officeDocument/2006/relationships/slideLayout" Target="../slideLayouts/slideLayout5.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slide" Target="slide9.xml"/><Relationship Id="rId2" Type="http://schemas.openxmlformats.org/officeDocument/2006/relationships/slideLayout" Target="../slideLayouts/slideLayout3.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3.xml"/><Relationship Id="rId1" Type="http://schemas.openxmlformats.org/officeDocument/2006/relationships/vmlDrawing" Target="../drawings/vmlDrawing4.vml"/><Relationship Id="rId5" Type="http://schemas.openxmlformats.org/officeDocument/2006/relationships/slide" Target="slide10.xml"/><Relationship Id="rId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1981200" y="0"/>
            <a:ext cx="5495925" cy="6858000"/>
          </a:xfrm>
        </p:spPr>
        <p:txBody>
          <a:bodyPr>
            <a:normAutofit fontScale="25000" lnSpcReduction="20000"/>
          </a:bodyPr>
          <a:lstStyle/>
          <a:p>
            <a:pPr algn="ctr"/>
            <a:endParaRPr lang="ar-SA" sz="12800" dirty="0" smtClean="0">
              <a:solidFill>
                <a:schemeClr val="accent2">
                  <a:lumMod val="40000"/>
                  <a:lumOff val="60000"/>
                </a:schemeClr>
              </a:solidFill>
              <a:latin typeface="Times New Roman" pitchFamily="18" charset="0"/>
              <a:cs typeface="Traditional Arabic" pitchFamily="2" charset="-78"/>
            </a:endParaRPr>
          </a:p>
          <a:p>
            <a:pPr algn="ctr" rtl="1"/>
            <a:r>
              <a:rPr lang="ar-SA" sz="12800" dirty="0" smtClean="0">
                <a:solidFill>
                  <a:schemeClr val="accent2">
                    <a:lumMod val="40000"/>
                    <a:lumOff val="60000"/>
                  </a:schemeClr>
                </a:solidFill>
                <a:latin typeface="Times New Roman" pitchFamily="18" charset="0"/>
                <a:cs typeface="Traditional Arabic" pitchFamily="2" charset="-78"/>
              </a:rPr>
              <a:t>  أكاديمية ألقاسمي</a:t>
            </a:r>
          </a:p>
          <a:p>
            <a:pPr algn="ctr"/>
            <a:endParaRPr lang="ar-SA" sz="12800" dirty="0" smtClean="0">
              <a:solidFill>
                <a:schemeClr val="accent2">
                  <a:lumMod val="40000"/>
                  <a:lumOff val="60000"/>
                </a:schemeClr>
              </a:solidFill>
              <a:latin typeface="Times New Roman" pitchFamily="18" charset="0"/>
              <a:cs typeface="Traditional Arabic" pitchFamily="2" charset="-78"/>
            </a:endParaRPr>
          </a:p>
          <a:p>
            <a:pPr algn="ctr"/>
            <a:r>
              <a:rPr lang="ar-SA" sz="12800" dirty="0" smtClean="0">
                <a:solidFill>
                  <a:schemeClr val="accent2">
                    <a:lumMod val="40000"/>
                    <a:lumOff val="60000"/>
                  </a:schemeClr>
                </a:solidFill>
                <a:latin typeface="Times New Roman" pitchFamily="18" charset="0"/>
                <a:cs typeface="Traditional Arabic" pitchFamily="2" charset="-78"/>
              </a:rPr>
              <a:t>كلية أكاديمية للتربية -باقة الغربية</a:t>
            </a:r>
          </a:p>
          <a:p>
            <a:pPr algn="ctr" rtl="1"/>
            <a:r>
              <a:rPr lang="ar-SA" sz="12800" b="1" dirty="0" smtClean="0">
                <a:solidFill>
                  <a:schemeClr val="accent2">
                    <a:lumMod val="40000"/>
                    <a:lumOff val="60000"/>
                  </a:schemeClr>
                </a:solidFill>
                <a:latin typeface="Times New Roman" pitchFamily="18" charset="0"/>
                <a:cs typeface="Traditional Arabic" pitchFamily="2" charset="-78"/>
              </a:rPr>
              <a:t>مقدم ضمن مساق: تطبيقات عملية</a:t>
            </a:r>
          </a:p>
          <a:p>
            <a:pPr algn="ctr">
              <a:lnSpc>
                <a:spcPct val="130000"/>
              </a:lnSpc>
            </a:pPr>
            <a:r>
              <a:rPr lang="ar-SA" sz="12800" dirty="0" smtClean="0">
                <a:solidFill>
                  <a:schemeClr val="accent2">
                    <a:lumMod val="40000"/>
                    <a:lumOff val="60000"/>
                  </a:schemeClr>
                </a:solidFill>
                <a:latin typeface="Times New Roman" pitchFamily="18" charset="0"/>
                <a:cs typeface="Traditional Arabic" pitchFamily="2" charset="-78"/>
              </a:rPr>
              <a:t>مقدم من:تغريد مجادلة</a:t>
            </a:r>
          </a:p>
          <a:p>
            <a:pPr algn="ctr">
              <a:lnSpc>
                <a:spcPct val="130000"/>
              </a:lnSpc>
            </a:pPr>
            <a:endParaRPr lang="ar-SA" sz="12800" dirty="0" smtClean="0">
              <a:solidFill>
                <a:schemeClr val="accent2">
                  <a:lumMod val="40000"/>
                  <a:lumOff val="60000"/>
                </a:schemeClr>
              </a:solidFill>
              <a:latin typeface="Times New Roman" pitchFamily="18" charset="0"/>
              <a:cs typeface="Traditional Arabic" pitchFamily="2" charset="-78"/>
            </a:endParaRPr>
          </a:p>
          <a:p>
            <a:pPr algn="ctr">
              <a:lnSpc>
                <a:spcPct val="130000"/>
              </a:lnSpc>
            </a:pPr>
            <a:r>
              <a:rPr lang="ar-SA" sz="12800" dirty="0" smtClean="0">
                <a:solidFill>
                  <a:schemeClr val="accent2">
                    <a:lumMod val="40000"/>
                    <a:lumOff val="60000"/>
                  </a:schemeClr>
                </a:solidFill>
                <a:latin typeface="Times New Roman" pitchFamily="18" charset="0"/>
                <a:cs typeface="Traditional Arabic" pitchFamily="2" charset="-78"/>
              </a:rPr>
              <a:t> أ.عثمان جابر</a:t>
            </a:r>
            <a:r>
              <a:rPr lang="en-US" sz="12800" dirty="0" smtClean="0">
                <a:solidFill>
                  <a:schemeClr val="accent2">
                    <a:lumMod val="40000"/>
                    <a:lumOff val="60000"/>
                  </a:schemeClr>
                </a:solidFill>
                <a:latin typeface="Times New Roman" pitchFamily="18" charset="0"/>
                <a:cs typeface="Traditional Arabic" pitchFamily="2" charset="-78"/>
              </a:rPr>
              <a:t>&amp; </a:t>
            </a:r>
            <a:r>
              <a:rPr lang="ar-SA" sz="12800" dirty="0" smtClean="0">
                <a:solidFill>
                  <a:schemeClr val="accent2">
                    <a:lumMod val="40000"/>
                    <a:lumOff val="60000"/>
                  </a:schemeClr>
                </a:solidFill>
                <a:latin typeface="Times New Roman" pitchFamily="18" charset="0"/>
                <a:cs typeface="Traditional Arabic" pitchFamily="2" charset="-78"/>
              </a:rPr>
              <a:t>مقدم إلى: د.نمر بياعة</a:t>
            </a:r>
          </a:p>
          <a:p>
            <a:pPr algn="ctr"/>
            <a:endParaRPr lang="ar-SA" sz="12800" dirty="0" smtClean="0">
              <a:solidFill>
                <a:schemeClr val="accent2">
                  <a:lumMod val="40000"/>
                  <a:lumOff val="60000"/>
                </a:schemeClr>
              </a:solidFill>
              <a:latin typeface="Times New Roman" pitchFamily="18" charset="0"/>
              <a:cs typeface="Traditional Arabic" pitchFamily="2" charset="-78"/>
            </a:endParaRPr>
          </a:p>
          <a:p>
            <a:pPr algn="ctr">
              <a:lnSpc>
                <a:spcPct val="130000"/>
              </a:lnSpc>
            </a:pPr>
            <a:r>
              <a:rPr lang="ar-SA" sz="12800" dirty="0" smtClean="0">
                <a:solidFill>
                  <a:schemeClr val="accent2">
                    <a:lumMod val="40000"/>
                    <a:lumOff val="60000"/>
                  </a:schemeClr>
                </a:solidFill>
                <a:latin typeface="Times New Roman" pitchFamily="18" charset="0"/>
                <a:cs typeface="Traditional Arabic" pitchFamily="2" charset="-78"/>
              </a:rPr>
              <a:t>سنة ثالثة، تخصص رياضيات وحاسوب</a:t>
            </a:r>
          </a:p>
          <a:p>
            <a:pPr algn="ctr"/>
            <a:r>
              <a:rPr lang="ar-SA" sz="12800" dirty="0" smtClean="0">
                <a:solidFill>
                  <a:schemeClr val="accent2">
                    <a:lumMod val="40000"/>
                    <a:lumOff val="60000"/>
                  </a:schemeClr>
                </a:solidFill>
                <a:latin typeface="Times New Roman" pitchFamily="18" charset="0"/>
                <a:cs typeface="Traditional Arabic" pitchFamily="2" charset="-78"/>
              </a:rPr>
              <a:t>    </a:t>
            </a:r>
          </a:p>
          <a:p>
            <a:pPr algn="ctr"/>
            <a:r>
              <a:rPr lang="ar-SA" sz="12800" dirty="0" smtClean="0">
                <a:solidFill>
                  <a:schemeClr val="accent2">
                    <a:lumMod val="40000"/>
                    <a:lumOff val="60000"/>
                  </a:schemeClr>
                </a:solidFill>
                <a:latin typeface="Times New Roman" pitchFamily="18" charset="0"/>
                <a:cs typeface="Traditional Arabic" pitchFamily="2" charset="-78"/>
              </a:rPr>
              <a:t> السنة الأكاديمية: 2009-2008</a:t>
            </a:r>
          </a:p>
          <a:p>
            <a:pPr algn="ctr"/>
            <a:endParaRPr lang="en-US" sz="12800" dirty="0">
              <a:solidFill>
                <a:schemeClr val="accent2">
                  <a:lumMod val="40000"/>
                  <a:lumOff val="60000"/>
                </a:schemeClr>
              </a:solidFill>
              <a:latin typeface="Times New Roman" pitchFamily="18" charset="0"/>
              <a:cs typeface="Traditional Arabic" pitchFamily="2" charset="-78"/>
            </a:endParaRPr>
          </a:p>
        </p:txBody>
      </p:sp>
      <p:sp>
        <p:nvSpPr>
          <p:cNvPr id="3" name="Left Arrow 2">
            <a:hlinkClick r:id="rId2" action="ppaction://hlinksldjump"/>
          </p:cNvPr>
          <p:cNvSpPr/>
          <p:nvPr/>
        </p:nvSpPr>
        <p:spPr>
          <a:xfrm>
            <a:off x="0" y="6400800"/>
            <a:ext cx="16002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heck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story-pic.bmp"/>
          <p:cNvPicPr>
            <a:picLocks noGrp="1" noChangeAspect="1"/>
          </p:cNvPicPr>
          <p:nvPr>
            <p:ph type="pic" idx="1"/>
          </p:nvPr>
        </p:nvPicPr>
        <p:blipFill>
          <a:blip r:embed="rId2">
            <a:duotone>
              <a:prstClr val="black"/>
              <a:schemeClr val="tx2">
                <a:tint val="45000"/>
                <a:satMod val="400000"/>
              </a:schemeClr>
            </a:duotone>
          </a:blip>
          <a:srcRect t="12750" b="12750"/>
          <a:stretch>
            <a:fillRect/>
          </a:stretch>
        </p:blipFill>
        <p:spPr>
          <a:xfrm>
            <a:off x="0" y="609600"/>
            <a:ext cx="4192173" cy="4542693"/>
          </a:xfrm>
          <a:prstGeom prst="cloudCallout">
            <a:avLst>
              <a:gd name="adj1" fmla="val -44542"/>
              <a:gd name="adj2" fmla="val 51123"/>
            </a:avLst>
          </a:prstGeom>
          <a:effectLst>
            <a:glow rad="63500">
              <a:schemeClr val="accent6">
                <a:satMod val="175000"/>
                <a:alpha val="40000"/>
              </a:schemeClr>
            </a:glow>
            <a:outerShdw blurRad="152000" dist="345000" dir="5400000" sx="-80000" sy="-18000" rotWithShape="0">
              <a:srgbClr val="000000">
                <a:alpha val="25000"/>
              </a:srgbClr>
            </a:outerShdw>
            <a:softEdge rad="635000"/>
          </a:effectLst>
          <a:scene3d>
            <a:camera prst="isometricRightUp"/>
            <a:lightRig rig="contrasting" dir="t">
              <a:rot lat="0" lon="0" rev="2400000"/>
            </a:lightRig>
          </a:scene3d>
          <a:sp3d contourW="7620">
            <a:bevelT w="63500" h="63500"/>
            <a:contourClr>
              <a:schemeClr val="bg2">
                <a:shade val="50000"/>
              </a:schemeClr>
            </a:contourClr>
          </a:sp3d>
        </p:spPr>
      </p:pic>
      <p:sp>
        <p:nvSpPr>
          <p:cNvPr id="4" name="Text Placeholder 3"/>
          <p:cNvSpPr>
            <a:spLocks noGrp="1"/>
          </p:cNvSpPr>
          <p:nvPr>
            <p:ph type="body" sz="half" idx="2"/>
          </p:nvPr>
        </p:nvSpPr>
        <p:spPr>
          <a:xfrm>
            <a:off x="4876800" y="1066800"/>
            <a:ext cx="3733800" cy="4595447"/>
          </a:xfrm>
        </p:spPr>
        <p:txBody>
          <a:bodyPr>
            <a:normAutofit lnSpcReduction="10000"/>
          </a:bodyPr>
          <a:lstStyle/>
          <a:p>
            <a:pPr algn="r" rtl="1"/>
            <a:endParaRPr lang="ar-SA" sz="2800" dirty="0" smtClean="0">
              <a:solidFill>
                <a:schemeClr val="accent2">
                  <a:lumMod val="60000"/>
                  <a:lumOff val="40000"/>
                </a:schemeClr>
              </a:solidFill>
              <a:cs typeface="Traditional Arabic" pitchFamily="2" charset="-78"/>
            </a:endParaRPr>
          </a:p>
          <a:p>
            <a:pPr algn="r" rtl="1"/>
            <a:r>
              <a:rPr lang="ar-SA" sz="3600" dirty="0" smtClean="0">
                <a:solidFill>
                  <a:schemeClr val="accent2">
                    <a:lumMod val="60000"/>
                    <a:lumOff val="40000"/>
                  </a:schemeClr>
                </a:solidFill>
                <a:cs typeface="Traditional Arabic" pitchFamily="2" charset="-78"/>
              </a:rPr>
              <a:t>يتبين من العرض أن أصل المعادلات الجبرية يرجع إلى ما قبل الميلاد بنحو ألفي عام،</a:t>
            </a:r>
          </a:p>
          <a:p>
            <a:pPr algn="r" rtl="1"/>
            <a:r>
              <a:rPr lang="ar-SA" sz="3600" dirty="0" smtClean="0">
                <a:solidFill>
                  <a:schemeClr val="accent2">
                    <a:lumMod val="60000"/>
                    <a:lumOff val="40000"/>
                  </a:schemeClr>
                </a:solidFill>
                <a:cs typeface="Traditional Arabic" pitchFamily="2" charset="-78"/>
              </a:rPr>
              <a:t>والإغريق والهنود وضعوا قواعد لحل مثل هذه المعادلات</a:t>
            </a:r>
            <a:r>
              <a:rPr lang="en-US" sz="3600" dirty="0" smtClean="0">
                <a:solidFill>
                  <a:schemeClr val="accent2">
                    <a:lumMod val="60000"/>
                    <a:lumOff val="40000"/>
                  </a:schemeClr>
                </a:solidFill>
                <a:cs typeface="Traditional Arabic" pitchFamily="2" charset="-78"/>
              </a:rPr>
              <a:t>.</a:t>
            </a:r>
            <a:endParaRPr lang="ar-SA" sz="3600" dirty="0" smtClean="0">
              <a:solidFill>
                <a:schemeClr val="accent2">
                  <a:lumMod val="60000"/>
                  <a:lumOff val="40000"/>
                </a:schemeClr>
              </a:solidFill>
              <a:cs typeface="Traditional Arabic" pitchFamily="2" charset="-78"/>
            </a:endParaRPr>
          </a:p>
          <a:p>
            <a:pPr algn="r" rtl="1"/>
            <a:r>
              <a:rPr lang="ar-SA" sz="3600" dirty="0" smtClean="0">
                <a:solidFill>
                  <a:schemeClr val="accent2">
                    <a:lumMod val="60000"/>
                    <a:lumOff val="40000"/>
                  </a:schemeClr>
                </a:solidFill>
                <a:cs typeface="Traditional Arabic" pitchFamily="2" charset="-78"/>
              </a:rPr>
              <a:t>ولكن جميع هذه الأمم لم تعالج الجبر كما عالجه </a:t>
            </a:r>
            <a:r>
              <a:rPr lang="ar-SA" sz="3600" b="1" dirty="0" smtClean="0">
                <a:solidFill>
                  <a:schemeClr val="tx2">
                    <a:lumMod val="90000"/>
                  </a:schemeClr>
                </a:solidFill>
                <a:cs typeface="Traditional Arabic" pitchFamily="2" charset="-78"/>
              </a:rPr>
              <a:t>الخوارزمي</a:t>
            </a:r>
            <a:r>
              <a:rPr lang="ar-SA" sz="3600" dirty="0" smtClean="0">
                <a:solidFill>
                  <a:schemeClr val="accent2">
                    <a:lumMod val="60000"/>
                    <a:lumOff val="40000"/>
                  </a:schemeClr>
                </a:solidFill>
                <a:cs typeface="Traditional Arabic" pitchFamily="2" charset="-78"/>
              </a:rPr>
              <a:t> .</a:t>
            </a:r>
          </a:p>
          <a:p>
            <a:pPr algn="r" rtl="1"/>
            <a:endParaRPr lang="ar-SA" sz="2800" dirty="0" smtClean="0">
              <a:solidFill>
                <a:schemeClr val="accent2">
                  <a:lumMod val="60000"/>
                  <a:lumOff val="40000"/>
                </a:schemeClr>
              </a:solidFill>
              <a:cs typeface="Traditional Arabic" pitchFamily="2" charset="-78"/>
            </a:endParaRPr>
          </a:p>
          <a:p>
            <a:endParaRPr lang="en-US" dirty="0"/>
          </a:p>
        </p:txBody>
      </p:sp>
      <p:sp>
        <p:nvSpPr>
          <p:cNvPr id="6" name="Left Arrow 5">
            <a:hlinkClick r:id="rId3" action="ppaction://hlinksldjump"/>
          </p:cNvPr>
          <p:cNvSpPr/>
          <p:nvPr/>
        </p:nvSpPr>
        <p:spPr>
          <a:xfrm>
            <a:off x="0" y="6324600"/>
            <a:ext cx="16002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nvGraphicFramePr>
        <p:xfrm>
          <a:off x="1524000" y="381000"/>
          <a:ext cx="6705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Left Arrow 5">
            <a:hlinkClick r:id="rId6" action="ppaction://hlinksldjump"/>
          </p:cNvPr>
          <p:cNvSpPr/>
          <p:nvPr/>
        </p:nvSpPr>
        <p:spPr>
          <a:xfrm>
            <a:off x="0" y="6324600"/>
            <a:ext cx="14478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458200" cy="1327150"/>
          </a:xfrm>
        </p:spPr>
        <p:style>
          <a:lnRef idx="1">
            <a:schemeClr val="accent2"/>
          </a:lnRef>
          <a:fillRef idx="3">
            <a:schemeClr val="accent2"/>
          </a:fillRef>
          <a:effectRef idx="2">
            <a:schemeClr val="accent2"/>
          </a:effectRef>
          <a:fontRef idx="minor">
            <a:schemeClr val="lt1"/>
          </a:fontRef>
        </p:style>
        <p:txBody>
          <a:bodyPr>
            <a:noAutofit/>
          </a:bodyPr>
          <a:lstStyle/>
          <a:p>
            <a:pPr algn="ctr" rtl="1"/>
            <a:r>
              <a:rPr lang="ar-SA" sz="3600" dirty="0" smtClean="0"/>
              <a:t/>
            </a:r>
            <a:br>
              <a:rPr lang="ar-SA" sz="3600" dirty="0" smtClean="0"/>
            </a:br>
            <a:r>
              <a:rPr lang="ar-SA" sz="3200" dirty="0" smtClean="0"/>
              <a:t>طرق حل المعادلة الخطية من الدرجة الأولى في الحضارة الإسلامية(الخوارزمي)</a:t>
            </a:r>
            <a:r>
              <a:rPr lang="ar-SA" sz="3600" dirty="0" smtClean="0"/>
              <a:t/>
            </a:r>
            <a:br>
              <a:rPr lang="ar-SA" sz="3600" dirty="0" smtClean="0"/>
            </a:br>
            <a:endParaRPr lang="en-US" sz="3600" dirty="0"/>
          </a:p>
        </p:txBody>
      </p:sp>
      <p:pic>
        <p:nvPicPr>
          <p:cNvPr id="8" name="Content Placeholder 7" descr="moom_1.jpg"/>
          <p:cNvPicPr>
            <a:picLocks noGrp="1" noChangeAspect="1"/>
          </p:cNvPicPr>
          <p:nvPr>
            <p:ph sz="quarter" idx="2"/>
          </p:nvPr>
        </p:nvPicPr>
        <p:blipFill>
          <a:blip r:embed="rId2"/>
          <a:stretch>
            <a:fillRect/>
          </a:stretch>
        </p:blipFill>
        <p:spPr>
          <a:xfrm>
            <a:off x="381000" y="1447800"/>
            <a:ext cx="4343400" cy="5029200"/>
          </a:xfrm>
          <a:prstGeom prst="donut">
            <a:avLst>
              <a:gd name="adj" fmla="val 44051"/>
            </a:avLst>
          </a:prstGeom>
          <a:blipFill dpi="0" rotWithShape="1">
            <a:blip r:embed="rId2"/>
            <a:srcRect/>
            <a:tile tx="0" ty="0" sx="100000" sy="100000" flip="none" algn="tl"/>
          </a:blipFill>
          <a:ln>
            <a:noFill/>
          </a:ln>
          <a:effectLst>
            <a:softEdge rad="635000"/>
          </a:effectLst>
          <a:scene3d>
            <a:camera prst="perspectiveRelaxedModerately"/>
            <a:lightRig rig="threePt" dir="t"/>
          </a:scene3d>
          <a:sp3d>
            <a:bevelT prst="relaxedInset"/>
          </a:sp3d>
        </p:spPr>
      </p:pic>
      <p:graphicFrame>
        <p:nvGraphicFramePr>
          <p:cNvPr id="7" name="Content Placeholder 6"/>
          <p:cNvGraphicFramePr>
            <a:graphicFrameLocks noGrp="1"/>
          </p:cNvGraphicFramePr>
          <p:nvPr>
            <p:ph sz="quarter" idx="4"/>
          </p:nvPr>
        </p:nvGraphicFramePr>
        <p:xfrm>
          <a:off x="5102225" y="1905000"/>
          <a:ext cx="4041775" cy="3941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Left Arrow 4">
            <a:hlinkClick r:id="rId7" action="ppaction://hlinksldjump"/>
          </p:cNvPr>
          <p:cNvSpPr/>
          <p:nvPr/>
        </p:nvSpPr>
        <p:spPr>
          <a:xfrm>
            <a:off x="0" y="6172200"/>
            <a:ext cx="1828800" cy="685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r" rtl="1"/>
            <a:r>
              <a:rPr lang="ar-OM" sz="3200" dirty="0" smtClean="0">
                <a:cs typeface="Traditional Arabic" pitchFamily="2" charset="-78"/>
              </a:rPr>
              <a:t/>
            </a:r>
            <a:br>
              <a:rPr lang="ar-OM" sz="3200" dirty="0" smtClean="0">
                <a:cs typeface="Traditional Arabic" pitchFamily="2" charset="-78"/>
              </a:rPr>
            </a:br>
            <a:r>
              <a:rPr lang="ar-SA" sz="4000" b="1" dirty="0" smtClean="0">
                <a:solidFill>
                  <a:schemeClr val="accent2">
                    <a:lumMod val="60000"/>
                    <a:lumOff val="40000"/>
                  </a:schemeClr>
                </a:solidFill>
                <a:cs typeface="Traditional Arabic" pitchFamily="2" charset="-78"/>
              </a:rPr>
              <a:t>حل الخوارزمي لمعادلة من الدرجة الأولى</a:t>
            </a:r>
            <a:r>
              <a:rPr lang="ar-SA" sz="3200" b="0" dirty="0" smtClean="0">
                <a:solidFill>
                  <a:schemeClr val="accent2">
                    <a:lumMod val="60000"/>
                    <a:lumOff val="40000"/>
                  </a:schemeClr>
                </a:solidFill>
                <a:cs typeface="Traditional Arabic" pitchFamily="2" charset="-78"/>
              </a:rPr>
              <a:t>:</a:t>
            </a:r>
            <a:r>
              <a:rPr lang="en-US" sz="3200" b="0" dirty="0" smtClean="0">
                <a:solidFill>
                  <a:schemeClr val="tx1"/>
                </a:solidFill>
                <a:cs typeface="Traditional Arabic" pitchFamily="2" charset="-78"/>
              </a:rPr>
              <a:t/>
            </a:r>
            <a:br>
              <a:rPr lang="en-US" sz="3200" b="0" dirty="0" smtClean="0">
                <a:solidFill>
                  <a:schemeClr val="tx1"/>
                </a:solidFill>
                <a:cs typeface="Traditional Arabic" pitchFamily="2" charset="-78"/>
              </a:rPr>
            </a:br>
            <a:r>
              <a:rPr lang="ar-OM" sz="3600" b="0" dirty="0" smtClean="0">
                <a:solidFill>
                  <a:schemeClr val="tx1"/>
                </a:solidFill>
                <a:cs typeface="Traditional Arabic" pitchFamily="2" charset="-78"/>
              </a:rPr>
              <a:t>فمثلاً: شيء + 2 = 5</a:t>
            </a:r>
            <a:r>
              <a:rPr lang="ar-SA" sz="3600" b="0" dirty="0" smtClean="0">
                <a:solidFill>
                  <a:schemeClr val="tx1"/>
                </a:solidFill>
                <a:cs typeface="Traditional Arabic" pitchFamily="2" charset="-78"/>
              </a:rPr>
              <a:t> (كلمة شيء استخدمت لتدل على الكمية المطلوب تعيينها –المجهول).</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كان الخوارزمي "يجبرها" بإضافة "-2" إلى طرفيها كما يلي: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+ 2 - 2 = 5 - 2</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ثم هو كان ينجز العمليات الحسابية كما يلي: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(2 - 2) = 5 - 2</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يعني: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+ 0 = 3</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يعني: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3</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وبالمقابلة يستنتج أن الحل هو أن الشيء المجهول يساوي ثلاثة.</a:t>
            </a:r>
            <a:br>
              <a:rPr lang="ar-OM" sz="3600" b="0" dirty="0" smtClean="0">
                <a:solidFill>
                  <a:schemeClr val="tx1"/>
                </a:solidFill>
                <a:cs typeface="Traditional Arabic" pitchFamily="2" charset="-78"/>
              </a:rPr>
            </a:br>
            <a:r>
              <a:rPr lang="ar-OM" sz="3600" b="0" dirty="0" smtClean="0">
                <a:solidFill>
                  <a:schemeClr val="tx1"/>
                </a:solidFill>
                <a:cs typeface="Traditional Arabic" pitchFamily="2" charset="-78"/>
              </a:rPr>
              <a:t>هكذا كان يحل الخوارزمي معادلة من الدرجة الأولى</a:t>
            </a:r>
            <a:r>
              <a:rPr lang="en-US" sz="3600" dirty="0" smtClean="0">
                <a:cs typeface="Traditional Arabic" pitchFamily="2" charset="-78"/>
              </a:rPr>
              <a:t>.</a:t>
            </a:r>
            <a:r>
              <a:rPr lang="ar-SA" sz="3200" dirty="0" smtClean="0">
                <a:cs typeface="Traditional Arabic" pitchFamily="2" charset="-78"/>
              </a:rPr>
              <a:t/>
            </a:r>
            <a:br>
              <a:rPr lang="ar-SA" sz="3200" dirty="0" smtClean="0">
                <a:cs typeface="Traditional Arabic" pitchFamily="2" charset="-78"/>
              </a:rPr>
            </a:br>
            <a:endParaRPr lang="en-US" sz="3200" dirty="0">
              <a:cs typeface="Traditional Arabic" pitchFamily="2" charset="-78"/>
            </a:endParaRPr>
          </a:p>
        </p:txBody>
      </p:sp>
      <p:sp>
        <p:nvSpPr>
          <p:cNvPr id="3" name="Right Arrow 2"/>
          <p:cNvSpPr/>
          <p:nvPr/>
        </p:nvSpPr>
        <p:spPr>
          <a:xfrm>
            <a:off x="304800" y="2743200"/>
            <a:ext cx="3733800" cy="1981200"/>
          </a:xfrm>
          <a:prstGeom prst="rightArrow">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eft Arrow 3">
            <a:hlinkClick r:id="rId3" action="ppaction://hlinksldjump"/>
          </p:cNvPr>
          <p:cNvSpPr/>
          <p:nvPr/>
        </p:nvSpPr>
        <p:spPr>
          <a:xfrm>
            <a:off x="0" y="6324600"/>
            <a:ext cx="14478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ctr" rtl="1"/>
            <a:r>
              <a:rPr lang="ar-SA" sz="4000" b="1" dirty="0" smtClean="0">
                <a:solidFill>
                  <a:schemeClr val="accent2">
                    <a:lumMod val="60000"/>
                    <a:lumOff val="40000"/>
                  </a:schemeClr>
                </a:solidFill>
                <a:cs typeface="Traditional Arabic" pitchFamily="2" charset="-78"/>
              </a:rPr>
              <a:t>المعادلة الجبرية من الدرجة الأولى</a:t>
            </a:r>
            <a:r>
              <a:rPr lang="ar-SA" sz="4000" dirty="0" smtClean="0">
                <a:cs typeface="Traditional Arabic" pitchFamily="2" charset="-78"/>
              </a:rPr>
              <a:t/>
            </a:r>
            <a:br>
              <a:rPr lang="ar-SA" sz="4000" dirty="0" smtClean="0">
                <a:cs typeface="Traditional Arabic" pitchFamily="2" charset="-78"/>
              </a:rPr>
            </a:br>
            <a:r>
              <a:rPr lang="ar-SA" sz="4000" dirty="0" smtClean="0">
                <a:cs typeface="Traditional Arabic" pitchFamily="2" charset="-78"/>
              </a:rPr>
              <a:t>ويقصد بها تلك المعادلات التي يظهر فيها الشيء أو المجهول غير مرفوع لقوة غير الواحد، أي أنها معادلة في الشكل(بترميزنا الحالي)</a:t>
            </a:r>
            <a:br>
              <a:rPr lang="ar-SA" sz="4000" dirty="0" smtClean="0">
                <a:cs typeface="Traditional Arabic" pitchFamily="2" charset="-78"/>
              </a:rPr>
            </a:br>
            <a:r>
              <a:rPr lang="en-US" sz="4000" dirty="0" smtClean="0">
                <a:cs typeface="Traditional Arabic" pitchFamily="2" charset="-78"/>
              </a:rPr>
              <a:t>ax+b=c</a:t>
            </a:r>
            <a:br>
              <a:rPr lang="en-US" sz="4000" dirty="0" smtClean="0">
                <a:cs typeface="Traditional Arabic" pitchFamily="2" charset="-78"/>
              </a:rPr>
            </a:br>
            <a:r>
              <a:rPr lang="ar-SA" sz="4000" dirty="0" smtClean="0">
                <a:cs typeface="Traditional Arabic" pitchFamily="2" charset="-78"/>
              </a:rPr>
              <a:t>(لاحظ انه بطرح </a:t>
            </a:r>
            <a:r>
              <a:rPr lang="en-US" sz="4000" dirty="0" smtClean="0">
                <a:cs typeface="Traditional Arabic" pitchFamily="2" charset="-78"/>
              </a:rPr>
              <a:t>c</a:t>
            </a:r>
            <a:r>
              <a:rPr lang="ar-SA" sz="4000" dirty="0" smtClean="0">
                <a:cs typeface="Traditional Arabic" pitchFamily="2" charset="-78"/>
              </a:rPr>
              <a:t> من الطرفين يمكننا كتابة المعادلة في الشكل المعتاد:</a:t>
            </a:r>
            <a:br>
              <a:rPr lang="ar-SA" sz="4000" dirty="0" smtClean="0">
                <a:cs typeface="Traditional Arabic" pitchFamily="2" charset="-78"/>
              </a:rPr>
            </a:br>
            <a:r>
              <a:rPr lang="en-US" sz="4000" dirty="0" smtClean="0">
                <a:cs typeface="Traditional Arabic" pitchFamily="2" charset="-78"/>
              </a:rPr>
              <a:t>AX+B=0</a:t>
            </a:r>
            <a:r>
              <a:rPr lang="ar-SA" sz="4000" dirty="0" smtClean="0">
                <a:cs typeface="Traditional Arabic" pitchFamily="2" charset="-78"/>
              </a:rPr>
              <a:t>   </a:t>
            </a:r>
            <a:r>
              <a:rPr lang="en-US" sz="4000" dirty="0" smtClean="0">
                <a:cs typeface="Traditional Arabic" pitchFamily="2" charset="-78"/>
              </a:rPr>
              <a:t/>
            </a:r>
            <a:br>
              <a:rPr lang="en-US" sz="4000" dirty="0" smtClean="0">
                <a:cs typeface="Traditional Arabic" pitchFamily="2" charset="-78"/>
              </a:rPr>
            </a:br>
            <a:r>
              <a:rPr lang="ar-SA" sz="4000" dirty="0" smtClean="0">
                <a:cs typeface="Traditional Arabic" pitchFamily="2" charset="-78"/>
              </a:rPr>
              <a:t>ولكننا وضعناها في الشكل السابق انسجاما ما درج عليه العلماء العرب والمسلمون.</a:t>
            </a:r>
            <a:r>
              <a:rPr lang="ar-SA" dirty="0" smtClean="0"/>
              <a:t/>
            </a:r>
            <a:br>
              <a:rPr lang="ar-SA" dirty="0" smtClean="0"/>
            </a:br>
            <a:r>
              <a:rPr lang="ar-SA" dirty="0" smtClean="0"/>
              <a:t/>
            </a:r>
            <a:br>
              <a:rPr lang="ar-SA" dirty="0" smtClean="0"/>
            </a:br>
            <a:r>
              <a:rPr lang="ar-SA" sz="3600" dirty="0" smtClean="0">
                <a:cs typeface="Traditional Arabic" pitchFamily="2" charset="-78"/>
                <a:hlinkClick r:id="rId2" action="ppaction://hlinksldjump"/>
              </a:rPr>
              <a:t>اضغط </a:t>
            </a:r>
            <a:r>
              <a:rPr lang="ar-SA" sz="3600" dirty="0" smtClean="0">
                <a:cs typeface="Traditional Arabic" pitchFamily="2" charset="-78"/>
              </a:rPr>
              <a:t>لتشاهد حل الخوارزمي التي سوف نقدمها بأسلوبه اللفظي ونقارنها بأسلوبنا ألترميزي .</a:t>
            </a:r>
            <a:r>
              <a:rPr lang="ar-SA" dirty="0" smtClean="0"/>
              <a:t/>
            </a:r>
            <a:br>
              <a:rPr lang="ar-SA" dirty="0" smtClean="0"/>
            </a:br>
            <a:endParaRPr lang="en-US" dirty="0"/>
          </a:p>
        </p:txBody>
      </p:sp>
      <p:sp>
        <p:nvSpPr>
          <p:cNvPr id="3" name="Left Arrow 2">
            <a:hlinkClick r:id="rId2" action="ppaction://hlinksldjump"/>
          </p:cNvPr>
          <p:cNvSpPr/>
          <p:nvPr/>
        </p:nvSpPr>
        <p:spPr>
          <a:xfrm>
            <a:off x="0" y="6400800"/>
            <a:ext cx="13716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1752599"/>
          <a:ext cx="9144000" cy="5105401"/>
        </p:xfrm>
        <a:graphic>
          <a:graphicData uri="http://schemas.openxmlformats.org/drawingml/2006/table">
            <a:tbl>
              <a:tblPr firstRow="1" bandRow="1">
                <a:tableStyleId>{5C22544A-7EE6-4342-B048-85BDC9FD1C3A}</a:tableStyleId>
              </a:tblPr>
              <a:tblGrid>
                <a:gridCol w="4770783"/>
                <a:gridCol w="4373217"/>
              </a:tblGrid>
              <a:tr h="1549247">
                <a:tc>
                  <a:txBody>
                    <a:bodyPr/>
                    <a:lstStyle/>
                    <a:p>
                      <a:r>
                        <a:rPr lang="en-US" sz="2800" dirty="0" smtClean="0">
                          <a:cs typeface="Traditional Arabic" pitchFamily="2" charset="-78"/>
                        </a:rPr>
                        <a:t>4[3(2x+1)+2]+3=95</a:t>
                      </a:r>
                    </a:p>
                    <a:p>
                      <a:r>
                        <a:rPr lang="en-US" sz="2800" dirty="0" smtClean="0">
                          <a:cs typeface="Traditional Arabic" pitchFamily="2" charset="-78"/>
                        </a:rPr>
                        <a:t>24x+23=95</a:t>
                      </a:r>
                      <a:endParaRPr lang="en-US" sz="2800" dirty="0">
                        <a:cs typeface="Traditional Arabic" pitchFamily="2" charset="-78"/>
                      </a:endParaRPr>
                    </a:p>
                  </a:txBody>
                  <a:tcPr/>
                </a:tc>
                <a:tc>
                  <a:txBody>
                    <a:bodyPr/>
                    <a:lstStyle/>
                    <a:p>
                      <a:pPr algn="r" rtl="1"/>
                      <a:r>
                        <a:rPr lang="ar-SA" sz="2800" dirty="0" smtClean="0">
                          <a:cs typeface="Traditional Arabic" pitchFamily="2" charset="-78"/>
                        </a:rPr>
                        <a:t>فالبجبر عملنا ما يجب،فانتهى إلى أربعة وعشرين شيئا وثلاثة وعشرين عددا تعدل خمسة وتسعين.</a:t>
                      </a:r>
                      <a:endParaRPr lang="en-US" sz="2800" dirty="0">
                        <a:cs typeface="Traditional Arabic" pitchFamily="2" charset="-78"/>
                      </a:endParaRPr>
                    </a:p>
                  </a:txBody>
                  <a:tcPr/>
                </a:tc>
              </a:tr>
              <a:tr h="1524920">
                <a:tc>
                  <a:txBody>
                    <a:bodyPr/>
                    <a:lstStyle/>
                    <a:p>
                      <a:r>
                        <a:rPr lang="en-US" sz="2800" dirty="0" smtClean="0">
                          <a:cs typeface="Traditional Arabic" pitchFamily="2" charset="-78"/>
                        </a:rPr>
                        <a:t>24x=72</a:t>
                      </a:r>
                      <a:endParaRPr lang="en-US" sz="2800" dirty="0">
                        <a:cs typeface="Traditional Arabic" pitchFamily="2" charset="-78"/>
                      </a:endParaRPr>
                    </a:p>
                  </a:txBody>
                  <a:tcPr/>
                </a:tc>
                <a:tc>
                  <a:txBody>
                    <a:bodyPr/>
                    <a:lstStyle/>
                    <a:p>
                      <a:pPr algn="r" rtl="1"/>
                      <a:r>
                        <a:rPr lang="ar-SA" sz="2800" dirty="0" smtClean="0">
                          <a:cs typeface="Traditional Arabic" pitchFamily="2" charset="-78"/>
                        </a:rPr>
                        <a:t>وبعد إسقاط المشترك، فالأشياء تعدل اثنين وسبعين.</a:t>
                      </a:r>
                      <a:endParaRPr lang="en-US" sz="2800" dirty="0">
                        <a:cs typeface="Traditional Arabic" pitchFamily="2" charset="-78"/>
                      </a:endParaRPr>
                    </a:p>
                  </a:txBody>
                  <a:tcPr/>
                </a:tc>
              </a:tr>
              <a:tr h="2031234">
                <a:tc>
                  <a:txBody>
                    <a:bodyPr/>
                    <a:lstStyle/>
                    <a:p>
                      <a:endParaRPr lang="en-US" sz="2800" dirty="0" smtClean="0">
                        <a:cs typeface="Traditional Arabic" pitchFamily="2" charset="-78"/>
                      </a:endParaRPr>
                    </a:p>
                    <a:p>
                      <a:endParaRPr lang="en-US" sz="2800" dirty="0" smtClean="0">
                        <a:cs typeface="Traditional Arabic" pitchFamily="2" charset="-78"/>
                      </a:endParaRPr>
                    </a:p>
                    <a:p>
                      <a:endParaRPr lang="en-US" sz="2800" dirty="0" smtClean="0">
                        <a:cs typeface="Traditional Arabic" pitchFamily="2" charset="-78"/>
                      </a:endParaRPr>
                    </a:p>
                    <a:p>
                      <a:r>
                        <a:rPr lang="en-US" sz="2800" dirty="0" smtClean="0">
                          <a:cs typeface="Traditional Arabic" pitchFamily="2" charset="-78"/>
                        </a:rPr>
                        <a:t>X=3</a:t>
                      </a:r>
                    </a:p>
                  </a:txBody>
                  <a:tcPr/>
                </a:tc>
                <a:tc>
                  <a:txBody>
                    <a:bodyPr/>
                    <a:lstStyle/>
                    <a:p>
                      <a:pPr algn="r" rtl="1"/>
                      <a:r>
                        <a:rPr lang="ar-SA" sz="2800" dirty="0" smtClean="0">
                          <a:cs typeface="Traditional Arabic" pitchFamily="2" charset="-78"/>
                        </a:rPr>
                        <a:t>وهي الأولى من المفردات وخارج القسمة ثلاثة وهو المطلوب.</a:t>
                      </a:r>
                      <a:endParaRPr lang="en-US" sz="2800" dirty="0">
                        <a:cs typeface="Traditional Arabic" pitchFamily="2" charset="-78"/>
                      </a:endParaRPr>
                    </a:p>
                  </a:txBody>
                  <a:tcPr/>
                </a:tc>
              </a:tr>
            </a:tbl>
          </a:graphicData>
        </a:graphic>
      </p:graphicFrame>
      <p:graphicFrame>
        <p:nvGraphicFramePr>
          <p:cNvPr id="24578" name="Object 2"/>
          <p:cNvGraphicFramePr>
            <a:graphicFrameLocks noChangeAspect="1"/>
          </p:cNvGraphicFramePr>
          <p:nvPr/>
        </p:nvGraphicFramePr>
        <p:xfrm>
          <a:off x="0" y="4876800"/>
          <a:ext cx="1752600" cy="762000"/>
        </p:xfrm>
        <a:graphic>
          <a:graphicData uri="http://schemas.openxmlformats.org/presentationml/2006/ole">
            <p:oleObj spid="_x0000_s24578" name="Equation" r:id="rId3" imgW="634680" imgH="393480" progId="">
              <p:embed/>
            </p:oleObj>
          </a:graphicData>
        </a:graphic>
      </p:graphicFrame>
      <p:sp>
        <p:nvSpPr>
          <p:cNvPr id="6" name="TextBox 5"/>
          <p:cNvSpPr txBox="1"/>
          <p:nvPr/>
        </p:nvSpPr>
        <p:spPr>
          <a:xfrm>
            <a:off x="0" y="0"/>
            <a:ext cx="9144000" cy="1569660"/>
          </a:xfrm>
          <a:prstGeom prst="rect">
            <a:avLst/>
          </a:prstGeom>
          <a:noFill/>
        </p:spPr>
        <p:txBody>
          <a:bodyPr wrap="square" rtlCol="0">
            <a:spAutoFit/>
          </a:bodyPr>
          <a:lstStyle/>
          <a:p>
            <a:pPr algn="r" rtl="1"/>
            <a:r>
              <a:rPr lang="ar-SA" sz="3200" b="1" dirty="0" smtClean="0">
                <a:solidFill>
                  <a:schemeClr val="accent2">
                    <a:lumMod val="60000"/>
                    <a:lumOff val="40000"/>
                  </a:schemeClr>
                </a:solidFill>
                <a:cs typeface="Traditional Arabic" pitchFamily="2" charset="-78"/>
              </a:rPr>
              <a:t>مثال:</a:t>
            </a:r>
            <a:r>
              <a:rPr lang="ar-SA" sz="3200" dirty="0" smtClean="0">
                <a:cs typeface="Traditional Arabic" pitchFamily="2" charset="-78"/>
              </a:rPr>
              <a:t/>
            </a:r>
            <a:br>
              <a:rPr lang="ar-SA" sz="3200" dirty="0" smtClean="0">
                <a:cs typeface="Traditional Arabic" pitchFamily="2" charset="-78"/>
              </a:rPr>
            </a:br>
            <a:r>
              <a:rPr lang="ar-SA" sz="3200" b="1" dirty="0" smtClean="0">
                <a:cs typeface="Traditional Arabic" pitchFamily="2" charset="-78"/>
              </a:rPr>
              <a:t>”عدد ضوعف وزيد عليه واحد،وضرب الحاصل في ثلاثة وزيد عليه اثنان،وضرب المبلغ في أربعة،وزيد عليه ثلاثة،بلغ خمسة وتسعين“</a:t>
            </a:r>
            <a:r>
              <a:rPr lang="en-US" sz="3200" b="1" dirty="0" smtClean="0">
                <a:cs typeface="Traditional Arabic" pitchFamily="2" charset="-78"/>
              </a:rPr>
              <a:t>.</a:t>
            </a:r>
            <a:endParaRPr lang="en-US" sz="3200" b="1" dirty="0">
              <a:cs typeface="Traditional Arabic" pitchFamily="2" charset="-78"/>
            </a:endParaRPr>
          </a:p>
        </p:txBody>
      </p:sp>
      <p:sp>
        <p:nvSpPr>
          <p:cNvPr id="5" name="Left Arrow 4">
            <a:hlinkClick r:id="rId4" action="ppaction://hlinksldjump"/>
          </p:cNvPr>
          <p:cNvSpPr/>
          <p:nvPr/>
        </p:nvSpPr>
        <p:spPr>
          <a:xfrm>
            <a:off x="1828800" y="6400800"/>
            <a:ext cx="16002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randomBa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066800"/>
          </a:xfrm>
        </p:spPr>
        <p:txBody>
          <a:bodyPr>
            <a:normAutofit fontScale="90000"/>
          </a:bodyPr>
          <a:lstStyle/>
          <a:p>
            <a:pPr algn="r" rtl="1"/>
            <a:r>
              <a:rPr lang="ar-SA" sz="3600" b="1" dirty="0" smtClean="0">
                <a:solidFill>
                  <a:schemeClr val="accent2">
                    <a:lumMod val="60000"/>
                    <a:lumOff val="40000"/>
                  </a:schemeClr>
                </a:solidFill>
                <a:cs typeface="Traditional Arabic" pitchFamily="2" charset="-78"/>
              </a:rPr>
              <a:t>مثال:</a:t>
            </a:r>
            <a:r>
              <a:rPr lang="ar-SA" sz="3600" b="1" dirty="0" smtClean="0">
                <a:cs typeface="Traditional Arabic" pitchFamily="2" charset="-78"/>
              </a:rPr>
              <a:t/>
            </a:r>
            <a:br>
              <a:rPr lang="ar-SA" sz="3600" b="1" dirty="0" smtClean="0">
                <a:cs typeface="Traditional Arabic" pitchFamily="2" charset="-78"/>
              </a:rPr>
            </a:br>
            <a:r>
              <a:rPr lang="ar-SA" sz="3600" b="1" dirty="0" smtClean="0">
                <a:cs typeface="Traditional Arabic" pitchFamily="2" charset="-78"/>
              </a:rPr>
              <a:t>”إذا قيل اقسم العشرة بقسمين، يكون الفضل بينهما خمسة“.</a:t>
            </a:r>
            <a:endParaRPr lang="en-US" sz="3600" b="1" dirty="0">
              <a:cs typeface="Traditional Arabic" pitchFamily="2" charset="-78"/>
            </a:endParaRPr>
          </a:p>
        </p:txBody>
      </p:sp>
      <p:graphicFrame>
        <p:nvGraphicFramePr>
          <p:cNvPr id="6" name="Table 5"/>
          <p:cNvGraphicFramePr>
            <a:graphicFrameLocks noGrp="1"/>
          </p:cNvGraphicFramePr>
          <p:nvPr/>
        </p:nvGraphicFramePr>
        <p:xfrm>
          <a:off x="0" y="1143000"/>
          <a:ext cx="9144000" cy="5715000"/>
        </p:xfrm>
        <a:graphic>
          <a:graphicData uri="http://schemas.openxmlformats.org/drawingml/2006/table">
            <a:tbl>
              <a:tblPr firstRow="1" bandRow="1">
                <a:tableStyleId>{5C22544A-7EE6-4342-B048-85BDC9FD1C3A}</a:tableStyleId>
              </a:tblPr>
              <a:tblGrid>
                <a:gridCol w="4809819"/>
                <a:gridCol w="4334181"/>
              </a:tblGrid>
              <a:tr h="1640400">
                <a:tc>
                  <a:txBody>
                    <a:bodyPr/>
                    <a:lstStyle/>
                    <a:p>
                      <a:r>
                        <a:rPr lang="en-US" sz="2400" dirty="0" smtClean="0">
                          <a:cs typeface="Traditional Arabic" pitchFamily="2" charset="-78"/>
                        </a:rPr>
                        <a:t>x</a:t>
                      </a:r>
                      <a:endParaRPr lang="en-US" sz="2400" dirty="0">
                        <a:cs typeface="Traditional Arabic" pitchFamily="2" charset="-78"/>
                      </a:endParaRPr>
                    </a:p>
                  </a:txBody>
                  <a:tcPr/>
                </a:tc>
                <a:tc>
                  <a:txBody>
                    <a:bodyPr/>
                    <a:lstStyle/>
                    <a:p>
                      <a:pPr algn="r" rtl="1"/>
                      <a:r>
                        <a:rPr lang="ar-SA" sz="2400" dirty="0" smtClean="0">
                          <a:cs typeface="Traditional Arabic" pitchFamily="2" charset="-78"/>
                        </a:rPr>
                        <a:t>نفرض الأقل شيئا .</a:t>
                      </a:r>
                    </a:p>
                    <a:p>
                      <a:pPr algn="r" rtl="1"/>
                      <a:endParaRPr lang="ar-SA" sz="2400" dirty="0" smtClean="0">
                        <a:cs typeface="Traditional Arabic" pitchFamily="2" charset="-78"/>
                      </a:endParaRPr>
                    </a:p>
                    <a:p>
                      <a:pPr algn="r" rtl="1"/>
                      <a:endParaRPr lang="ar-SA" sz="2400" dirty="0" smtClean="0">
                        <a:cs typeface="Traditional Arabic" pitchFamily="2" charset="-78"/>
                      </a:endParaRPr>
                    </a:p>
                    <a:p>
                      <a:pPr algn="r" rtl="1"/>
                      <a:endParaRPr lang="ar-SA" sz="2400" dirty="0" smtClean="0">
                        <a:cs typeface="Traditional Arabic" pitchFamily="2" charset="-78"/>
                      </a:endParaRPr>
                    </a:p>
                  </a:txBody>
                  <a:tcPr/>
                </a:tc>
              </a:tr>
              <a:tr h="1358200">
                <a:tc>
                  <a:txBody>
                    <a:bodyPr/>
                    <a:lstStyle/>
                    <a:p>
                      <a:r>
                        <a:rPr lang="en-US" sz="2400" dirty="0" smtClean="0">
                          <a:cs typeface="Traditional Arabic" pitchFamily="2" charset="-78"/>
                        </a:rPr>
                        <a:t>X+5</a:t>
                      </a:r>
                      <a:endParaRPr lang="en-US" sz="2400" dirty="0">
                        <a:cs typeface="Traditional Arabic" pitchFamily="2" charset="-78"/>
                      </a:endParaRPr>
                    </a:p>
                  </a:txBody>
                  <a:tcPr/>
                </a:tc>
                <a:tc>
                  <a:txBody>
                    <a:bodyPr/>
                    <a:lstStyle/>
                    <a:p>
                      <a:pPr algn="r" rtl="1"/>
                      <a:r>
                        <a:rPr lang="ar-SA" sz="2400" dirty="0" smtClean="0">
                          <a:cs typeface="Traditional Arabic" pitchFamily="2" charset="-78"/>
                        </a:rPr>
                        <a:t>فالأكثر شيء وخمسة.</a:t>
                      </a:r>
                      <a:endParaRPr lang="en-US" sz="2400" dirty="0">
                        <a:cs typeface="Traditional Arabic" pitchFamily="2" charset="-78"/>
                      </a:endParaRPr>
                    </a:p>
                  </a:txBody>
                  <a:tcPr/>
                </a:tc>
              </a:tr>
              <a:tr h="1358200">
                <a:tc>
                  <a:txBody>
                    <a:bodyPr/>
                    <a:lstStyle/>
                    <a:p>
                      <a:r>
                        <a:rPr lang="en-US" sz="2400" dirty="0" smtClean="0">
                          <a:cs typeface="Traditional Arabic" pitchFamily="2" charset="-78"/>
                        </a:rPr>
                        <a:t>2x+5=10</a:t>
                      </a:r>
                      <a:endParaRPr lang="en-US" sz="2400" dirty="0">
                        <a:cs typeface="Traditional Arabic" pitchFamily="2" charset="-78"/>
                      </a:endParaRPr>
                    </a:p>
                  </a:txBody>
                  <a:tcPr/>
                </a:tc>
                <a:tc>
                  <a:txBody>
                    <a:bodyPr/>
                    <a:lstStyle/>
                    <a:p>
                      <a:pPr algn="r" rtl="1"/>
                      <a:r>
                        <a:rPr lang="ar-SA" sz="2400" dirty="0" smtClean="0">
                          <a:cs typeface="Traditional Arabic" pitchFamily="2" charset="-78"/>
                        </a:rPr>
                        <a:t>ومجموعهما شيئان وخمسة تعدل عشرة.</a:t>
                      </a:r>
                      <a:endParaRPr lang="en-US" sz="2400" dirty="0">
                        <a:cs typeface="Traditional Arabic" pitchFamily="2" charset="-78"/>
                      </a:endParaRPr>
                    </a:p>
                  </a:txBody>
                  <a:tcPr/>
                </a:tc>
              </a:tr>
              <a:tr h="1358200">
                <a:tc>
                  <a:txBody>
                    <a:bodyPr/>
                    <a:lstStyle/>
                    <a:p>
                      <a:r>
                        <a:rPr lang="en-US" sz="2400" dirty="0" smtClean="0">
                          <a:cs typeface="Traditional Arabic" pitchFamily="2" charset="-78"/>
                        </a:rPr>
                        <a:t>2x=10</a:t>
                      </a:r>
                    </a:p>
                    <a:p>
                      <a:endParaRPr lang="en-US" sz="2400" dirty="0">
                        <a:cs typeface="Traditional Arabic" pitchFamily="2" charset="-78"/>
                      </a:endParaRPr>
                    </a:p>
                  </a:txBody>
                  <a:tcPr/>
                </a:tc>
                <a:tc>
                  <a:txBody>
                    <a:bodyPr/>
                    <a:lstStyle/>
                    <a:p>
                      <a:pPr algn="r" rtl="1"/>
                      <a:r>
                        <a:rPr lang="ar-SA" sz="2400" dirty="0" smtClean="0">
                          <a:cs typeface="Traditional Arabic" pitchFamily="2" charset="-78"/>
                        </a:rPr>
                        <a:t>فالشيء بعد المقابلة اثنان ونصف .</a:t>
                      </a:r>
                      <a:endParaRPr lang="en-US" sz="2400" dirty="0">
                        <a:cs typeface="Traditional Arabic" pitchFamily="2" charset="-78"/>
                      </a:endParaRPr>
                    </a:p>
                  </a:txBody>
                  <a:tcPr/>
                </a:tc>
              </a:tr>
            </a:tbl>
          </a:graphicData>
        </a:graphic>
      </p:graphicFrame>
      <p:graphicFrame>
        <p:nvGraphicFramePr>
          <p:cNvPr id="7" name="Object 6"/>
          <p:cNvGraphicFramePr>
            <a:graphicFrameLocks noChangeAspect="1"/>
          </p:cNvGraphicFramePr>
          <p:nvPr/>
        </p:nvGraphicFramePr>
        <p:xfrm>
          <a:off x="762000" y="5486400"/>
          <a:ext cx="990600" cy="533400"/>
        </p:xfrm>
        <a:graphic>
          <a:graphicData uri="http://schemas.openxmlformats.org/presentationml/2006/ole">
            <p:oleObj spid="_x0000_s23555" name="Equation" r:id="rId3" imgW="469800" imgH="393480" progId="">
              <p:embed/>
            </p:oleObj>
          </a:graphicData>
        </a:graphic>
      </p:graphicFrame>
      <p:sp>
        <p:nvSpPr>
          <p:cNvPr id="5" name="Left Arrow 4">
            <a:hlinkClick r:id="rId4" action="ppaction://hlinksldjump"/>
          </p:cNvPr>
          <p:cNvSpPr/>
          <p:nvPr/>
        </p:nvSpPr>
        <p:spPr>
          <a:xfrm>
            <a:off x="0" y="6400800"/>
            <a:ext cx="16002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p:comb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304800"/>
          <a:ext cx="85344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Left Arrow 2">
            <a:hlinkClick r:id="rId6" action="ppaction://hlinksldjump"/>
          </p:cNvPr>
          <p:cNvSpPr/>
          <p:nvPr/>
        </p:nvSpPr>
        <p:spPr>
          <a:xfrm>
            <a:off x="0" y="6324600"/>
            <a:ext cx="16002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7162799"/>
          </a:xfrm>
        </p:spPr>
        <p:txBody>
          <a:bodyPr>
            <a:noAutofit/>
          </a:bodyPr>
          <a:lstStyle/>
          <a:p>
            <a:pPr algn="ctr" rtl="1"/>
            <a:r>
              <a:rPr lang="ar-SA" sz="2400" b="1" dirty="0" smtClean="0">
                <a:solidFill>
                  <a:schemeClr val="accent2">
                    <a:lumMod val="60000"/>
                    <a:lumOff val="40000"/>
                  </a:schemeClr>
                </a:solidFill>
                <a:cs typeface="Traditional Arabic" pitchFamily="2" charset="-78"/>
              </a:rPr>
              <a:t> </a:t>
            </a:r>
            <a:endParaRPr lang="en-US" sz="4000" dirty="0" smtClean="0">
              <a:solidFill>
                <a:schemeClr val="accent2">
                  <a:lumMod val="60000"/>
                  <a:lumOff val="40000"/>
                </a:schemeClr>
              </a:solidFill>
              <a:cs typeface="Traditional Arabic" pitchFamily="2" charset="-78"/>
            </a:endParaRPr>
          </a:p>
          <a:p>
            <a:pPr algn="ctr" rtl="1"/>
            <a:r>
              <a:rPr lang="ar-SA" sz="4000" b="1" dirty="0" smtClean="0">
                <a:solidFill>
                  <a:schemeClr val="tx1">
                    <a:lumMod val="95000"/>
                  </a:schemeClr>
                </a:solidFill>
                <a:cs typeface="Traditional Arabic" pitchFamily="2" charset="-78"/>
              </a:rPr>
              <a:t>الجبر </a:t>
            </a:r>
            <a:r>
              <a:rPr lang="ar-SA" sz="4000" b="1" dirty="0" smtClean="0">
                <a:solidFill>
                  <a:schemeClr val="tx1">
                    <a:lumMod val="95000"/>
                  </a:schemeClr>
                </a:solidFill>
                <a:cs typeface="Traditional Arabic" pitchFamily="2" charset="-78"/>
              </a:rPr>
              <a:t>والمقابلة</a:t>
            </a:r>
            <a:endParaRPr lang="en-US" sz="4000" dirty="0" smtClean="0">
              <a:solidFill>
                <a:schemeClr val="tx1">
                  <a:lumMod val="95000"/>
                </a:schemeClr>
              </a:solidFill>
              <a:cs typeface="Traditional Arabic" pitchFamily="2" charset="-78"/>
            </a:endParaRPr>
          </a:p>
          <a:p>
            <a:pPr algn="r" rtl="1"/>
            <a:r>
              <a:rPr lang="ar-OM" sz="2800" dirty="0" smtClean="0">
                <a:solidFill>
                  <a:schemeClr val="accent2">
                    <a:lumMod val="60000"/>
                    <a:lumOff val="40000"/>
                  </a:schemeClr>
                </a:solidFill>
                <a:cs typeface="Traditional Arabic" pitchFamily="2" charset="-78"/>
              </a:rPr>
              <a:t>قد ألف الخوارزمي كتاب "الجبر والمقابلة" الذي يُعتبر أحد أشهر الكتب الرياضية  في القرن الثالث الهجري / التاسع الميلادي. حيثُ يعد ظهور هذا الكتاب حدثا مميزا في تاريخ الرياضيات فكانت هذه هي المرة الأولى التي تظهر فيها كلمة جبر.</a:t>
            </a:r>
            <a:endParaRPr lang="ar-SA" sz="2800" dirty="0" smtClean="0">
              <a:solidFill>
                <a:schemeClr val="accent2">
                  <a:lumMod val="60000"/>
                  <a:lumOff val="40000"/>
                </a:schemeClr>
              </a:solidFill>
              <a:cs typeface="Traditional Arabic" pitchFamily="2" charset="-78"/>
            </a:endParaRPr>
          </a:p>
          <a:p>
            <a:pPr algn="r" rtl="1"/>
            <a:r>
              <a:rPr lang="ar-SA" sz="2800" dirty="0" smtClean="0">
                <a:solidFill>
                  <a:schemeClr val="accent2">
                    <a:lumMod val="60000"/>
                    <a:lumOff val="40000"/>
                  </a:schemeClr>
                </a:solidFill>
                <a:cs typeface="Traditional Arabic" pitchFamily="2" charset="-78"/>
              </a:rPr>
              <a:t>وكلمة جبر تعبير استخدمه (الخوارزمي) من أجل حَلِّ المعادلات بعد تكوينها.</a:t>
            </a:r>
            <a:endParaRPr lang="en-US" sz="2800" dirty="0" smtClean="0">
              <a:solidFill>
                <a:schemeClr val="accent2">
                  <a:lumMod val="60000"/>
                  <a:lumOff val="40000"/>
                </a:schemeClr>
              </a:solidFill>
              <a:cs typeface="Traditional Arabic" pitchFamily="2" charset="-78"/>
            </a:endParaRPr>
          </a:p>
          <a:p>
            <a:pPr algn="r" rtl="1"/>
            <a:r>
              <a:rPr lang="ar-SA" sz="2800" dirty="0" smtClean="0">
                <a:solidFill>
                  <a:schemeClr val="accent2">
                    <a:lumMod val="60000"/>
                    <a:lumOff val="40000"/>
                  </a:schemeClr>
                </a:solidFill>
                <a:cs typeface="Traditional Arabic" pitchFamily="2" charset="-78"/>
              </a:rPr>
              <a:t>و</a:t>
            </a:r>
            <a:r>
              <a:rPr lang="ar-OM" sz="2800" dirty="0" smtClean="0">
                <a:solidFill>
                  <a:schemeClr val="accent2">
                    <a:lumMod val="60000"/>
                    <a:lumOff val="40000"/>
                  </a:schemeClr>
                </a:solidFill>
                <a:cs typeface="Traditional Arabic" pitchFamily="2" charset="-78"/>
              </a:rPr>
              <a:t>تعني ”</a:t>
            </a:r>
            <a:r>
              <a:rPr lang="ar-SA" sz="2800" dirty="0" smtClean="0">
                <a:solidFill>
                  <a:schemeClr val="accent2">
                    <a:lumMod val="60000"/>
                    <a:lumOff val="40000"/>
                  </a:schemeClr>
                </a:solidFill>
                <a:cs typeface="Traditional Arabic" pitchFamily="2" charset="-78"/>
              </a:rPr>
              <a:t>نقل الحدود في طرفي المعادلة لتكون جميعها موجبة</a:t>
            </a:r>
            <a:r>
              <a:rPr lang="ar-OM" sz="2800" dirty="0" smtClean="0">
                <a:solidFill>
                  <a:schemeClr val="accent2">
                    <a:lumMod val="60000"/>
                    <a:lumOff val="40000"/>
                  </a:schemeClr>
                </a:solidFill>
                <a:cs typeface="Traditional Arabic" pitchFamily="2" charset="-78"/>
              </a:rPr>
              <a:t>"، والمقابلة تعني ”</a:t>
            </a:r>
            <a:r>
              <a:rPr lang="ar-SA" sz="2800" dirty="0" smtClean="0">
                <a:solidFill>
                  <a:schemeClr val="accent2">
                    <a:lumMod val="60000"/>
                    <a:lumOff val="40000"/>
                  </a:schemeClr>
                </a:solidFill>
                <a:cs typeface="Traditional Arabic" pitchFamily="2" charset="-78"/>
              </a:rPr>
              <a:t>حذف الحدود المتشابهة من طرفي المعادلة </a:t>
            </a:r>
            <a:r>
              <a:rPr lang="ar-OM" sz="2800" dirty="0" smtClean="0">
                <a:solidFill>
                  <a:schemeClr val="accent2">
                    <a:lumMod val="60000"/>
                    <a:lumOff val="40000"/>
                  </a:schemeClr>
                </a:solidFill>
                <a:cs typeface="Traditional Arabic" pitchFamily="2" charset="-78"/>
              </a:rPr>
              <a:t>".</a:t>
            </a:r>
            <a:endParaRPr lang="ar-SA" sz="2800" dirty="0" smtClean="0">
              <a:solidFill>
                <a:schemeClr val="accent2">
                  <a:lumMod val="60000"/>
                  <a:lumOff val="40000"/>
                </a:schemeClr>
              </a:solidFill>
              <a:cs typeface="Traditional Arabic" pitchFamily="2" charset="-78"/>
            </a:endParaRPr>
          </a:p>
          <a:p>
            <a:pPr algn="r" rtl="1"/>
            <a:r>
              <a:rPr lang="ar-OM" sz="2800" dirty="0" smtClean="0">
                <a:solidFill>
                  <a:schemeClr val="accent2">
                    <a:lumMod val="60000"/>
                    <a:lumOff val="40000"/>
                  </a:schemeClr>
                </a:solidFill>
                <a:cs typeface="Traditional Arabic" pitchFamily="2" charset="-78"/>
              </a:rPr>
              <a:t>والغريب أن حافز تأليف هذا الكتاب هو تطبيق العلم على قوانين الشريعة لحل مشاكل الإرث الإسلامي، ولأن القرآن الكريم أهتم بتقسيم التركة و تحديدها تحديداً دقيقا، فكان لزاماً على المسلمين إيجاد طرق أسهل وأدق يمكن بها حساب التقسيم الشرعي للتركات حيث كانت حسابات العرب حينها مأخوذة عن رياضيات الإغريق فكانت غاية فى التعقيد، وهذا ما دفع الخليفة المأمون إلى أن يطلب من الخوارزمي تأليف كتاب "الجبر و المقابلة" حتى ينتفع منه الناس في مواريثهم ومقسماتهم وأحكامهم  تجاراتهم،  كذلك فيما يختص بتقسيم الأراضي و تحديد مساحاتها وفى مختلف مجالات الهندسة.</a:t>
            </a:r>
            <a:endParaRPr lang="en-US" sz="2800" dirty="0" smtClean="0">
              <a:solidFill>
                <a:schemeClr val="accent2">
                  <a:lumMod val="60000"/>
                  <a:lumOff val="40000"/>
                </a:schemeClr>
              </a:solidFill>
              <a:cs typeface="Traditional Arabic" pitchFamily="2" charset="-78"/>
            </a:endParaRPr>
          </a:p>
          <a:p>
            <a:endParaRPr lang="en-US" sz="1800" dirty="0">
              <a:cs typeface="Traditional Arabic" pitchFamily="2" charset="-78"/>
            </a:endParaRPr>
          </a:p>
        </p:txBody>
      </p:sp>
      <p:sp>
        <p:nvSpPr>
          <p:cNvPr id="5" name="Left Arrow 4">
            <a:hlinkClick r:id="rId2" action="ppaction://hlinksldjump"/>
          </p:cNvPr>
          <p:cNvSpPr/>
          <p:nvPr/>
        </p:nvSpPr>
        <p:spPr>
          <a:xfrm>
            <a:off x="0" y="6400800"/>
            <a:ext cx="14478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randomBa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04800"/>
            <a:ext cx="9144000" cy="3539430"/>
          </a:xfrm>
          <a:prstGeom prst="rect">
            <a:avLst/>
          </a:prstGeom>
        </p:spPr>
        <p:txBody>
          <a:bodyPr wrap="square">
            <a:spAutoFit/>
          </a:bodyPr>
          <a:lstStyle/>
          <a:p>
            <a:pPr algn="r" rtl="1"/>
            <a:r>
              <a:rPr lang="ar-OM" sz="3200" dirty="0" smtClean="0">
                <a:solidFill>
                  <a:schemeClr val="accent2">
                    <a:lumMod val="60000"/>
                    <a:lumOff val="40000"/>
                  </a:schemeClr>
                </a:solidFill>
                <a:cs typeface="Traditional Arabic" pitchFamily="2" charset="-78"/>
              </a:rPr>
              <a:t>ويبدأ الخوارزمي كتابه بتحديد ما يعرف اليوم (التعابير الأولية). وقد اقتصرت على معالجة المعادلات من الدرجة الأولى والثانية وذلك انسجاما مع متطلبات الحل بواسطة الجذور ومع مستوى معارفه في هذا المجال. وهذه التعابير الأولية كانت: المجهول الذي أسماه "الجذر"أو الشيئ"، ومربع المجهول الذي أسماه "المال"  والأعداد العقلانية الموجبة والقوانين الحسابية ( جمع، طرح، ضرب، قسمة ) وعلاقة المساواة،  ومن هنا كانت بداية إدخال مفاهيم معادلة الدرجة الأولى ومعادلة الدرجة الثانية وثنائيات الحدود وثلاثياتها الملازمة لهذه المعادلات وبرهان صيغة الحل. </a:t>
            </a:r>
            <a:endParaRPr lang="en-US" sz="3200" dirty="0" smtClean="0">
              <a:solidFill>
                <a:schemeClr val="accent2">
                  <a:lumMod val="60000"/>
                  <a:lumOff val="40000"/>
                </a:schemeClr>
              </a:solidFill>
              <a:cs typeface="Traditional Arabic" pitchFamily="2" charset="-78"/>
            </a:endParaRPr>
          </a:p>
        </p:txBody>
      </p:sp>
      <p:pic>
        <p:nvPicPr>
          <p:cNvPr id="4" name="Content Placeholder 7" descr="moom_1.jpg"/>
          <p:cNvPicPr>
            <a:picLocks noChangeAspect="1"/>
          </p:cNvPicPr>
          <p:nvPr/>
        </p:nvPicPr>
        <p:blipFill>
          <a:blip r:embed="rId2">
            <a:duotone>
              <a:schemeClr val="bg2">
                <a:shade val="45000"/>
                <a:satMod val="135000"/>
              </a:schemeClr>
              <a:prstClr val="white"/>
            </a:duotone>
          </a:blip>
          <a:stretch>
            <a:fillRect/>
          </a:stretch>
        </p:blipFill>
        <p:spPr>
          <a:xfrm>
            <a:off x="1600200" y="3048000"/>
            <a:ext cx="3200400" cy="3505200"/>
          </a:xfrm>
          <a:prstGeom prst="bracketPair">
            <a:avLst/>
          </a:prstGeom>
          <a:blipFill dpi="0" rotWithShape="1">
            <a:blip r:embed="rId3">
              <a:duotone>
                <a:schemeClr val="bg2">
                  <a:shade val="45000"/>
                  <a:satMod val="135000"/>
                </a:schemeClr>
                <a:prstClr val="white"/>
              </a:duotone>
            </a:blip>
            <a:srcRect/>
            <a:tile tx="0" ty="0" sx="100000" sy="100000" flip="none" algn="tl"/>
          </a:blipFill>
          <a:ln>
            <a:noFill/>
          </a:ln>
          <a:effectLst>
            <a:softEdge rad="635000"/>
          </a:effectLst>
          <a:scene3d>
            <a:camera prst="isometricOffAxis2Right"/>
            <a:lightRig rig="threePt" dir="t"/>
          </a:scene3d>
        </p:spPr>
      </p:pic>
      <p:sp>
        <p:nvSpPr>
          <p:cNvPr id="5" name="Left Arrow 4">
            <a:hlinkClick r:id="rId4" action="ppaction://hlinksldjump"/>
          </p:cNvPr>
          <p:cNvSpPr/>
          <p:nvPr/>
        </p:nvSpPr>
        <p:spPr>
          <a:xfrm>
            <a:off x="0" y="6400800"/>
            <a:ext cx="14478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story-pic.bmp"/>
          <p:cNvPicPr>
            <a:picLocks noGrp="1" noChangeAspect="1"/>
          </p:cNvPicPr>
          <p:nvPr>
            <p:ph type="pic" idx="1"/>
          </p:nvPr>
        </p:nvPicPr>
        <p:blipFill>
          <a:blip r:embed="rId2"/>
          <a:srcRect t="12750" b="12750"/>
          <a:stretch>
            <a:fillRect/>
          </a:stretch>
        </p:blipFill>
        <p:spPr>
          <a:xfrm>
            <a:off x="113564" y="134343"/>
            <a:ext cx="5135224" cy="3983006"/>
          </a:xfrm>
          <a:effectLst>
            <a:outerShdw blurRad="152000" dist="345000" dir="5400000" sx="-80000" sy="-18000" rotWithShape="0">
              <a:srgbClr val="000000">
                <a:alpha val="25000"/>
              </a:srgbClr>
            </a:outerShdw>
            <a:reflection blurRad="6350" stA="50000" endA="300" endPos="90000" dir="5400000" sy="-100000" algn="bl" rotWithShape="0"/>
          </a:effectLst>
          <a:scene3d>
            <a:camera prst="isometricRightUp"/>
            <a:lightRig rig="contrasting" dir="t">
              <a:rot lat="0" lon="0" rev="2400000"/>
            </a:lightRig>
          </a:scene3d>
          <a:sp3d contourW="7620">
            <a:bevelT w="63500" h="63500"/>
            <a:contourClr>
              <a:schemeClr val="bg2">
                <a:shade val="50000"/>
              </a:schemeClr>
            </a:contourClr>
          </a:sp3d>
        </p:spPr>
      </p:pic>
      <p:sp>
        <p:nvSpPr>
          <p:cNvPr id="7" name="Rectangle 6"/>
          <p:cNvSpPr/>
          <p:nvPr/>
        </p:nvSpPr>
        <p:spPr>
          <a:xfrm>
            <a:off x="5105400" y="1219200"/>
            <a:ext cx="3733800" cy="4708981"/>
          </a:xfrm>
          <a:prstGeom prst="rect">
            <a:avLst/>
          </a:prstGeom>
          <a:noFill/>
        </p:spPr>
        <p:txBody>
          <a:bodyPr wrap="square" lIns="91440" tIns="45720" rIns="91440" bIns="45720">
            <a:spAutoFit/>
          </a:bodyPr>
          <a:lstStyle/>
          <a:p>
            <a:pPr algn="ctr" rtl="1"/>
            <a:r>
              <a:rPr lang="ar-SA" sz="6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cs typeface="Traditional Arabic" pitchFamily="2" charset="-78"/>
              </a:rPr>
              <a:t>خطوات حل المعادلة الخطية</a:t>
            </a:r>
            <a:r>
              <a:rPr lang="en-US" sz="6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cs typeface="Traditional Arabic" pitchFamily="2" charset="-78"/>
              </a:rPr>
              <a:t> </a:t>
            </a:r>
            <a:r>
              <a:rPr lang="ar-SA" sz="6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cs typeface="Traditional Arabic" pitchFamily="2" charset="-78"/>
              </a:rPr>
              <a:t> من الدرجة الأولى وتطورها عبر الحضارات.</a:t>
            </a:r>
            <a:endParaRPr lang="en-US" sz="6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4" name="Left Arrow 3">
            <a:hlinkClick r:id="rId3" action="ppaction://hlinksldjump"/>
          </p:cNvPr>
          <p:cNvSpPr/>
          <p:nvPr/>
        </p:nvSpPr>
        <p:spPr>
          <a:xfrm>
            <a:off x="0" y="6324600"/>
            <a:ext cx="16002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304800"/>
          <a:ext cx="85344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Left Arrow 2">
            <a:hlinkClick r:id="rId6" action="ppaction://hlinksldjump"/>
          </p:cNvPr>
          <p:cNvSpPr/>
          <p:nvPr/>
        </p:nvSpPr>
        <p:spPr>
          <a:xfrm>
            <a:off x="0" y="6400800"/>
            <a:ext cx="13716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omb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pPr algn="r" rtl="1"/>
            <a:r>
              <a:rPr lang="ar-SA" sz="4000" b="1" dirty="0" smtClean="0">
                <a:cs typeface="Traditional Arabic" pitchFamily="2" charset="-78"/>
              </a:rPr>
              <a:t> طرق حل المعادلة الخطية </a:t>
            </a:r>
            <a:r>
              <a:rPr lang="ar-SA" sz="4000" b="1" dirty="0" smtClean="0">
                <a:cs typeface="Traditional Arabic" pitchFamily="2" charset="-78"/>
              </a:rPr>
              <a:t>من </a:t>
            </a:r>
            <a:r>
              <a:rPr lang="ar-SA" sz="4000" b="1" dirty="0" smtClean="0">
                <a:cs typeface="Traditional Arabic" pitchFamily="2" charset="-78"/>
              </a:rPr>
              <a:t>الدرجة الأولى </a:t>
            </a:r>
            <a:r>
              <a:rPr lang="ar-SA" sz="4000" b="1" dirty="0" smtClean="0">
                <a:cs typeface="Traditional Arabic" pitchFamily="2" charset="-78"/>
              </a:rPr>
              <a:t>بأسلوبنا </a:t>
            </a:r>
            <a:r>
              <a:rPr lang="ar-SA" sz="4000" b="1" dirty="0" smtClean="0">
                <a:cs typeface="Traditional Arabic" pitchFamily="2" charset="-78"/>
              </a:rPr>
              <a:t>اليوم</a:t>
            </a:r>
            <a:endParaRPr lang="en-US" sz="4000" b="1" dirty="0">
              <a:cs typeface="Traditional Arabic" pitchFamily="2" charset="-78"/>
            </a:endParaRPr>
          </a:p>
        </p:txBody>
      </p:sp>
      <p:graphicFrame>
        <p:nvGraphicFramePr>
          <p:cNvPr id="7" name="Content Placeholder 6"/>
          <p:cNvGraphicFramePr>
            <a:graphicFrameLocks noGrp="1"/>
          </p:cNvGraphicFramePr>
          <p:nvPr>
            <p:ph sz="quarter" idx="4"/>
          </p:nvPr>
        </p:nvGraphicFramePr>
        <p:xfrm>
          <a:off x="4267201" y="1905000"/>
          <a:ext cx="4876799"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Content Placeholder 5" descr="pic14.jpg"/>
          <p:cNvPicPr>
            <a:picLocks noGrp="1" noChangeAspect="1"/>
          </p:cNvPicPr>
          <p:nvPr>
            <p:ph sz="quarter" idx="2"/>
          </p:nvPr>
        </p:nvPicPr>
        <p:blipFill>
          <a:blip r:embed="rId6">
            <a:duotone>
              <a:prstClr val="black"/>
              <a:schemeClr val="accent4">
                <a:tint val="45000"/>
                <a:satMod val="400000"/>
              </a:schemeClr>
            </a:duotone>
          </a:blip>
          <a:stretch>
            <a:fillRect/>
          </a:stretch>
        </p:blipFill>
        <p:spPr>
          <a:xfrm>
            <a:off x="228600" y="1981200"/>
            <a:ext cx="3962400" cy="4419600"/>
          </a:xfrm>
          <a:prstGeom prst="ellipse">
            <a:avLst/>
          </a:prstGeom>
          <a:ln w="63500" cap="rnd">
            <a:solidFill>
              <a:srgbClr val="333333"/>
            </a:solidFill>
          </a:ln>
          <a:effectLst>
            <a:outerShdw blurRad="381000" dist="292100" dir="5400000" sx="-80000" sy="-18000" rotWithShape="0">
              <a:srgbClr val="000000">
                <a:alpha val="22000"/>
              </a:srgbClr>
            </a:outerShdw>
            <a:softEdge rad="635000"/>
          </a:effectLst>
          <a:scene3d>
            <a:camera prst="isometricOffAxis1Right"/>
            <a:lightRig rig="contrasting" dir="t">
              <a:rot lat="0" lon="0" rev="3000000"/>
            </a:lightRig>
          </a:scene3d>
          <a:sp3d contourW="7620">
            <a:bevelT w="95250" h="31750"/>
            <a:contourClr>
              <a:srgbClr val="333333"/>
            </a:contourClr>
          </a:sp3d>
        </p:spPr>
      </p:pic>
      <p:sp>
        <p:nvSpPr>
          <p:cNvPr id="5" name="Left Arrow 4">
            <a:hlinkClick r:id="rId7" action="ppaction://hlinksldjump"/>
          </p:cNvPr>
          <p:cNvSpPr/>
          <p:nvPr/>
        </p:nvSpPr>
        <p:spPr>
          <a:xfrm>
            <a:off x="0" y="6324600"/>
            <a:ext cx="16002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305800" cy="5486400"/>
          </a:xfrm>
        </p:spPr>
        <p:txBody>
          <a:bodyPr>
            <a:noAutofit/>
          </a:bodyPr>
          <a:lstStyle/>
          <a:p>
            <a:pPr algn="r" rtl="1">
              <a:buFont typeface="Arial" pitchFamily="34" charset="0"/>
              <a:buChar char="•"/>
            </a:pPr>
            <a:r>
              <a:rPr lang="ar-SA" sz="2800" dirty="0" smtClean="0">
                <a:cs typeface="Traditional Arabic" pitchFamily="2" charset="-78"/>
              </a:rPr>
              <a:t>لكي نجد قيمة المجهول يجب استخراج المجهول والتعبير عنه بواسطة بقية المقادير.</a:t>
            </a:r>
            <a:br>
              <a:rPr lang="ar-SA" sz="2800" dirty="0" smtClean="0">
                <a:cs typeface="Traditional Arabic" pitchFamily="2" charset="-78"/>
              </a:rPr>
            </a:br>
            <a:r>
              <a:rPr lang="ar-SA" sz="2800" dirty="0" smtClean="0">
                <a:cs typeface="Traditional Arabic" pitchFamily="2" charset="-78"/>
              </a:rPr>
              <a:t>قاعدة أساسية للحل : كل عملية حسابية تنفذ على احد طرفي المعادلة يجب تنفيذها على طرف المعادلة الأخر.عدا الضرب ب 0 أو القسمة على 0.</a:t>
            </a:r>
            <a:br>
              <a:rPr lang="ar-SA" sz="2800" dirty="0" smtClean="0">
                <a:cs typeface="Traditional Arabic" pitchFamily="2" charset="-78"/>
              </a:rPr>
            </a:br>
            <a:r>
              <a:rPr lang="ar-SA" sz="2800" dirty="0" smtClean="0">
                <a:cs typeface="Traditional Arabic" pitchFamily="2" charset="-78"/>
              </a:rPr>
              <a:t>مثال: </a:t>
            </a:r>
            <a:r>
              <a:rPr lang="en-US" sz="2800" dirty="0" smtClean="0">
                <a:cs typeface="Traditional Arabic" pitchFamily="2" charset="-78"/>
              </a:rPr>
              <a:t>2x+4=7-x</a:t>
            </a:r>
            <a:br>
              <a:rPr lang="en-US" sz="2800" dirty="0" smtClean="0">
                <a:cs typeface="Traditional Arabic" pitchFamily="2" charset="-78"/>
              </a:rPr>
            </a:br>
            <a:r>
              <a:rPr lang="ar-SA" sz="2800" dirty="0" smtClean="0">
                <a:cs typeface="Traditional Arabic" pitchFamily="2" charset="-78"/>
              </a:rPr>
              <a:t>أولا علينا استخراج المجهول</a:t>
            </a:r>
            <a:r>
              <a:rPr lang="en-US" sz="2800" dirty="0" smtClean="0">
                <a:cs typeface="Traditional Arabic" pitchFamily="2" charset="-78"/>
              </a:rPr>
              <a:t>x </a:t>
            </a:r>
            <a:r>
              <a:rPr lang="ar-SA" sz="2800" dirty="0" smtClean="0">
                <a:cs typeface="Traditional Arabic" pitchFamily="2" charset="-78"/>
              </a:rPr>
              <a:t> عن طريق نقل المقادير من طرف إلى أخر مع تغيير إشارتها.</a:t>
            </a:r>
            <a:br>
              <a:rPr lang="ar-SA" sz="2800" dirty="0" smtClean="0">
                <a:cs typeface="Traditional Arabic" pitchFamily="2" charset="-78"/>
              </a:rPr>
            </a:br>
            <a:r>
              <a:rPr lang="ar-SA" sz="2800" dirty="0" smtClean="0">
                <a:cs typeface="Traditional Arabic" pitchFamily="2" charset="-78"/>
              </a:rPr>
              <a:t>ننقل المقدار </a:t>
            </a:r>
            <a:r>
              <a:rPr lang="en-US" sz="2800" dirty="0" smtClean="0">
                <a:cs typeface="Traditional Arabic" pitchFamily="2" charset="-78"/>
              </a:rPr>
              <a:t>(–x) </a:t>
            </a:r>
            <a:r>
              <a:rPr lang="ar-SA" sz="2800" dirty="0" smtClean="0">
                <a:cs typeface="Traditional Arabic" pitchFamily="2" charset="-78"/>
              </a:rPr>
              <a:t>من الطرف الأيمن إلى الأيسر مع تغيير إشارته وكذلك ننقل العدد (+4) من الطرف الأيسر إلى الأيمن مع تغيير إشارته فنحصل على:</a:t>
            </a:r>
            <a:br>
              <a:rPr lang="ar-SA" sz="2800" dirty="0" smtClean="0">
                <a:cs typeface="Traditional Arabic" pitchFamily="2" charset="-78"/>
              </a:rPr>
            </a:br>
            <a:r>
              <a:rPr lang="en-US" sz="2800" dirty="0" smtClean="0">
                <a:cs typeface="Traditional Arabic" pitchFamily="2" charset="-78"/>
              </a:rPr>
              <a:t>2x+x=7-4</a:t>
            </a:r>
            <a:br>
              <a:rPr lang="en-US" sz="2800" dirty="0" smtClean="0">
                <a:cs typeface="Traditional Arabic" pitchFamily="2" charset="-78"/>
              </a:rPr>
            </a:br>
            <a:r>
              <a:rPr lang="en-US" sz="2800" dirty="0" smtClean="0">
                <a:cs typeface="Traditional Arabic" pitchFamily="2" charset="-78"/>
              </a:rPr>
              <a:t>3x=3</a:t>
            </a:r>
            <a:br>
              <a:rPr lang="en-US" sz="2800" dirty="0" smtClean="0">
                <a:cs typeface="Traditional Arabic" pitchFamily="2" charset="-78"/>
              </a:rPr>
            </a:br>
            <a:r>
              <a:rPr lang="ar-SA" sz="2800" dirty="0" smtClean="0">
                <a:cs typeface="Traditional Arabic" pitchFamily="2" charset="-78"/>
              </a:rPr>
              <a:t>لاستخراج </a:t>
            </a:r>
            <a:r>
              <a:rPr lang="en-US" sz="2800" dirty="0" smtClean="0">
                <a:cs typeface="Traditional Arabic" pitchFamily="2" charset="-78"/>
              </a:rPr>
              <a:t>x  </a:t>
            </a:r>
            <a:r>
              <a:rPr lang="ar-SA" sz="2800" dirty="0" smtClean="0">
                <a:cs typeface="Traditional Arabic" pitchFamily="2" charset="-78"/>
              </a:rPr>
              <a:t> نقسم طرفي المعادلة على (3) فنحصل على </a:t>
            </a:r>
            <a:r>
              <a:rPr lang="en-US" sz="2800" dirty="0" smtClean="0">
                <a:cs typeface="Traditional Arabic" pitchFamily="2" charset="-78"/>
              </a:rPr>
              <a:t>:</a:t>
            </a:r>
            <a:br>
              <a:rPr lang="en-US" sz="2800" dirty="0" smtClean="0">
                <a:cs typeface="Traditional Arabic" pitchFamily="2" charset="-78"/>
              </a:rPr>
            </a:br>
            <a:endParaRPr lang="en-US" sz="2800" dirty="0">
              <a:cs typeface="Traditional Arabic" pitchFamily="2" charset="-78"/>
            </a:endParaRPr>
          </a:p>
        </p:txBody>
      </p:sp>
      <p:graphicFrame>
        <p:nvGraphicFramePr>
          <p:cNvPr id="3" name="Object 2"/>
          <p:cNvGraphicFramePr>
            <a:graphicFrameLocks noChangeAspect="1"/>
          </p:cNvGraphicFramePr>
          <p:nvPr/>
        </p:nvGraphicFramePr>
        <p:xfrm>
          <a:off x="3276600" y="5257800"/>
          <a:ext cx="2057400" cy="1600200"/>
        </p:xfrm>
        <a:graphic>
          <a:graphicData uri="http://schemas.openxmlformats.org/presentationml/2006/ole">
            <p:oleObj spid="_x0000_s31746" name="Equation" r:id="rId3" imgW="457200" imgH="393480" progId="">
              <p:embed/>
            </p:oleObj>
          </a:graphicData>
        </a:graphic>
      </p:graphicFrame>
      <p:sp>
        <p:nvSpPr>
          <p:cNvPr id="4" name="Right Arrow 3"/>
          <p:cNvSpPr/>
          <p:nvPr/>
        </p:nvSpPr>
        <p:spPr>
          <a:xfrm>
            <a:off x="5715000" y="5715000"/>
            <a:ext cx="9906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747" name="Object 3"/>
          <p:cNvGraphicFramePr>
            <a:graphicFrameLocks noChangeAspect="1"/>
          </p:cNvGraphicFramePr>
          <p:nvPr/>
        </p:nvGraphicFramePr>
        <p:xfrm>
          <a:off x="6854458" y="5486400"/>
          <a:ext cx="2289542" cy="868362"/>
        </p:xfrm>
        <a:graphic>
          <a:graphicData uri="http://schemas.openxmlformats.org/presentationml/2006/ole">
            <p:oleObj spid="_x0000_s31747" name="Equation" r:id="rId4" imgW="330120" imgH="177480" progId="">
              <p:embed/>
            </p:oleObj>
          </a:graphicData>
        </a:graphic>
      </p:graphicFrame>
    </p:spTree>
  </p:cSld>
  <p:clrMapOvr>
    <a:masterClrMapping/>
  </p:clrMapOvr>
  <p:transition spd="slow">
    <p:checke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7" descr="moom_1.jpg"/>
          <p:cNvPicPr>
            <a:picLocks noChangeAspect="1"/>
          </p:cNvPicPr>
          <p:nvPr/>
        </p:nvPicPr>
        <p:blipFill>
          <a:blip r:embed="rId2">
            <a:duotone>
              <a:schemeClr val="bg2">
                <a:shade val="45000"/>
                <a:satMod val="135000"/>
              </a:schemeClr>
              <a:prstClr val="white"/>
            </a:duotone>
          </a:blip>
          <a:stretch>
            <a:fillRect/>
          </a:stretch>
        </p:blipFill>
        <p:spPr>
          <a:xfrm>
            <a:off x="0" y="0"/>
            <a:ext cx="9144000" cy="6858000"/>
          </a:xfrm>
          <a:prstGeom prst="rect">
            <a:avLst/>
          </a:prstGeom>
          <a:blipFill dpi="0" rotWithShape="1">
            <a:blip r:embed="rId3">
              <a:duotone>
                <a:schemeClr val="bg2">
                  <a:shade val="45000"/>
                  <a:satMod val="135000"/>
                </a:schemeClr>
                <a:prstClr val="white"/>
              </a:duotone>
            </a:blip>
            <a:srcRect/>
            <a:tile tx="0" ty="0" sx="100000" sy="100000" flip="none" algn="tl"/>
          </a:blipFill>
          <a:ln>
            <a:noFill/>
          </a:ln>
          <a:effectLst>
            <a:softEdge rad="635000"/>
          </a:effectLst>
        </p:spPr>
      </p:pic>
      <p:sp>
        <p:nvSpPr>
          <p:cNvPr id="41985" name="Rectangle 1"/>
          <p:cNvSpPr>
            <a:spLocks noChangeArrowheads="1"/>
          </p:cNvSpPr>
          <p:nvPr/>
        </p:nvSpPr>
        <p:spPr bwMode="auto">
          <a:xfrm>
            <a:off x="0" y="68580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endParaRPr kumimoji="0" lang="ar-JO" sz="3200" b="0" i="0" u="none" strike="noStrike" cap="none" normalizeH="0" baseline="0" dirty="0" smtClean="0">
              <a:ln>
                <a:noFill/>
              </a:ln>
              <a:solidFill>
                <a:srgbClr val="FF0000"/>
              </a:solidFill>
              <a:effectLst/>
              <a:latin typeface="Tahoma" pitchFamily="34" charset="0"/>
              <a:ea typeface="Times New Roman" pitchFamily="18" charset="0"/>
              <a:cs typeface="Tahoma" pitchFamily="34" charset="0"/>
              <a:hlinkClick r:id="rId4"/>
            </a:endParaRPr>
          </a:p>
          <a:p>
            <a:pPr marL="0" marR="0" lvl="0" indent="0" algn="r" defTabSz="914400" rtl="1" eaLnBrk="1" fontAlgn="base" latinLnBrk="0" hangingPunct="1">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rgbClr val="FF0000"/>
                </a:solidFill>
                <a:effectLst/>
                <a:latin typeface="Tahoma" pitchFamily="34" charset="0"/>
                <a:ea typeface="Times New Roman" pitchFamily="18" charset="0"/>
                <a:cs typeface="Tahoma" pitchFamily="34" charset="0"/>
                <a:hlinkClick r:id="rId4"/>
              </a:rPr>
              <a:t>http</a:t>
            </a:r>
            <a:r>
              <a:rPr kumimoji="0" lang="en-US" sz="3200" b="0" i="0" u="none" strike="noStrike" cap="none" normalizeH="0" baseline="0" dirty="0" smtClean="0">
                <a:ln>
                  <a:noFill/>
                </a:ln>
                <a:solidFill>
                  <a:srgbClr val="FF0000"/>
                </a:solidFill>
                <a:effectLst/>
                <a:latin typeface="Tahoma" pitchFamily="34" charset="0"/>
                <a:ea typeface="Times New Roman" pitchFamily="18" charset="0"/>
                <a:cs typeface="Tahoma" pitchFamily="34" charset="0"/>
                <a:hlinkClick r:id="rId4"/>
              </a:rPr>
              <a:t>://forum.sh3bwah.maktoob.com/t141060.html</a:t>
            </a:r>
            <a:endPar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rgbClr val="FF0000"/>
                </a:solidFill>
                <a:effectLst/>
                <a:latin typeface="Tahoma" pitchFamily="34" charset="0"/>
                <a:ea typeface="Times New Roman" pitchFamily="18" charset="0"/>
                <a:cs typeface="Tahoma" pitchFamily="34" charset="0"/>
                <a:hlinkClick r:id="rId5"/>
              </a:rPr>
              <a:t>http://www.alkrya.net/vb/showthread.php?p=11092</a:t>
            </a:r>
            <a:endPar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rgbClr val="FF0000"/>
                </a:solidFill>
                <a:effectLst/>
                <a:latin typeface="Tahoma" pitchFamily="34" charset="0"/>
                <a:ea typeface="Times New Roman" pitchFamily="18" charset="0"/>
                <a:cs typeface="Tahoma" pitchFamily="34" charset="0"/>
                <a:hlinkClick r:id="rId6"/>
              </a:rPr>
              <a:t>http://www.geocities.com/sawy77/moadlatd/DEROS.HTM</a:t>
            </a:r>
            <a:endParaRPr lang="en-US" sz="3200" dirty="0" smtClean="0">
              <a:solidFill>
                <a:srgbClr val="FF0000"/>
              </a:solidFill>
              <a:latin typeface="Tahoma" pitchFamily="34" charset="0"/>
              <a:ea typeface="Times New Roman" pitchFamily="18" charset="0"/>
              <a:cs typeface="Tahoma" pitchFamily="34" charset="0"/>
            </a:endParaRPr>
          </a:p>
          <a:p>
            <a:pPr marL="0" marR="0" lvl="0" indent="0" algn="r" defTabSz="914400" rtl="1" eaLnBrk="0" fontAlgn="base" latinLnBrk="0" hangingPunct="0">
              <a:lnSpc>
                <a:spcPct val="100000"/>
              </a:lnSpc>
              <a:spcBef>
                <a:spcPct val="0"/>
              </a:spcBef>
              <a:spcAft>
                <a:spcPct val="0"/>
              </a:spcAft>
              <a:buClrTx/>
              <a:buSzTx/>
              <a:tabLst/>
            </a:pPr>
            <a:endPar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4. د</a:t>
            </a:r>
            <a:r>
              <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a:t>
            </a:r>
            <a:r>
              <a:rPr kumimoji="0" lang="ar-SA"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علي بن مصطفى الأشهر،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الموسوعة</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الوسيطة</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في</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تاريخ</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علوم</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الرياضيات</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3200" b="1" i="0" u="sng"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العربية والإسلامية</a:t>
            </a:r>
            <a:r>
              <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 </a:t>
            </a:r>
            <a:r>
              <a:rPr kumimoji="0" lang="ar-SA"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صفحة </a:t>
            </a:r>
            <a:r>
              <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124-128</a:t>
            </a:r>
            <a:r>
              <a:rPr kumimoji="0" lang="ar-SA"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 طبعة أولى،</a:t>
            </a:r>
            <a:r>
              <a:rPr kumimoji="0" lang="en-US"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2002 </a:t>
            </a:r>
            <a:r>
              <a:rPr kumimoji="0" lang="ar-SA" sz="3200" b="0" i="0" u="none" strike="noStrike" cap="none" normalizeH="0" baseline="0" dirty="0" smtClean="0">
                <a:ln>
                  <a:noFill/>
                </a:ln>
                <a:solidFill>
                  <a:srgbClr val="FF0000"/>
                </a:solidFill>
                <a:effectLst/>
                <a:latin typeface="Arial" pitchFamily="34" charset="0"/>
                <a:ea typeface="Times New Roman" pitchFamily="18" charset="0"/>
                <a:cs typeface="Arabic Transparent" pitchFamily="2" charset="-78"/>
              </a:rPr>
              <a:t>.</a:t>
            </a:r>
            <a:endParaRPr kumimoji="0" lang="ar-SA"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4" name="TextBox 3"/>
          <p:cNvSpPr txBox="1"/>
          <p:nvPr/>
        </p:nvSpPr>
        <p:spPr>
          <a:xfrm>
            <a:off x="3810000" y="304800"/>
            <a:ext cx="1752600" cy="646331"/>
          </a:xfrm>
          <a:prstGeom prst="rect">
            <a:avLst/>
          </a:prstGeom>
          <a:noFill/>
        </p:spPr>
        <p:txBody>
          <a:bodyPr wrap="square" rtlCol="0">
            <a:spAutoFit/>
          </a:bodyPr>
          <a:lstStyle/>
          <a:p>
            <a:pPr algn="ctr" rtl="1"/>
            <a:r>
              <a:rPr lang="ar-JO" sz="3600" dirty="0" smtClean="0">
                <a:solidFill>
                  <a:srgbClr val="FF0000"/>
                </a:solidFill>
              </a:rPr>
              <a:t>المصادر</a:t>
            </a:r>
          </a:p>
        </p:txBody>
      </p:sp>
    </p:spTree>
  </p:cSld>
  <p:clrMapOvr>
    <a:masterClrMapping/>
  </p:clrMapOvr>
  <p:transition spd="slow">
    <p:comb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pPr algn="ctr" rtl="1"/>
            <a:r>
              <a:rPr lang="ar-SA" sz="3200" dirty="0" smtClean="0"/>
              <a:t>طرق حل المعادلة الخطية </a:t>
            </a:r>
            <a:r>
              <a:rPr lang="ar-SA" sz="3200" dirty="0" smtClean="0"/>
              <a:t>من </a:t>
            </a:r>
            <a:r>
              <a:rPr lang="ar-SA" sz="3200" dirty="0" smtClean="0"/>
              <a:t>الدرجة </a:t>
            </a:r>
            <a:r>
              <a:rPr lang="ar-SA" sz="3200" dirty="0" smtClean="0"/>
              <a:t>الأولى </a:t>
            </a:r>
            <a:r>
              <a:rPr lang="ar-SA" sz="3200" dirty="0" smtClean="0"/>
              <a:t>في الحضارة المصرية</a:t>
            </a:r>
            <a:endParaRPr lang="en-US" sz="3200" dirty="0"/>
          </a:p>
        </p:txBody>
      </p:sp>
      <p:pic>
        <p:nvPicPr>
          <p:cNvPr id="8" name="Content Placeholder 7" descr="moom_1.jpg"/>
          <p:cNvPicPr>
            <a:picLocks noGrp="1" noChangeAspect="1"/>
          </p:cNvPicPr>
          <p:nvPr>
            <p:ph sz="quarter" idx="2"/>
          </p:nvPr>
        </p:nvPicPr>
        <p:blipFill>
          <a:blip r:embed="rId2"/>
          <a:stretch>
            <a:fillRect/>
          </a:stretch>
        </p:blipFill>
        <p:spPr>
          <a:xfrm>
            <a:off x="381000" y="2057400"/>
            <a:ext cx="4495800" cy="3971087"/>
          </a:xfrm>
          <a:blipFill>
            <a:blip r:embed="rId3"/>
            <a:stretch>
              <a:fillRect/>
            </a:stretch>
          </a:blipFill>
          <a:effectLst>
            <a:softEdge rad="635000"/>
          </a:effectLst>
        </p:spPr>
      </p:pic>
      <p:graphicFrame>
        <p:nvGraphicFramePr>
          <p:cNvPr id="7" name="Content Placeholder 6"/>
          <p:cNvGraphicFramePr>
            <a:graphicFrameLocks noGrp="1"/>
          </p:cNvGraphicFramePr>
          <p:nvPr>
            <p:ph sz="quarter" idx="4"/>
          </p:nvPr>
        </p:nvGraphicFramePr>
        <p:xfrm>
          <a:off x="4876800" y="1905000"/>
          <a:ext cx="4041775" cy="39417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Left Arrow 4">
            <a:hlinkClick r:id="rId8" action="ppaction://hlinksldjump"/>
          </p:cNvPr>
          <p:cNvSpPr/>
          <p:nvPr/>
        </p:nvSpPr>
        <p:spPr>
          <a:xfrm>
            <a:off x="0" y="6400800"/>
            <a:ext cx="15240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omb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772400"/>
          </a:xfrm>
        </p:spPr>
        <p:txBody>
          <a:bodyPr>
            <a:normAutofit fontScale="90000"/>
          </a:bodyPr>
          <a:lstStyle/>
          <a:p>
            <a:pPr algn="r" rtl="1"/>
            <a:r>
              <a:rPr lang="en-US" sz="3600" dirty="0" smtClean="0">
                <a:solidFill>
                  <a:schemeClr val="accent2">
                    <a:lumMod val="60000"/>
                    <a:lumOff val="40000"/>
                  </a:schemeClr>
                </a:solidFill>
                <a:cs typeface="Traditional Arabic" pitchFamily="2" charset="-78"/>
              </a:rPr>
              <a:t/>
            </a:r>
            <a:br>
              <a:rPr lang="en-US" sz="3600" dirty="0" smtClean="0">
                <a:solidFill>
                  <a:schemeClr val="accent2">
                    <a:lumMod val="60000"/>
                    <a:lumOff val="40000"/>
                  </a:schemeClr>
                </a:solidFill>
                <a:cs typeface="Traditional Arabic" pitchFamily="2" charset="-78"/>
              </a:rPr>
            </a:br>
            <a:r>
              <a:rPr lang="en-US" sz="3600" dirty="0" smtClean="0">
                <a:solidFill>
                  <a:schemeClr val="accent2">
                    <a:lumMod val="60000"/>
                    <a:lumOff val="40000"/>
                  </a:schemeClr>
                </a:solidFill>
                <a:cs typeface="Traditional Arabic" pitchFamily="2" charset="-78"/>
              </a:rPr>
              <a:t/>
            </a:r>
            <a:br>
              <a:rPr lang="en-US" sz="3600" dirty="0" smtClean="0">
                <a:solidFill>
                  <a:schemeClr val="accent2">
                    <a:lumMod val="60000"/>
                    <a:lumOff val="40000"/>
                  </a:schemeClr>
                </a:solidFill>
                <a:cs typeface="Traditional Arabic" pitchFamily="2" charset="-78"/>
              </a:rPr>
            </a:br>
            <a:r>
              <a:rPr lang="ar-SA" sz="3600" dirty="0" smtClean="0">
                <a:solidFill>
                  <a:schemeClr val="accent2">
                    <a:lumMod val="60000"/>
                    <a:lumOff val="40000"/>
                  </a:schemeClr>
                </a:solidFill>
                <a:cs typeface="Traditional Arabic" pitchFamily="2" charset="-78"/>
              </a:rPr>
              <a:t>كان الجبر عند المصريين بدائيا إلى درجة كبيرة، وقد توصلوا إلى بعض معادلات من الدرجة الأولى، واستخدموا في حلها طرقا ذات خطوات صحيحة. وأغلبية المسائل كانت تقود إلى معادلات خطية بمجهول واحد من النوع: </a:t>
            </a:r>
            <a:br>
              <a:rPr lang="ar-SA" sz="3600" dirty="0" smtClean="0">
                <a:solidFill>
                  <a:schemeClr val="accent2">
                    <a:lumMod val="60000"/>
                    <a:lumOff val="40000"/>
                  </a:schemeClr>
                </a:solidFill>
                <a:cs typeface="Traditional Arabic" pitchFamily="2" charset="-78"/>
              </a:rPr>
            </a:br>
            <a:r>
              <a:rPr lang="ar-SA" sz="3600" dirty="0" smtClean="0">
                <a:solidFill>
                  <a:schemeClr val="accent2">
                    <a:lumMod val="60000"/>
                    <a:lumOff val="40000"/>
                  </a:schemeClr>
                </a:solidFill>
                <a:cs typeface="Traditional Arabic" pitchFamily="2" charset="-78"/>
              </a:rPr>
              <a:t/>
            </a:r>
            <a:br>
              <a:rPr lang="ar-SA" sz="3600" dirty="0" smtClean="0">
                <a:solidFill>
                  <a:schemeClr val="accent2">
                    <a:lumMod val="60000"/>
                    <a:lumOff val="40000"/>
                  </a:schemeClr>
                </a:solidFill>
                <a:cs typeface="Traditional Arabic" pitchFamily="2" charset="-78"/>
              </a:rPr>
            </a:br>
            <a:r>
              <a:rPr lang="ar-SA" sz="3600" dirty="0" smtClean="0">
                <a:solidFill>
                  <a:schemeClr val="accent2">
                    <a:lumMod val="60000"/>
                    <a:lumOff val="40000"/>
                  </a:schemeClr>
                </a:solidFill>
                <a:cs typeface="Traditional Arabic" pitchFamily="2" charset="-78"/>
              </a:rPr>
              <a:t/>
            </a:r>
            <a:br>
              <a:rPr lang="ar-SA" sz="3600" dirty="0" smtClean="0">
                <a:solidFill>
                  <a:schemeClr val="accent2">
                    <a:lumMod val="60000"/>
                    <a:lumOff val="40000"/>
                  </a:schemeClr>
                </a:solidFill>
                <a:cs typeface="Traditional Arabic" pitchFamily="2" charset="-78"/>
              </a:rPr>
            </a:br>
            <a:r>
              <a:rPr lang="ar-SA" sz="3600" dirty="0" smtClean="0">
                <a:solidFill>
                  <a:schemeClr val="accent2">
                    <a:lumMod val="60000"/>
                    <a:lumOff val="40000"/>
                  </a:schemeClr>
                </a:solidFill>
                <a:cs typeface="Traditional Arabic" pitchFamily="2" charset="-78"/>
              </a:rPr>
              <a:t>والتي تحل بطريقة عرفت فيما بعد بقاعدة الوضع الخاطئ : نفترض أن الحل هو  </a:t>
            </a:r>
            <a:r>
              <a:rPr lang="en-US" sz="3600" dirty="0" smtClean="0">
                <a:solidFill>
                  <a:schemeClr val="accent2">
                    <a:lumMod val="60000"/>
                    <a:lumOff val="40000"/>
                  </a:schemeClr>
                </a:solidFill>
                <a:cs typeface="Traditional Arabic" pitchFamily="2" charset="-78"/>
              </a:rPr>
              <a:t>x</a:t>
            </a:r>
            <a:r>
              <a:rPr lang="en-US" sz="1800" dirty="0" smtClean="0">
                <a:solidFill>
                  <a:schemeClr val="accent2">
                    <a:lumMod val="60000"/>
                    <a:lumOff val="40000"/>
                  </a:schemeClr>
                </a:solidFill>
                <a:cs typeface="Traditional Arabic" pitchFamily="2" charset="-78"/>
              </a:rPr>
              <a:t>1</a:t>
            </a:r>
            <a:r>
              <a:rPr lang="ar-SA" sz="3600" dirty="0" smtClean="0">
                <a:solidFill>
                  <a:schemeClr val="accent2">
                    <a:lumMod val="60000"/>
                    <a:lumOff val="40000"/>
                  </a:schemeClr>
                </a:solidFill>
                <a:cs typeface="Traditional Arabic" pitchFamily="2" charset="-78"/>
              </a:rPr>
              <a:t>          نعوض في المعادلة (1)، فنجد أن:</a:t>
            </a:r>
            <a:br>
              <a:rPr lang="ar-SA" sz="3600" dirty="0" smtClean="0">
                <a:solidFill>
                  <a:schemeClr val="accent2">
                    <a:lumMod val="60000"/>
                    <a:lumOff val="40000"/>
                  </a:schemeClr>
                </a:solidFill>
                <a:cs typeface="Traditional Arabic" pitchFamily="2" charset="-78"/>
              </a:rPr>
            </a:br>
            <a:r>
              <a:rPr lang="en-US" sz="3600" dirty="0" smtClean="0">
                <a:solidFill>
                  <a:schemeClr val="accent2">
                    <a:lumMod val="60000"/>
                    <a:lumOff val="40000"/>
                  </a:schemeClr>
                </a:solidFill>
                <a:cs typeface="Traditional Arabic" pitchFamily="2" charset="-78"/>
              </a:rPr>
              <a:t/>
            </a:r>
            <a:br>
              <a:rPr lang="en-US" sz="3600" dirty="0" smtClean="0">
                <a:solidFill>
                  <a:schemeClr val="accent2">
                    <a:lumMod val="60000"/>
                    <a:lumOff val="40000"/>
                  </a:schemeClr>
                </a:solidFill>
                <a:cs typeface="Traditional Arabic" pitchFamily="2" charset="-78"/>
              </a:rPr>
            </a:br>
            <a:r>
              <a:rPr lang="en-US" sz="3600" dirty="0" smtClean="0">
                <a:solidFill>
                  <a:schemeClr val="accent2">
                    <a:lumMod val="60000"/>
                    <a:lumOff val="40000"/>
                  </a:schemeClr>
                </a:solidFill>
                <a:cs typeface="Traditional Arabic" pitchFamily="2" charset="-78"/>
              </a:rPr>
              <a:t/>
            </a:r>
            <a:br>
              <a:rPr lang="en-US" sz="3600" dirty="0" smtClean="0">
                <a:solidFill>
                  <a:schemeClr val="accent2">
                    <a:lumMod val="60000"/>
                    <a:lumOff val="40000"/>
                  </a:schemeClr>
                </a:solidFill>
                <a:cs typeface="Traditional Arabic" pitchFamily="2" charset="-78"/>
              </a:rPr>
            </a:br>
            <a:r>
              <a:rPr lang="ar-SA" sz="3600" dirty="0" smtClean="0">
                <a:solidFill>
                  <a:schemeClr val="accent2">
                    <a:lumMod val="60000"/>
                    <a:lumOff val="40000"/>
                  </a:schemeClr>
                </a:solidFill>
                <a:cs typeface="Traditional Arabic" pitchFamily="2" charset="-78"/>
              </a:rPr>
              <a:t/>
            </a:r>
            <a:br>
              <a:rPr lang="ar-SA" sz="3600" dirty="0" smtClean="0">
                <a:solidFill>
                  <a:schemeClr val="accent2">
                    <a:lumMod val="60000"/>
                    <a:lumOff val="40000"/>
                  </a:schemeClr>
                </a:solidFill>
                <a:cs typeface="Traditional Arabic" pitchFamily="2" charset="-78"/>
              </a:rPr>
            </a:br>
            <a:r>
              <a:rPr lang="ar-SA" sz="3600" dirty="0" smtClean="0">
                <a:solidFill>
                  <a:schemeClr val="accent2">
                    <a:lumMod val="60000"/>
                    <a:lumOff val="40000"/>
                  </a:schemeClr>
                </a:solidFill>
                <a:cs typeface="Traditional Arabic" pitchFamily="2" charset="-78"/>
              </a:rPr>
              <a:t>وبذلك يكون الحل المطلوب في الشكل </a:t>
            </a:r>
            <a:r>
              <a:rPr lang="ar-SA" dirty="0" smtClean="0">
                <a:solidFill>
                  <a:schemeClr val="accent2">
                    <a:lumMod val="60000"/>
                    <a:lumOff val="40000"/>
                  </a:schemeClr>
                </a:solidFill>
              </a:rPr>
              <a:t/>
            </a:r>
            <a:br>
              <a:rPr lang="ar-SA" dirty="0" smtClean="0">
                <a:solidFill>
                  <a:schemeClr val="accent2">
                    <a:lumMod val="60000"/>
                    <a:lumOff val="40000"/>
                  </a:schemeClr>
                </a:solidFill>
              </a:rPr>
            </a:br>
            <a:r>
              <a:rPr lang="ar-SA" dirty="0" smtClean="0">
                <a:solidFill>
                  <a:schemeClr val="accent2">
                    <a:lumMod val="60000"/>
                    <a:lumOff val="40000"/>
                  </a:schemeClr>
                </a:solidFill>
              </a:rPr>
              <a:t/>
            </a:r>
            <a:br>
              <a:rPr lang="ar-SA" dirty="0" smtClean="0">
                <a:solidFill>
                  <a:schemeClr val="accent2">
                    <a:lumMod val="60000"/>
                    <a:lumOff val="40000"/>
                  </a:schemeClr>
                </a:solidFill>
              </a:rPr>
            </a:br>
            <a:r>
              <a:rPr lang="ar-SA" dirty="0" smtClean="0">
                <a:solidFill>
                  <a:schemeClr val="accent2">
                    <a:lumMod val="60000"/>
                    <a:lumOff val="40000"/>
                  </a:schemeClr>
                </a:solidFill>
              </a:rPr>
              <a:t/>
            </a:r>
            <a:br>
              <a:rPr lang="ar-SA" dirty="0" smtClean="0">
                <a:solidFill>
                  <a:schemeClr val="accent2">
                    <a:lumMod val="60000"/>
                    <a:lumOff val="40000"/>
                  </a:schemeClr>
                </a:solidFill>
              </a:rPr>
            </a:br>
            <a:endParaRPr lang="en-US" dirty="0">
              <a:solidFill>
                <a:schemeClr val="accent2">
                  <a:lumMod val="60000"/>
                  <a:lumOff val="40000"/>
                </a:schemeClr>
              </a:solidFill>
            </a:endParaRPr>
          </a:p>
        </p:txBody>
      </p:sp>
      <p:graphicFrame>
        <p:nvGraphicFramePr>
          <p:cNvPr id="2050" name="Object 2"/>
          <p:cNvGraphicFramePr>
            <a:graphicFrameLocks noChangeAspect="1"/>
          </p:cNvGraphicFramePr>
          <p:nvPr/>
        </p:nvGraphicFramePr>
        <p:xfrm>
          <a:off x="2514600" y="2362200"/>
          <a:ext cx="2971800" cy="762000"/>
        </p:xfrm>
        <a:graphic>
          <a:graphicData uri="http://schemas.openxmlformats.org/presentationml/2006/ole">
            <p:oleObj spid="_x0000_s2050" name="Equation" r:id="rId3" imgW="533160" imgH="393480" progId="">
              <p:embed/>
            </p:oleObj>
          </a:graphicData>
        </a:graphic>
      </p:graphicFrame>
      <p:graphicFrame>
        <p:nvGraphicFramePr>
          <p:cNvPr id="2052" name="Object 4"/>
          <p:cNvGraphicFramePr>
            <a:graphicFrameLocks noChangeAspect="1"/>
          </p:cNvGraphicFramePr>
          <p:nvPr/>
        </p:nvGraphicFramePr>
        <p:xfrm>
          <a:off x="2286000" y="4114800"/>
          <a:ext cx="3311525" cy="1230313"/>
        </p:xfrm>
        <a:graphic>
          <a:graphicData uri="http://schemas.openxmlformats.org/presentationml/2006/ole">
            <p:oleObj spid="_x0000_s2052" name="Equation" r:id="rId4" imgW="609480" imgH="431640" progId="">
              <p:embed/>
            </p:oleObj>
          </a:graphicData>
        </a:graphic>
      </p:graphicFrame>
      <p:graphicFrame>
        <p:nvGraphicFramePr>
          <p:cNvPr id="2053" name="Object 5"/>
          <p:cNvGraphicFramePr>
            <a:graphicFrameLocks noChangeAspect="1"/>
          </p:cNvGraphicFramePr>
          <p:nvPr/>
        </p:nvGraphicFramePr>
        <p:xfrm>
          <a:off x="3810000" y="5768340"/>
          <a:ext cx="990600" cy="1089660"/>
        </p:xfrm>
        <a:graphic>
          <a:graphicData uri="http://schemas.openxmlformats.org/presentationml/2006/ole">
            <p:oleObj spid="_x0000_s2053" name="Equation" r:id="rId5" imgW="241200" imgH="393480" progId="">
              <p:embed/>
            </p:oleObj>
          </a:graphicData>
        </a:graphic>
      </p:graphicFrame>
      <p:sp>
        <p:nvSpPr>
          <p:cNvPr id="6" name="Left Arrow 5">
            <a:hlinkClick r:id="rId6" action="ppaction://hlinksldjump"/>
          </p:cNvPr>
          <p:cNvSpPr/>
          <p:nvPr/>
        </p:nvSpPr>
        <p:spPr>
          <a:xfrm>
            <a:off x="0" y="6324600"/>
            <a:ext cx="16002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hecke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pPr algn="ctr" rtl="1"/>
            <a:r>
              <a:rPr lang="ar-SA" sz="3200" dirty="0" smtClean="0"/>
              <a:t>طرق حل المعادلة الخطية </a:t>
            </a:r>
            <a:r>
              <a:rPr lang="ar-SA" sz="3200" dirty="0" smtClean="0"/>
              <a:t>من </a:t>
            </a:r>
            <a:r>
              <a:rPr lang="ar-SA" sz="3200" dirty="0" smtClean="0"/>
              <a:t>الدرجة </a:t>
            </a:r>
            <a:r>
              <a:rPr lang="ar-SA" sz="3200" dirty="0" smtClean="0"/>
              <a:t>الأولى </a:t>
            </a:r>
            <a:r>
              <a:rPr lang="ar-SA" sz="3200" dirty="0" smtClean="0"/>
              <a:t>في الحضارة البابلية</a:t>
            </a:r>
            <a:endParaRPr lang="en-US" sz="3200" dirty="0"/>
          </a:p>
        </p:txBody>
      </p:sp>
      <p:pic>
        <p:nvPicPr>
          <p:cNvPr id="8" name="Content Placeholder 7" descr="moom_1.jpg"/>
          <p:cNvPicPr>
            <a:picLocks noGrp="1" noChangeAspect="1"/>
          </p:cNvPicPr>
          <p:nvPr>
            <p:ph sz="quarter" idx="2"/>
          </p:nvPr>
        </p:nvPicPr>
        <p:blipFill>
          <a:blip r:embed="rId2"/>
          <a:stretch>
            <a:fillRect/>
          </a:stretch>
        </p:blipFill>
        <p:spPr>
          <a:xfrm>
            <a:off x="0" y="1981200"/>
            <a:ext cx="5056484" cy="4307142"/>
          </a:xfrm>
          <a:effectLst>
            <a:softEdge rad="317500"/>
          </a:effectLst>
        </p:spPr>
      </p:pic>
      <p:graphicFrame>
        <p:nvGraphicFramePr>
          <p:cNvPr id="7" name="Content Placeholder 6"/>
          <p:cNvGraphicFramePr>
            <a:graphicFrameLocks noGrp="1"/>
          </p:cNvGraphicFramePr>
          <p:nvPr>
            <p:ph sz="quarter" idx="4"/>
          </p:nvPr>
        </p:nvGraphicFramePr>
        <p:xfrm>
          <a:off x="5102225" y="1905000"/>
          <a:ext cx="4041775" cy="3941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Left Arrow 4">
            <a:hlinkClick r:id="rId7" action="ppaction://hlinksldjump"/>
          </p:cNvPr>
          <p:cNvSpPr/>
          <p:nvPr/>
        </p:nvSpPr>
        <p:spPr>
          <a:xfrm>
            <a:off x="0" y="6172200"/>
            <a:ext cx="1828800" cy="685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6858000"/>
          </a:xfrm>
        </p:spPr>
        <p:txBody>
          <a:bodyPr>
            <a:normAutofit/>
          </a:bodyPr>
          <a:lstStyle/>
          <a:p>
            <a:pPr algn="r" rtl="1"/>
            <a:r>
              <a:rPr lang="ar-SA" sz="2800" dirty="0" smtClean="0">
                <a:solidFill>
                  <a:schemeClr val="accent2">
                    <a:lumMod val="60000"/>
                    <a:lumOff val="40000"/>
                  </a:schemeClr>
                </a:solidFill>
                <a:cs typeface="Traditional Arabic" pitchFamily="2" charset="-78"/>
              </a:rPr>
              <a:t>أما البابليون، فقد طوروا إسهامات العلماء المصريين، ووضعوا كثيرا من القواعد، وأهمها طرق التعويض والاختزال. وقد حل البابليون المعادلات  الخطية ذات المجهول الواحد، والمجاهيل العديدة، ووضعوا لها قواعد تماثل القانون  الذي نستخدمه اليوم لحل المعادلة التربيعية.</a:t>
            </a:r>
          </a:p>
          <a:p>
            <a:pPr algn="r" rtl="1"/>
            <a:r>
              <a:rPr lang="ar-SA" sz="2800" dirty="0" smtClean="0">
                <a:solidFill>
                  <a:schemeClr val="accent2">
                    <a:lumMod val="60000"/>
                    <a:lumOff val="40000"/>
                  </a:schemeClr>
                </a:solidFill>
                <a:cs typeface="Traditional Arabic" pitchFamily="2" charset="-78"/>
              </a:rPr>
              <a:t>ويبدو أنهم  وضعوا تصنيفا للمعادلات يماثل تصنيف الخوارزمي . كما  عالجوا مسائل </a:t>
            </a:r>
          </a:p>
          <a:p>
            <a:pPr algn="r" rtl="1"/>
            <a:r>
              <a:rPr lang="ar-SA" sz="2800" dirty="0" smtClean="0">
                <a:solidFill>
                  <a:schemeClr val="accent2">
                    <a:lumMod val="60000"/>
                    <a:lumOff val="40000"/>
                  </a:schemeClr>
                </a:solidFill>
                <a:cs typeface="Traditional Arabic" pitchFamily="2" charset="-78"/>
              </a:rPr>
              <a:t>من النوع: (( ما طول كل ضلع من ضلعي مستطيل إذا كان مجموع مساحته والفرق بين ضلعيه 183، ومجموع الضلعين يساوي 27)).</a:t>
            </a:r>
          </a:p>
          <a:p>
            <a:pPr algn="r" rtl="1"/>
            <a:r>
              <a:rPr lang="ar-SA" sz="2800" dirty="0" smtClean="0">
                <a:solidFill>
                  <a:schemeClr val="accent2">
                    <a:lumMod val="60000"/>
                    <a:lumOff val="40000"/>
                  </a:schemeClr>
                </a:solidFill>
                <a:cs typeface="Traditional Arabic" pitchFamily="2" charset="-78"/>
              </a:rPr>
              <a:t>وهي مسألة تكتب في الترميز الحديث على النحو التالي: ليكون </a:t>
            </a:r>
            <a:r>
              <a:rPr lang="en-US" sz="2800" dirty="0" smtClean="0">
                <a:solidFill>
                  <a:schemeClr val="accent2">
                    <a:lumMod val="60000"/>
                    <a:lumOff val="40000"/>
                  </a:schemeClr>
                </a:solidFill>
                <a:cs typeface="Traditional Arabic" pitchFamily="2" charset="-78"/>
              </a:rPr>
              <a:t>x</a:t>
            </a:r>
            <a:r>
              <a:rPr lang="ar-SA" sz="2800" dirty="0" smtClean="0">
                <a:solidFill>
                  <a:schemeClr val="accent2">
                    <a:lumMod val="60000"/>
                    <a:lumOff val="40000"/>
                  </a:schemeClr>
                </a:solidFill>
                <a:cs typeface="Traditional Arabic" pitchFamily="2" charset="-78"/>
              </a:rPr>
              <a:t>و</a:t>
            </a:r>
            <a:r>
              <a:rPr lang="en-US" sz="2800" dirty="0" smtClean="0">
                <a:solidFill>
                  <a:schemeClr val="accent2">
                    <a:lumMod val="60000"/>
                    <a:lumOff val="40000"/>
                  </a:schemeClr>
                </a:solidFill>
                <a:cs typeface="Traditional Arabic" pitchFamily="2" charset="-78"/>
              </a:rPr>
              <a:t>y</a:t>
            </a:r>
            <a:r>
              <a:rPr lang="ar-SA" sz="2800" dirty="0" smtClean="0">
                <a:solidFill>
                  <a:schemeClr val="accent2">
                    <a:lumMod val="60000"/>
                    <a:lumOff val="40000"/>
                  </a:schemeClr>
                </a:solidFill>
                <a:cs typeface="Traditional Arabic" pitchFamily="2" charset="-78"/>
              </a:rPr>
              <a:t> طولي ضلعي المستطيل. إذن:</a:t>
            </a:r>
          </a:p>
          <a:p>
            <a:pPr lvl="0" algn="r" rtl="1"/>
            <a:endParaRPr lang="en-US" sz="2800" dirty="0" smtClean="0">
              <a:solidFill>
                <a:schemeClr val="accent2">
                  <a:lumMod val="60000"/>
                  <a:lumOff val="40000"/>
                </a:schemeClr>
              </a:solidFill>
              <a:cs typeface="Traditional Arabic" pitchFamily="2" charset="-78"/>
            </a:endParaRPr>
          </a:p>
          <a:p>
            <a:pPr lvl="0" algn="r" rtl="1"/>
            <a:endParaRPr lang="en-US" sz="2800" dirty="0" smtClean="0">
              <a:solidFill>
                <a:schemeClr val="accent2">
                  <a:lumMod val="60000"/>
                  <a:lumOff val="40000"/>
                </a:schemeClr>
              </a:solidFill>
              <a:cs typeface="Traditional Arabic" pitchFamily="2" charset="-78"/>
            </a:endParaRPr>
          </a:p>
          <a:p>
            <a:pPr lvl="0" algn="r" rtl="1"/>
            <a:endParaRPr lang="en-US" sz="2800" dirty="0" smtClean="0">
              <a:solidFill>
                <a:schemeClr val="accent2">
                  <a:lumMod val="60000"/>
                  <a:lumOff val="40000"/>
                </a:schemeClr>
              </a:solidFill>
              <a:cs typeface="Traditional Arabic" pitchFamily="2" charset="-78"/>
            </a:endParaRPr>
          </a:p>
          <a:p>
            <a:pPr lvl="0" algn="r" rtl="1"/>
            <a:r>
              <a:rPr lang="ar-SA" sz="2800" dirty="0" smtClean="0">
                <a:solidFill>
                  <a:schemeClr val="accent2">
                    <a:lumMod val="60000"/>
                    <a:lumOff val="40000"/>
                  </a:schemeClr>
                </a:solidFill>
                <a:cs typeface="Traditional Arabic" pitchFamily="2" charset="-78"/>
              </a:rPr>
              <a:t>وهي منظومة من معادلتين خطيتين، نقول عنهما اليوم أنهما معادلتان آنيتان أي أنهما تحلان في آن واحد للحصول على قيم </a:t>
            </a:r>
            <a:r>
              <a:rPr lang="ar-SA" sz="2800" dirty="0" err="1" smtClean="0">
                <a:solidFill>
                  <a:schemeClr val="accent2">
                    <a:lumMod val="60000"/>
                    <a:lumOff val="40000"/>
                  </a:schemeClr>
                </a:solidFill>
                <a:cs typeface="Traditional Arabic" pitchFamily="2" charset="-78"/>
              </a:rPr>
              <a:t>ل</a:t>
            </a:r>
            <a:r>
              <a:rPr lang="en-US" sz="2800" dirty="0" smtClean="0">
                <a:solidFill>
                  <a:schemeClr val="accent2">
                    <a:lumMod val="60000"/>
                    <a:lumOff val="40000"/>
                  </a:schemeClr>
                </a:solidFill>
                <a:cs typeface="Traditional Arabic" pitchFamily="2" charset="-78"/>
              </a:rPr>
              <a:t>x </a:t>
            </a:r>
            <a:r>
              <a:rPr lang="ar-SA" sz="2800" dirty="0" smtClean="0">
                <a:solidFill>
                  <a:schemeClr val="accent2">
                    <a:lumMod val="60000"/>
                    <a:lumOff val="40000"/>
                  </a:schemeClr>
                </a:solidFill>
                <a:cs typeface="Traditional Arabic" pitchFamily="2" charset="-78"/>
              </a:rPr>
              <a:t> و</a:t>
            </a:r>
            <a:r>
              <a:rPr lang="en-US" sz="2800" dirty="0" smtClean="0">
                <a:solidFill>
                  <a:schemeClr val="accent2">
                    <a:lumMod val="60000"/>
                    <a:lumOff val="40000"/>
                  </a:schemeClr>
                </a:solidFill>
                <a:cs typeface="Traditional Arabic" pitchFamily="2" charset="-78"/>
              </a:rPr>
              <a:t>y</a:t>
            </a:r>
            <a:r>
              <a:rPr lang="ar-SA" sz="2800" dirty="0" smtClean="0">
                <a:solidFill>
                  <a:schemeClr val="accent2">
                    <a:lumMod val="60000"/>
                    <a:lumOff val="40000"/>
                  </a:schemeClr>
                </a:solidFill>
                <a:cs typeface="Traditional Arabic" pitchFamily="2" charset="-78"/>
              </a:rPr>
              <a:t> تحقق المعادلتين معا.</a:t>
            </a:r>
          </a:p>
          <a:p>
            <a:pPr algn="r" rtl="1"/>
            <a:endParaRPr lang="ar-SA" sz="2800" dirty="0" smtClean="0">
              <a:cs typeface="Traditional Arabic" pitchFamily="2" charset="-78"/>
            </a:endParaRPr>
          </a:p>
        </p:txBody>
      </p:sp>
      <p:graphicFrame>
        <p:nvGraphicFramePr>
          <p:cNvPr id="4" name="Object 3"/>
          <p:cNvGraphicFramePr>
            <a:graphicFrameLocks noChangeAspect="1"/>
          </p:cNvGraphicFramePr>
          <p:nvPr/>
        </p:nvGraphicFramePr>
        <p:xfrm>
          <a:off x="838200" y="4038600"/>
          <a:ext cx="4648200" cy="816428"/>
        </p:xfrm>
        <a:graphic>
          <a:graphicData uri="http://schemas.openxmlformats.org/presentationml/2006/ole">
            <p:oleObj spid="_x0000_s3074" name="Equation" r:id="rId3" imgW="1091880" imgH="431640" progId="">
              <p:embed/>
            </p:oleObj>
          </a:graphicData>
        </a:graphic>
      </p:graphicFrame>
      <p:sp>
        <p:nvSpPr>
          <p:cNvPr id="5" name="Left Arrow 4">
            <a:hlinkClick r:id="rId4" action="ppaction://hlinksldjump"/>
          </p:cNvPr>
          <p:cNvSpPr/>
          <p:nvPr/>
        </p:nvSpPr>
        <p:spPr>
          <a:xfrm>
            <a:off x="0" y="6324600"/>
            <a:ext cx="16002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pPr algn="ctr" rtl="1"/>
            <a:r>
              <a:rPr lang="ar-SA" sz="3200" dirty="0" smtClean="0"/>
              <a:t>طرق حل المعادلة الخطية من الدرجة الأولى عند الصينيون والهنود</a:t>
            </a:r>
            <a:endParaRPr lang="en-US" sz="3200" dirty="0"/>
          </a:p>
        </p:txBody>
      </p:sp>
      <p:pic>
        <p:nvPicPr>
          <p:cNvPr id="8" name="Content Placeholder 7" descr="moom_1.jpg"/>
          <p:cNvPicPr>
            <a:picLocks noGrp="1" noChangeAspect="1"/>
          </p:cNvPicPr>
          <p:nvPr>
            <p:ph sz="quarter" idx="2"/>
          </p:nvPr>
        </p:nvPicPr>
        <p:blipFill>
          <a:blip r:embed="rId2"/>
          <a:stretch>
            <a:fillRect/>
          </a:stretch>
        </p:blipFill>
        <p:spPr>
          <a:xfrm>
            <a:off x="0" y="1676400"/>
            <a:ext cx="4648200" cy="4724400"/>
          </a:xfrm>
          <a:prstGeom prst="rect">
            <a:avLst/>
          </a:prstGeom>
          <a:blipFill dpi="0" rotWithShape="1">
            <a:blip r:embed="rId3">
              <a:duotone>
                <a:schemeClr val="bg2">
                  <a:shade val="45000"/>
                  <a:satMod val="135000"/>
                </a:schemeClr>
                <a:prstClr val="white"/>
              </a:duotone>
            </a:blip>
            <a:srcRect/>
            <a:tile tx="0" ty="0" sx="100000" sy="100000" flip="none" algn="tl"/>
          </a:blipFill>
          <a:ln>
            <a:noFill/>
          </a:ln>
          <a:effectLst>
            <a:softEdge rad="635000"/>
          </a:effectLst>
        </p:spPr>
      </p:pic>
      <p:graphicFrame>
        <p:nvGraphicFramePr>
          <p:cNvPr id="7" name="Content Placeholder 6"/>
          <p:cNvGraphicFramePr>
            <a:graphicFrameLocks noGrp="1"/>
          </p:cNvGraphicFramePr>
          <p:nvPr>
            <p:ph sz="quarter" idx="4"/>
          </p:nvPr>
        </p:nvGraphicFramePr>
        <p:xfrm>
          <a:off x="5102225" y="1905000"/>
          <a:ext cx="4041775" cy="39417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Left Arrow 4">
            <a:hlinkClick r:id="rId8" action="ppaction://hlinksldjump"/>
          </p:cNvPr>
          <p:cNvSpPr/>
          <p:nvPr/>
        </p:nvSpPr>
        <p:spPr>
          <a:xfrm>
            <a:off x="0" y="6324600"/>
            <a:ext cx="16764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blind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6858000"/>
          </a:xfrm>
        </p:spPr>
        <p:txBody>
          <a:bodyPr>
            <a:normAutofit/>
          </a:bodyPr>
          <a:lstStyle/>
          <a:p>
            <a:pPr algn="r" rtl="1"/>
            <a:r>
              <a:rPr lang="ar-SA" dirty="0" smtClean="0"/>
              <a:t>عرف الصينيون طرقا لحل المعادلات الخطية، منها الطريقة المعروفة باسم ” طريقة الزائد والناقص“ وهي كما يلي: لتكن المعادلتان:</a:t>
            </a:r>
          </a:p>
          <a:p>
            <a:pPr rtl="1"/>
            <a:endParaRPr lang="ar-SA" dirty="0" smtClean="0"/>
          </a:p>
          <a:p>
            <a:pPr rtl="1"/>
            <a:endParaRPr lang="ar-SA" dirty="0" smtClean="0"/>
          </a:p>
          <a:p>
            <a:pPr rtl="1"/>
            <a:endParaRPr lang="ar-SA" dirty="0" smtClean="0"/>
          </a:p>
          <a:p>
            <a:pPr rtl="1"/>
            <a:endParaRPr lang="ar-SA" dirty="0" smtClean="0"/>
          </a:p>
          <a:p>
            <a:pPr algn="r" rtl="1"/>
            <a:r>
              <a:rPr lang="ar-SA" dirty="0" smtClean="0"/>
              <a:t>نضع: </a:t>
            </a:r>
            <a:r>
              <a:rPr lang="en-US" sz="2800" dirty="0" smtClean="0">
                <a:cs typeface="Traditional Arabic" pitchFamily="2" charset="-78"/>
              </a:rPr>
              <a:t>m</a:t>
            </a:r>
            <a:r>
              <a:rPr lang="en-US" sz="1600" dirty="0" smtClean="0">
                <a:cs typeface="Traditional Arabic" pitchFamily="2" charset="-78"/>
              </a:rPr>
              <a:t>1</a:t>
            </a:r>
            <a:r>
              <a:rPr lang="en-US" sz="2800" dirty="0" smtClean="0">
                <a:cs typeface="Traditional Arabic" pitchFamily="2" charset="-78"/>
              </a:rPr>
              <a:t>=d</a:t>
            </a:r>
            <a:r>
              <a:rPr lang="en-US" sz="1600" dirty="0" smtClean="0">
                <a:cs typeface="Traditional Arabic" pitchFamily="2" charset="-78"/>
              </a:rPr>
              <a:t>1</a:t>
            </a:r>
            <a:r>
              <a:rPr lang="en-US" sz="2800" dirty="0" smtClean="0">
                <a:cs typeface="Traditional Arabic" pitchFamily="2" charset="-78"/>
              </a:rPr>
              <a:t>+d</a:t>
            </a:r>
            <a:r>
              <a:rPr lang="en-US" sz="1600" dirty="0" smtClean="0">
                <a:cs typeface="Traditional Arabic" pitchFamily="2" charset="-78"/>
              </a:rPr>
              <a:t>2</a:t>
            </a:r>
            <a:r>
              <a:rPr lang="en-US" sz="2800" dirty="0" smtClean="0">
                <a:cs typeface="Traditional Arabic" pitchFamily="2" charset="-78"/>
              </a:rPr>
              <a:t> , m</a:t>
            </a:r>
            <a:r>
              <a:rPr lang="en-US" sz="1600" dirty="0" smtClean="0">
                <a:cs typeface="Traditional Arabic" pitchFamily="2" charset="-78"/>
              </a:rPr>
              <a:t>2</a:t>
            </a:r>
            <a:r>
              <a:rPr lang="en-US" sz="2800" dirty="0" smtClean="0">
                <a:cs typeface="Traditional Arabic" pitchFamily="2" charset="-78"/>
              </a:rPr>
              <a:t>=a</a:t>
            </a:r>
            <a:r>
              <a:rPr lang="en-US" sz="1600" dirty="0" smtClean="0">
                <a:cs typeface="Traditional Arabic" pitchFamily="2" charset="-78"/>
              </a:rPr>
              <a:t>1</a:t>
            </a:r>
            <a:r>
              <a:rPr lang="en-US" sz="2800" dirty="0" smtClean="0">
                <a:cs typeface="Traditional Arabic" pitchFamily="2" charset="-78"/>
              </a:rPr>
              <a:t>-a</a:t>
            </a:r>
            <a:r>
              <a:rPr lang="en-US" sz="1600" dirty="0" smtClean="0">
                <a:cs typeface="Traditional Arabic" pitchFamily="2" charset="-78"/>
              </a:rPr>
              <a:t>2</a:t>
            </a:r>
            <a:r>
              <a:rPr lang="en-US" sz="2800" dirty="0" smtClean="0">
                <a:cs typeface="Traditional Arabic" pitchFamily="2" charset="-78"/>
              </a:rPr>
              <a:t> , m</a:t>
            </a:r>
            <a:r>
              <a:rPr lang="en-US" sz="1600" dirty="0" smtClean="0">
                <a:cs typeface="Traditional Arabic" pitchFamily="2" charset="-78"/>
              </a:rPr>
              <a:t>3</a:t>
            </a:r>
            <a:r>
              <a:rPr lang="en-US" sz="2800" dirty="0" smtClean="0">
                <a:cs typeface="Traditional Arabic" pitchFamily="2" charset="-78"/>
              </a:rPr>
              <a:t>=a</a:t>
            </a:r>
            <a:r>
              <a:rPr lang="en-US" sz="1600" dirty="0" smtClean="0">
                <a:cs typeface="Traditional Arabic" pitchFamily="2" charset="-78"/>
              </a:rPr>
              <a:t>1</a:t>
            </a:r>
            <a:r>
              <a:rPr lang="en-US" sz="2800" dirty="0" smtClean="0">
                <a:cs typeface="Traditional Arabic" pitchFamily="2" charset="-78"/>
              </a:rPr>
              <a:t>d</a:t>
            </a:r>
            <a:r>
              <a:rPr lang="en-US" sz="1600" dirty="0" smtClean="0">
                <a:cs typeface="Traditional Arabic" pitchFamily="2" charset="-78"/>
              </a:rPr>
              <a:t>2</a:t>
            </a:r>
            <a:r>
              <a:rPr lang="en-US" sz="2800" dirty="0" smtClean="0">
                <a:cs typeface="Traditional Arabic" pitchFamily="2" charset="-78"/>
              </a:rPr>
              <a:t>+a</a:t>
            </a:r>
            <a:r>
              <a:rPr lang="en-US" sz="1600" dirty="0" smtClean="0">
                <a:cs typeface="Traditional Arabic" pitchFamily="2" charset="-78"/>
              </a:rPr>
              <a:t>2</a:t>
            </a:r>
            <a:r>
              <a:rPr lang="en-US" sz="2800" dirty="0" smtClean="0">
                <a:cs typeface="Traditional Arabic" pitchFamily="2" charset="-78"/>
              </a:rPr>
              <a:t>d</a:t>
            </a:r>
            <a:r>
              <a:rPr lang="en-US" sz="1600" dirty="0" smtClean="0">
                <a:cs typeface="Traditional Arabic" pitchFamily="2" charset="-78"/>
              </a:rPr>
              <a:t>1</a:t>
            </a:r>
            <a:r>
              <a:rPr lang="en-US" sz="2800" dirty="0" smtClean="0">
                <a:cs typeface="Traditional Arabic" pitchFamily="2" charset="-78"/>
              </a:rPr>
              <a:t>      </a:t>
            </a:r>
            <a:endParaRPr lang="ar-SA" sz="2800" dirty="0" smtClean="0">
              <a:cs typeface="Traditional Arabic" pitchFamily="2" charset="-78"/>
            </a:endParaRPr>
          </a:p>
          <a:p>
            <a:pPr rtl="1"/>
            <a:endParaRPr lang="ar-SA" dirty="0" smtClean="0"/>
          </a:p>
          <a:p>
            <a:pPr rtl="1"/>
            <a:endParaRPr lang="ar-SA" dirty="0" smtClean="0"/>
          </a:p>
          <a:p>
            <a:pPr algn="r" rtl="1"/>
            <a:r>
              <a:rPr lang="ar-SA" dirty="0" smtClean="0"/>
              <a:t>إذن:                                                                                     ،     </a:t>
            </a:r>
          </a:p>
          <a:p>
            <a:pPr rtl="1"/>
            <a:endParaRPr lang="ar-SA" dirty="0" smtClean="0"/>
          </a:p>
          <a:p>
            <a:pPr algn="r" rtl="1"/>
            <a:endParaRPr lang="ar-SA" dirty="0" smtClean="0"/>
          </a:p>
          <a:p>
            <a:pPr algn="r" rtl="1"/>
            <a:r>
              <a:rPr lang="ar-SA" dirty="0" smtClean="0"/>
              <a:t>أما إذا كانت المعادلتان في الشكل:</a:t>
            </a:r>
          </a:p>
          <a:p>
            <a:pPr algn="r" rtl="1"/>
            <a:endParaRPr lang="ar-SA" dirty="0" smtClean="0"/>
          </a:p>
          <a:p>
            <a:pPr rtl="1"/>
            <a:endParaRPr lang="ar-SA" dirty="0" smtClean="0"/>
          </a:p>
          <a:p>
            <a:pPr rtl="1"/>
            <a:endParaRPr lang="ar-SA" dirty="0" smtClean="0"/>
          </a:p>
          <a:p>
            <a:pPr rtl="1"/>
            <a:endParaRPr lang="ar-SA" dirty="0" smtClean="0"/>
          </a:p>
          <a:p>
            <a:pPr rtl="1"/>
            <a:endParaRPr lang="ar-SA" dirty="0" smtClean="0"/>
          </a:p>
        </p:txBody>
      </p:sp>
      <p:graphicFrame>
        <p:nvGraphicFramePr>
          <p:cNvPr id="4" name="Object 3"/>
          <p:cNvGraphicFramePr>
            <a:graphicFrameLocks noChangeAspect="1"/>
          </p:cNvGraphicFramePr>
          <p:nvPr/>
        </p:nvGraphicFramePr>
        <p:xfrm>
          <a:off x="247650" y="1143000"/>
          <a:ext cx="3522663" cy="990600"/>
        </p:xfrm>
        <a:graphic>
          <a:graphicData uri="http://schemas.openxmlformats.org/presentationml/2006/ole">
            <p:oleObj spid="_x0000_s4098" name="Equation" r:id="rId3" imgW="1079280" imgH="431640" progId="">
              <p:embed/>
            </p:oleObj>
          </a:graphicData>
        </a:graphic>
      </p:graphicFrame>
      <p:graphicFrame>
        <p:nvGraphicFramePr>
          <p:cNvPr id="6" name="Object 5"/>
          <p:cNvGraphicFramePr>
            <a:graphicFrameLocks noChangeAspect="1"/>
          </p:cNvGraphicFramePr>
          <p:nvPr/>
        </p:nvGraphicFramePr>
        <p:xfrm>
          <a:off x="0" y="3352800"/>
          <a:ext cx="1676400" cy="958850"/>
        </p:xfrm>
        <a:graphic>
          <a:graphicData uri="http://schemas.openxmlformats.org/presentationml/2006/ole">
            <p:oleObj spid="_x0000_s4101" name="Equation" r:id="rId4" imgW="469800" imgH="393480" progId="">
              <p:embed/>
            </p:oleObj>
          </a:graphicData>
        </a:graphic>
      </p:graphicFrame>
      <p:graphicFrame>
        <p:nvGraphicFramePr>
          <p:cNvPr id="4102" name="Object 6"/>
          <p:cNvGraphicFramePr>
            <a:graphicFrameLocks noChangeAspect="1"/>
          </p:cNvGraphicFramePr>
          <p:nvPr/>
        </p:nvGraphicFramePr>
        <p:xfrm>
          <a:off x="2286000" y="3352800"/>
          <a:ext cx="1905000" cy="1035050"/>
        </p:xfrm>
        <a:graphic>
          <a:graphicData uri="http://schemas.openxmlformats.org/presentationml/2006/ole">
            <p:oleObj spid="_x0000_s4102" name="Equation" r:id="rId5" imgW="469800" imgH="393480" progId="">
              <p:embed/>
            </p:oleObj>
          </a:graphicData>
        </a:graphic>
      </p:graphicFrame>
      <p:graphicFrame>
        <p:nvGraphicFramePr>
          <p:cNvPr id="4103" name="Object 7"/>
          <p:cNvGraphicFramePr>
            <a:graphicFrameLocks noChangeAspect="1"/>
          </p:cNvGraphicFramePr>
          <p:nvPr/>
        </p:nvGraphicFramePr>
        <p:xfrm>
          <a:off x="0" y="5181600"/>
          <a:ext cx="3810000" cy="1219200"/>
        </p:xfrm>
        <a:graphic>
          <a:graphicData uri="http://schemas.openxmlformats.org/presentationml/2006/ole">
            <p:oleObj spid="_x0000_s4103" name="Equation" r:id="rId6" imgW="774360" imgH="431640" progId="">
              <p:embed/>
            </p:oleObj>
          </a:graphicData>
        </a:graphic>
      </p:graphicFrame>
      <p:sp>
        <p:nvSpPr>
          <p:cNvPr id="7" name="Left Arrow 6">
            <a:hlinkClick r:id="rId7" action="ppaction://hlinksldjump"/>
          </p:cNvPr>
          <p:cNvSpPr/>
          <p:nvPr/>
        </p:nvSpPr>
        <p:spPr>
          <a:xfrm>
            <a:off x="4191000" y="6324600"/>
            <a:ext cx="16764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304800"/>
            <a:ext cx="8229600" cy="1066688"/>
          </a:xfrm>
        </p:spPr>
        <p:txBody>
          <a:bodyPr/>
          <a:lstStyle/>
          <a:p>
            <a:pPr algn="r" rtl="1"/>
            <a:r>
              <a:rPr lang="ar-SA" dirty="0" smtClean="0"/>
              <a:t>فإن الصينيون طبقوا ”قاعدة الزائدين“، وهي:</a:t>
            </a:r>
          </a:p>
          <a:p>
            <a:pPr algn="r" rtl="1"/>
            <a:endParaRPr lang="en-US" dirty="0"/>
          </a:p>
        </p:txBody>
      </p:sp>
      <p:graphicFrame>
        <p:nvGraphicFramePr>
          <p:cNvPr id="26626" name="Object 2"/>
          <p:cNvGraphicFramePr>
            <a:graphicFrameLocks noChangeAspect="1"/>
          </p:cNvGraphicFramePr>
          <p:nvPr/>
        </p:nvGraphicFramePr>
        <p:xfrm>
          <a:off x="0" y="1524000"/>
          <a:ext cx="3886200" cy="1295400"/>
        </p:xfrm>
        <a:graphic>
          <a:graphicData uri="http://schemas.openxmlformats.org/presentationml/2006/ole">
            <p:oleObj spid="_x0000_s26626" name="Equation" r:id="rId3" imgW="711000" imgH="393480" progId="">
              <p:embed/>
            </p:oleObj>
          </a:graphicData>
        </a:graphic>
      </p:graphicFrame>
      <p:graphicFrame>
        <p:nvGraphicFramePr>
          <p:cNvPr id="26627" name="Object 3"/>
          <p:cNvGraphicFramePr>
            <a:graphicFrameLocks noChangeAspect="1"/>
          </p:cNvGraphicFramePr>
          <p:nvPr/>
        </p:nvGraphicFramePr>
        <p:xfrm>
          <a:off x="5410200" y="1600200"/>
          <a:ext cx="3733800" cy="1219200"/>
        </p:xfrm>
        <a:graphic>
          <a:graphicData uri="http://schemas.openxmlformats.org/presentationml/2006/ole">
            <p:oleObj spid="_x0000_s26627" name="Equation" r:id="rId4" imgW="965160" imgH="393480" progId="">
              <p:embed/>
            </p:oleObj>
          </a:graphicData>
        </a:graphic>
      </p:graphicFrame>
      <p:sp>
        <p:nvSpPr>
          <p:cNvPr id="7" name="Rectangle 6"/>
          <p:cNvSpPr/>
          <p:nvPr/>
        </p:nvSpPr>
        <p:spPr>
          <a:xfrm>
            <a:off x="4343400" y="2057400"/>
            <a:ext cx="609600" cy="369332"/>
          </a:xfrm>
          <a:prstGeom prst="rect">
            <a:avLst/>
          </a:prstGeom>
        </p:spPr>
        <p:txBody>
          <a:bodyPr wrap="square">
            <a:spAutoFit/>
          </a:bodyPr>
          <a:lstStyle/>
          <a:p>
            <a:r>
              <a:rPr lang="ar-SA" dirty="0" smtClean="0"/>
              <a:t>، </a:t>
            </a:r>
            <a:endParaRPr lang="en-US" dirty="0"/>
          </a:p>
        </p:txBody>
      </p:sp>
      <p:sp>
        <p:nvSpPr>
          <p:cNvPr id="6" name="Left Arrow 5">
            <a:hlinkClick r:id="rId5" action="ppaction://hlinksldjump"/>
          </p:cNvPr>
          <p:cNvSpPr/>
          <p:nvPr/>
        </p:nvSpPr>
        <p:spPr>
          <a:xfrm>
            <a:off x="0" y="6324600"/>
            <a:ext cx="15240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F0000"/>
              </a:solidFill>
            </a:endParaRPr>
          </a:p>
        </p:txBody>
      </p:sp>
    </p:spTree>
  </p:cSld>
  <p:clrMapOvr>
    <a:masterClrMapping/>
  </p:clrMapOvr>
  <p:transition spd="slow">
    <p:blinds dir="vert"/>
  </p:transition>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1833</TotalTime>
  <Words>626</Words>
  <Application>Microsoft Office PowerPoint</Application>
  <PresentationFormat>‫הצגה על המסך (4:3)</PresentationFormat>
  <Paragraphs>96</Paragraphs>
  <Slides>23</Slides>
  <Notes>0</Notes>
  <HiddenSlides>0</HiddenSlides>
  <MMClips>0</MMClips>
  <ScaleCrop>false</ScaleCrop>
  <HeadingPairs>
    <vt:vector size="6" baseType="variant">
      <vt:variant>
        <vt:lpstr>ערכת נושא</vt:lpstr>
      </vt:variant>
      <vt:variant>
        <vt:i4>1</vt:i4>
      </vt:variant>
      <vt:variant>
        <vt:lpstr>שרתי OLE מוטבעים</vt:lpstr>
      </vt:variant>
      <vt:variant>
        <vt:i4>1</vt:i4>
      </vt:variant>
      <vt:variant>
        <vt:lpstr>כותרות שקופיות</vt:lpstr>
      </vt:variant>
      <vt:variant>
        <vt:i4>23</vt:i4>
      </vt:variant>
    </vt:vector>
  </HeadingPairs>
  <TitlesOfParts>
    <vt:vector size="25" baseType="lpstr">
      <vt:lpstr>Technic</vt:lpstr>
      <vt:lpstr>Equation</vt:lpstr>
      <vt:lpstr>שקופית 1</vt:lpstr>
      <vt:lpstr>שקופית 2</vt:lpstr>
      <vt:lpstr>طرق حل المعادلة الخطية من الدرجة الأولى في الحضارة المصرية</vt:lpstr>
      <vt:lpstr>  كان الجبر عند المصريين بدائيا إلى درجة كبيرة، وقد توصلوا إلى بعض معادلات من الدرجة الأولى، واستخدموا في حلها طرقا ذات خطوات صحيحة. وأغلبية المسائل كانت تقود إلى معادلات خطية بمجهول واحد من النوع:    والتي تحل بطريقة عرفت فيما بعد بقاعدة الوضع الخاطئ : نفترض أن الحل هو  x1          نعوض في المعادلة (1)، فنجد أن:    وبذلك يكون الحل المطلوب في الشكل    </vt:lpstr>
      <vt:lpstr>طرق حل المعادلة الخطية من الدرجة الأولى في الحضارة البابلية</vt:lpstr>
      <vt:lpstr>שקופית 6</vt:lpstr>
      <vt:lpstr>طرق حل المعادلة الخطية من الدرجة الأولى عند الصينيون والهنود</vt:lpstr>
      <vt:lpstr>שקופית 8</vt:lpstr>
      <vt:lpstr>שקופית 9</vt:lpstr>
      <vt:lpstr>שקופית 10</vt:lpstr>
      <vt:lpstr>שקופית 11</vt:lpstr>
      <vt:lpstr> طرق حل المعادلة الخطية من الدرجة الأولى في الحضارة الإسلامية(الخوارزمي) </vt:lpstr>
      <vt:lpstr> حل الخوارزمي لمعادلة من الدرجة الأولى: فمثلاً: شيء + 2 = 5 (كلمة شيء استخدمت لتدل على الكمية المطلوب تعيينها –المجهول). كان الخوارزمي "يجبرها" بإضافة "-2" إلى طرفيها كما يلي: شيء + 2 - 2 = 5 - 2 ثم هو كان ينجز العمليات الحسابية كما يلي: شيء + (2 - 2) = 5 - 2 يعني: شيء + 0 = 3 يعني: شيء = 3 وبالمقابلة يستنتج أن الحل هو أن الشيء المجهول يساوي ثلاثة. هكذا كان يحل الخوارزمي معادلة من الدرجة الأولى. </vt:lpstr>
      <vt:lpstr>المعادلة الجبرية من الدرجة الأولى ويقصد بها تلك المعادلات التي يظهر فيها الشيء أو المجهول غير مرفوع لقوة غير الواحد، أي أنها معادلة في الشكل(بترميزنا الحالي) ax+b=c (لاحظ انه بطرح c من الطرفين يمكننا كتابة المعادلة في الشكل المعتاد: AX+B=0    ولكننا وضعناها في الشكل السابق انسجاما ما درج عليه العلماء العرب والمسلمون.  اضغط لتشاهد حل الخوارزمي التي سوف نقدمها بأسلوبه اللفظي ونقارنها بأسلوبنا ألترميزي . </vt:lpstr>
      <vt:lpstr>שקופית 15</vt:lpstr>
      <vt:lpstr>مثال: ”إذا قيل اقسم العشرة بقسمين، يكون الفضل بينهما خمسة“.</vt:lpstr>
      <vt:lpstr>שקופית 17</vt:lpstr>
      <vt:lpstr>שקופית 18</vt:lpstr>
      <vt:lpstr>שקופית 19</vt:lpstr>
      <vt:lpstr>שקופית 20</vt:lpstr>
      <vt:lpstr> طرق حل المعادلة الخطية من الدرجة الأولى بأسلوبنا اليوم</vt:lpstr>
      <vt:lpstr>لكي نجد قيمة المجهول يجب استخراج المجهول والتعبير عنه بواسطة بقية المقادير. قاعدة أساسية للحل : كل عملية حسابية تنفذ على احد طرفي المعادلة يجب تنفيذها على طرف المعادلة الأخر.عدا الضرب ب 0 أو القسمة على 0. مثال: 2x+4=7-x أولا علينا استخراج المجهولx  عن طريق نقل المقادير من طرف إلى أخر مع تغيير إشارتها. ننقل المقدار (–x) من الطرف الأيمن إلى الأيسر مع تغيير إشارته وكذلك ننقل العدد (+4) من الطرف الأيسر إلى الأيمن مع تغيير إشارته فنحصل على: 2x+x=7-4 3x=3 لاستخراج x   نقسم طرفي المعادلة على (3) فنحصل على : </vt:lpstr>
      <vt:lpstr>שקופית 23</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Tagreed</dc:creator>
  <cp:lastModifiedBy> </cp:lastModifiedBy>
  <cp:revision>232</cp:revision>
  <dcterms:created xsi:type="dcterms:W3CDTF">2009-06-03T08:45:24Z</dcterms:created>
  <dcterms:modified xsi:type="dcterms:W3CDTF">2009-06-06T20:12:26Z</dcterms:modified>
</cp:coreProperties>
</file>