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74" r:id="rId5"/>
    <p:sldId id="260" r:id="rId6"/>
    <p:sldId id="275" r:id="rId7"/>
    <p:sldId id="262" r:id="rId8"/>
    <p:sldId id="276" r:id="rId9"/>
    <p:sldId id="266" r:id="rId10"/>
    <p:sldId id="269" r:id="rId11"/>
    <p:sldId id="267" r:id="rId12"/>
    <p:sldId id="265" r:id="rId13"/>
    <p:sldId id="270" r:id="rId14"/>
    <p:sldId id="271" r:id="rId15"/>
    <p:sldId id="268" r:id="rId16"/>
    <p:sldId id="272" r:id="rId17"/>
    <p:sldId id="273" r:id="rId18"/>
    <p:sldId id="277" r:id="rId19"/>
    <p:sldId id="278" r:id="rId20"/>
    <p:sldId id="280" r:id="rId21"/>
    <p:sldId id="281" r:id="rId22"/>
    <p:sldId id="282" r:id="rId23"/>
    <p:sldId id="284" r:id="rId24"/>
    <p:sldId id="283"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slide" Target="../slides/slide12.xml"/><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D3C5A5-4797-43D7-BE70-ED27539F01CA}" type="doc">
      <dgm:prSet loTypeId="urn:microsoft.com/office/officeart/2005/8/layout/arrow2" loCatId="process" qsTypeId="urn:microsoft.com/office/officeart/2005/8/quickstyle/simple1" qsCatId="simple" csTypeId="urn:microsoft.com/office/officeart/2005/8/colors/accent2_4" csCatId="accent2" phldr="1"/>
      <dgm:spPr/>
    </dgm:pt>
    <dgm:pt modelId="{8888049E-34FE-4BED-B418-1274AF5C25C5}">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1" action="ppaction://hlinksldjump"/>
            </a:rPr>
            <a:t>الهندسة قبل اليونان (بين 4000و2000 قبل الميلاد)</a:t>
          </a:r>
          <a:endParaRPr lang="en-US" sz="2800" b="1" dirty="0">
            <a:solidFill>
              <a:schemeClr val="tx1"/>
            </a:solidFill>
            <a:cs typeface="Traditional Arabic" pitchFamily="2" charset="-78"/>
          </a:endParaRPr>
        </a:p>
      </dgm:t>
    </dgm:pt>
    <dgm:pt modelId="{632D1DBB-C2AA-4D46-88CA-C70489840065}" type="parTrans" cxnId="{09B6BD17-AE3C-44E2-A9BA-AF8484C5F87B}">
      <dgm:prSet/>
      <dgm:spPr/>
      <dgm:t>
        <a:bodyPr/>
        <a:lstStyle/>
        <a:p>
          <a:endParaRPr lang="en-US"/>
        </a:p>
      </dgm:t>
    </dgm:pt>
    <dgm:pt modelId="{B6CE9F18-A752-4C49-A346-02A6BC72F7D3}" type="sibTrans" cxnId="{09B6BD17-AE3C-44E2-A9BA-AF8484C5F87B}">
      <dgm:prSet/>
      <dgm:spPr/>
      <dgm:t>
        <a:bodyPr/>
        <a:lstStyle/>
        <a:p>
          <a:endParaRPr lang="en-US"/>
        </a:p>
      </dgm:t>
    </dgm:pt>
    <dgm:pt modelId="{ADE54633-4106-4090-A484-573866A047BC}">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2" action="ppaction://hlinksldjump"/>
            </a:rPr>
            <a:t>الهندسة عند اليونانيين (ابتداء من القرن 6 قبل الميلاد)</a:t>
          </a:r>
          <a:endParaRPr lang="en-US" sz="2800" b="1" dirty="0">
            <a:solidFill>
              <a:schemeClr val="tx1"/>
            </a:solidFill>
            <a:cs typeface="Traditional Arabic" pitchFamily="2" charset="-78"/>
          </a:endParaRPr>
        </a:p>
      </dgm:t>
    </dgm:pt>
    <dgm:pt modelId="{37D66665-B982-47F8-90B6-26D9EB24A966}" type="parTrans" cxnId="{BA30645F-7313-4F09-9168-84D50BE668F1}">
      <dgm:prSet/>
      <dgm:spPr/>
      <dgm:t>
        <a:bodyPr/>
        <a:lstStyle/>
        <a:p>
          <a:endParaRPr lang="en-US"/>
        </a:p>
      </dgm:t>
    </dgm:pt>
    <dgm:pt modelId="{1DD327A3-659D-4A81-A3DF-8C7117164282}" type="sibTrans" cxnId="{BA30645F-7313-4F09-9168-84D50BE668F1}">
      <dgm:prSet/>
      <dgm:spPr/>
      <dgm:t>
        <a:bodyPr/>
        <a:lstStyle/>
        <a:p>
          <a:endParaRPr lang="en-US"/>
        </a:p>
      </dgm:t>
    </dgm:pt>
    <dgm:pt modelId="{0D77F780-2756-47FD-B184-5F428CA9BCAA}">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3" action="ppaction://hlinksldjump"/>
            </a:rPr>
            <a:t>الهندسة في القرون الوسطى (حوالي القرن 5 والقرن15 ميلادية)</a:t>
          </a:r>
          <a:endParaRPr lang="en-US" sz="2800" b="1" dirty="0">
            <a:solidFill>
              <a:schemeClr val="tx1"/>
            </a:solidFill>
            <a:cs typeface="Traditional Arabic" pitchFamily="2" charset="-78"/>
          </a:endParaRPr>
        </a:p>
      </dgm:t>
    </dgm:pt>
    <dgm:pt modelId="{14C39E74-9334-454F-9CAC-E2829DC9B1CD}" type="parTrans" cxnId="{2A1050B7-FE93-4E21-BB40-E0C392C14363}">
      <dgm:prSet/>
      <dgm:spPr/>
      <dgm:t>
        <a:bodyPr/>
        <a:lstStyle/>
        <a:p>
          <a:endParaRPr lang="en-US"/>
        </a:p>
      </dgm:t>
    </dgm:pt>
    <dgm:pt modelId="{D1E4C9F3-B31A-4754-92D1-CCDA7D6249BA}" type="sibTrans" cxnId="{2A1050B7-FE93-4E21-BB40-E0C392C14363}">
      <dgm:prSet/>
      <dgm:spPr/>
      <dgm:t>
        <a:bodyPr/>
        <a:lstStyle/>
        <a:p>
          <a:endParaRPr lang="en-US"/>
        </a:p>
      </dgm:t>
    </dgm:pt>
    <dgm:pt modelId="{EDE56454-B66A-40E8-8941-F3DA28F1AF14}" type="pres">
      <dgm:prSet presAssocID="{41D3C5A5-4797-43D7-BE70-ED27539F01CA}" presName="arrowDiagram" presStyleCnt="0">
        <dgm:presLayoutVars>
          <dgm:chMax val="5"/>
          <dgm:dir/>
          <dgm:resizeHandles val="exact"/>
        </dgm:presLayoutVars>
      </dgm:prSet>
      <dgm:spPr/>
    </dgm:pt>
    <dgm:pt modelId="{A942F2D1-3377-41AF-9470-EB0B15660011}" type="pres">
      <dgm:prSet presAssocID="{41D3C5A5-4797-43D7-BE70-ED27539F01CA}" presName="arrow" presStyleLbl="bgShp" presStyleIdx="0" presStyleCnt="1" custLinFactNeighborX="-2459" custLinFactNeighborY="11639"/>
      <dgm:spPr/>
    </dgm:pt>
    <dgm:pt modelId="{1943EEE9-EAD4-4A43-8599-A6D9466E4304}" type="pres">
      <dgm:prSet presAssocID="{41D3C5A5-4797-43D7-BE70-ED27539F01CA}" presName="arrowDiagram3" presStyleCnt="0"/>
      <dgm:spPr/>
    </dgm:pt>
    <dgm:pt modelId="{37203C04-6914-44FF-8F9E-E62C003C13F3}" type="pres">
      <dgm:prSet presAssocID="{8888049E-34FE-4BED-B418-1274AF5C25C5}" presName="bullet3a" presStyleLbl="node1" presStyleIdx="0" presStyleCnt="3" custLinFactX="10532" custLinFactY="73313" custLinFactNeighborX="100000" custLinFactNeighborY="100000"/>
      <dgm:spPr/>
    </dgm:pt>
    <dgm:pt modelId="{223A080B-5346-447A-8FA3-AB8B1A95AD78}" type="pres">
      <dgm:prSet presAssocID="{8888049E-34FE-4BED-B418-1274AF5C25C5}" presName="textBox3a" presStyleLbl="revTx" presStyleIdx="0" presStyleCnt="3" custScaleX="144703" custScaleY="64147" custLinFactNeighborX="-48288" custLinFactNeighborY="-63708">
        <dgm:presLayoutVars>
          <dgm:bulletEnabled val="1"/>
        </dgm:presLayoutVars>
      </dgm:prSet>
      <dgm:spPr/>
      <dgm:t>
        <a:bodyPr/>
        <a:lstStyle/>
        <a:p>
          <a:endParaRPr lang="en-US"/>
        </a:p>
      </dgm:t>
    </dgm:pt>
    <dgm:pt modelId="{DCF08943-E0CC-47EE-9761-F710B020BAA4}" type="pres">
      <dgm:prSet presAssocID="{ADE54633-4106-4090-A484-573866A047BC}" presName="bullet3b" presStyleLbl="node1" presStyleIdx="1" presStyleCnt="3" custLinFactX="48364" custLinFactNeighborX="100000" custLinFactNeighborY="91074"/>
      <dgm:spPr/>
    </dgm:pt>
    <dgm:pt modelId="{6DAF99AE-51F5-4ADD-8AC8-BFFE7EFE8922}" type="pres">
      <dgm:prSet presAssocID="{ADE54633-4106-4090-A484-573866A047BC}" presName="textBox3b" presStyleLbl="revTx" presStyleIdx="1" presStyleCnt="3" custScaleX="156475" custScaleY="39176" custLinFactNeighborX="-61790" custLinFactNeighborY="-63307">
        <dgm:presLayoutVars>
          <dgm:bulletEnabled val="1"/>
        </dgm:presLayoutVars>
      </dgm:prSet>
      <dgm:spPr/>
      <dgm:t>
        <a:bodyPr/>
        <a:lstStyle/>
        <a:p>
          <a:endParaRPr lang="en-US"/>
        </a:p>
      </dgm:t>
    </dgm:pt>
    <dgm:pt modelId="{429C406D-2CF3-47E3-8EEB-FF25BD8C5655}" type="pres">
      <dgm:prSet presAssocID="{0D77F780-2756-47FD-B184-5F428CA9BCAA}" presName="bullet3c" presStyleLbl="node1" presStyleIdx="2" presStyleCnt="3" custLinFactX="24027" custLinFactNeighborX="100000" custLinFactNeighborY="86178"/>
      <dgm:spPr/>
    </dgm:pt>
    <dgm:pt modelId="{59A90685-D421-4825-AA6E-25BF51A6A35A}" type="pres">
      <dgm:prSet presAssocID="{0D77F780-2756-47FD-B184-5F428CA9BCAA}" presName="textBox3c" presStyleLbl="revTx" presStyleIdx="2" presStyleCnt="3" custScaleX="138778" custScaleY="39694" custLinFactNeighborX="-15207" custLinFactNeighborY="-70028">
        <dgm:presLayoutVars>
          <dgm:bulletEnabled val="1"/>
        </dgm:presLayoutVars>
      </dgm:prSet>
      <dgm:spPr/>
      <dgm:t>
        <a:bodyPr/>
        <a:lstStyle/>
        <a:p>
          <a:endParaRPr lang="en-US"/>
        </a:p>
      </dgm:t>
    </dgm:pt>
  </dgm:ptLst>
  <dgm:cxnLst>
    <dgm:cxn modelId="{BA30645F-7313-4F09-9168-84D50BE668F1}" srcId="{41D3C5A5-4797-43D7-BE70-ED27539F01CA}" destId="{ADE54633-4106-4090-A484-573866A047BC}" srcOrd="1" destOrd="0" parTransId="{37D66665-B982-47F8-90B6-26D9EB24A966}" sibTransId="{1DD327A3-659D-4A81-A3DF-8C7117164282}"/>
    <dgm:cxn modelId="{EE884F0B-8B35-4FDA-86F9-FF16E524CC60}" type="presOf" srcId="{8888049E-34FE-4BED-B418-1274AF5C25C5}" destId="{223A080B-5346-447A-8FA3-AB8B1A95AD78}" srcOrd="0" destOrd="0" presId="urn:microsoft.com/office/officeart/2005/8/layout/arrow2"/>
    <dgm:cxn modelId="{09B6BD17-AE3C-44E2-A9BA-AF8484C5F87B}" srcId="{41D3C5A5-4797-43D7-BE70-ED27539F01CA}" destId="{8888049E-34FE-4BED-B418-1274AF5C25C5}" srcOrd="0" destOrd="0" parTransId="{632D1DBB-C2AA-4D46-88CA-C70489840065}" sibTransId="{B6CE9F18-A752-4C49-A346-02A6BC72F7D3}"/>
    <dgm:cxn modelId="{5A664868-E646-4FD2-99FE-49316D967DCF}" type="presOf" srcId="{ADE54633-4106-4090-A484-573866A047BC}" destId="{6DAF99AE-51F5-4ADD-8AC8-BFFE7EFE8922}" srcOrd="0" destOrd="0" presId="urn:microsoft.com/office/officeart/2005/8/layout/arrow2"/>
    <dgm:cxn modelId="{FF2F81D4-9A5C-423D-AD1A-3041CF48F790}" type="presOf" srcId="{41D3C5A5-4797-43D7-BE70-ED27539F01CA}" destId="{EDE56454-B66A-40E8-8941-F3DA28F1AF14}" srcOrd="0" destOrd="0" presId="urn:microsoft.com/office/officeart/2005/8/layout/arrow2"/>
    <dgm:cxn modelId="{71798E37-9E9E-4B53-8EF2-D73EC9401F02}" type="presOf" srcId="{0D77F780-2756-47FD-B184-5F428CA9BCAA}" destId="{59A90685-D421-4825-AA6E-25BF51A6A35A}" srcOrd="0" destOrd="0" presId="urn:microsoft.com/office/officeart/2005/8/layout/arrow2"/>
    <dgm:cxn modelId="{2A1050B7-FE93-4E21-BB40-E0C392C14363}" srcId="{41D3C5A5-4797-43D7-BE70-ED27539F01CA}" destId="{0D77F780-2756-47FD-B184-5F428CA9BCAA}" srcOrd="2" destOrd="0" parTransId="{14C39E74-9334-454F-9CAC-E2829DC9B1CD}" sibTransId="{D1E4C9F3-B31A-4754-92D1-CCDA7D6249BA}"/>
    <dgm:cxn modelId="{ED148DF9-AB30-450F-BCCF-6AD998B0C0E2}" type="presParOf" srcId="{EDE56454-B66A-40E8-8941-F3DA28F1AF14}" destId="{A942F2D1-3377-41AF-9470-EB0B15660011}" srcOrd="0" destOrd="0" presId="urn:microsoft.com/office/officeart/2005/8/layout/arrow2"/>
    <dgm:cxn modelId="{E435A124-AAC9-4310-A662-0DAAA94B6AD1}" type="presParOf" srcId="{EDE56454-B66A-40E8-8941-F3DA28F1AF14}" destId="{1943EEE9-EAD4-4A43-8599-A6D9466E4304}" srcOrd="1" destOrd="0" presId="urn:microsoft.com/office/officeart/2005/8/layout/arrow2"/>
    <dgm:cxn modelId="{320147A5-9EC1-425A-B94E-19404382C6E8}" type="presParOf" srcId="{1943EEE9-EAD4-4A43-8599-A6D9466E4304}" destId="{37203C04-6914-44FF-8F9E-E62C003C13F3}" srcOrd="0" destOrd="0" presId="urn:microsoft.com/office/officeart/2005/8/layout/arrow2"/>
    <dgm:cxn modelId="{50E1A674-12FC-460F-A3E7-2B7905FAC87B}" type="presParOf" srcId="{1943EEE9-EAD4-4A43-8599-A6D9466E4304}" destId="{223A080B-5346-447A-8FA3-AB8B1A95AD78}" srcOrd="1" destOrd="0" presId="urn:microsoft.com/office/officeart/2005/8/layout/arrow2"/>
    <dgm:cxn modelId="{B02E0BE1-9202-4E5E-9CE9-1894A7406107}" type="presParOf" srcId="{1943EEE9-EAD4-4A43-8599-A6D9466E4304}" destId="{DCF08943-E0CC-47EE-9761-F710B020BAA4}" srcOrd="2" destOrd="0" presId="urn:microsoft.com/office/officeart/2005/8/layout/arrow2"/>
    <dgm:cxn modelId="{7FB42BD4-2160-45F2-9224-D73AA040CD06}" type="presParOf" srcId="{1943EEE9-EAD4-4A43-8599-A6D9466E4304}" destId="{6DAF99AE-51F5-4ADD-8AC8-BFFE7EFE8922}" srcOrd="3" destOrd="0" presId="urn:microsoft.com/office/officeart/2005/8/layout/arrow2"/>
    <dgm:cxn modelId="{5C0FD9CD-5B2D-435C-9EB9-8995D2C55856}" type="presParOf" srcId="{1943EEE9-EAD4-4A43-8599-A6D9466E4304}" destId="{429C406D-2CF3-47E3-8EEB-FF25BD8C5655}" srcOrd="4" destOrd="0" presId="urn:microsoft.com/office/officeart/2005/8/layout/arrow2"/>
    <dgm:cxn modelId="{5E584B55-65F0-427D-8A1A-58E2A508BB25}" type="presParOf" srcId="{1943EEE9-EAD4-4A43-8599-A6D9466E4304}" destId="{59A90685-D421-4825-AA6E-25BF51A6A35A}" srcOrd="5"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738832-532B-409A-8F06-DBA1A2CFAE71}" type="datetimeFigureOut">
              <a:rPr lang="en-US" smtClean="0"/>
              <a:pPr/>
              <a:t>6/7/2009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738832-532B-409A-8F06-DBA1A2CFAE71}" type="datetimeFigureOut">
              <a:rPr lang="en-US" smtClean="0"/>
              <a:pPr/>
              <a:t>6/7/2009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738832-532B-409A-8F06-DBA1A2CFAE71}" type="datetimeFigureOut">
              <a:rPr lang="en-US" smtClean="0"/>
              <a:pPr/>
              <a:t>6/7/2009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38832-532B-409A-8F06-DBA1A2CFAE71}" type="datetimeFigureOut">
              <a:rPr lang="en-US" smtClean="0"/>
              <a:pPr/>
              <a:t>6/7/2009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38832-532B-409A-8F06-DBA1A2CFAE71}" type="datetimeFigureOut">
              <a:rPr lang="en-US" smtClean="0"/>
              <a:pPr/>
              <a:t>6/7/2009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38832-532B-409A-8F06-DBA1A2CFAE71}" type="datetimeFigureOut">
              <a:rPr lang="en-US" smtClean="0"/>
              <a:pPr/>
              <a:t>6/7/2009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38832-532B-409A-8F06-DBA1A2CFAE71}" type="datetimeFigureOut">
              <a:rPr lang="en-US" smtClean="0"/>
              <a:pPr/>
              <a:t>6/7/2009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6CAA3-1E7C-4DE1-B652-4743EF3FBF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7"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22.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slide" Target="slide18.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0.xml"/><Relationship Id="rId4" Type="http://schemas.openxmlformats.org/officeDocument/2006/relationships/hyperlink" Target="http://commons.wikimedia.org/wiki/Category:Compass_(draftin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0.xml"/><Relationship Id="rId4" Type="http://schemas.openxmlformats.org/officeDocument/2006/relationships/hyperlink" Target="http://commons.wikimedia.org/wiki/Category:Protractor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slide" Target="slide19.xml"/><Relationship Id="rId4" Type="http://schemas.openxmlformats.org/officeDocument/2006/relationships/slide" Target="slide10.xml"/></Relationships>
</file>

<file path=ppt/slides/_rels/slide23.xml.rels><?xml version="1.0" encoding="UTF-8" standalone="yes"?>
<Relationships xmlns="http://schemas.openxmlformats.org/package/2006/relationships"><Relationship Id="rId3" Type="http://schemas.openxmlformats.org/officeDocument/2006/relationships/hyperlink" Target="http://www.softpedia.com/get/Multimedia/Graphic/Graphic-Editors/ConceptDraw-Office-Pro.shtml"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0.xml"/><Relationship Id="rId4" Type="http://schemas.openxmlformats.org/officeDocument/2006/relationships/hyperlink" Target="http://www.alwahat.org/forums/index.php?showtopic=8280&amp;pid=68507&amp;mode=threaded&amp;start="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slide" Target="slide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7.xml"/><Relationship Id="rId4" Type="http://schemas.openxmlformats.org/officeDocument/2006/relationships/slide" Target="slide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slide" Target="slide4.xml"/><Relationship Id="rId4"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slide" Target="slide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slide" Target="slide4.xml"/><Relationship Id="rId4" Type="http://schemas.openxmlformats.org/officeDocument/2006/relationships/slide" Target="slide10.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14.jpg"/>
          <p:cNvPicPr>
            <a:picLocks noGrp="1" noChangeAspect="1"/>
          </p:cNvPicPr>
          <p:nvPr>
            <p:ph idx="1"/>
          </p:nvPr>
        </p:nvPicPr>
        <p:blipFill>
          <a:blip r:embed="rId2"/>
          <a:stretch>
            <a:fillRect/>
          </a:stretch>
        </p:blipFill>
        <p:spPr>
          <a:xfrm>
            <a:off x="0" y="0"/>
            <a:ext cx="9144000" cy="6858001"/>
          </a:xfrm>
        </p:spPr>
      </p:pic>
      <p:sp>
        <p:nvSpPr>
          <p:cNvPr id="5" name="TextBox 4"/>
          <p:cNvSpPr txBox="1"/>
          <p:nvPr/>
        </p:nvSpPr>
        <p:spPr>
          <a:xfrm>
            <a:off x="1357290" y="571480"/>
            <a:ext cx="7000924" cy="923330"/>
          </a:xfrm>
          <a:prstGeom prst="rect">
            <a:avLst/>
          </a:prstGeom>
          <a:noFill/>
        </p:spPr>
        <p:txBody>
          <a:bodyPr wrap="square" rtlCol="0">
            <a:spAutoFit/>
          </a:bodyPr>
          <a:lstStyle/>
          <a:p>
            <a:pPr algn="ctr" rtl="1"/>
            <a:r>
              <a:rPr lang="ar-SA" sz="5400" dirty="0" smtClean="0">
                <a:solidFill>
                  <a:schemeClr val="accent6">
                    <a:lumMod val="20000"/>
                    <a:lumOff val="80000"/>
                  </a:schemeClr>
                </a:solidFill>
                <a:cs typeface="Andalus" pitchFamily="2" charset="-78"/>
              </a:rPr>
              <a:t>استعمال   الأدوات   الهندسية</a:t>
            </a:r>
            <a:endParaRPr lang="en-US" sz="5400" dirty="0">
              <a:solidFill>
                <a:schemeClr val="accent6">
                  <a:lumMod val="20000"/>
                  <a:lumOff val="80000"/>
                </a:schemeClr>
              </a:solidFill>
              <a:cs typeface="Andalus" pitchFamily="2" charset="-78"/>
            </a:endParaRPr>
          </a:p>
        </p:txBody>
      </p:sp>
      <p:sp>
        <p:nvSpPr>
          <p:cNvPr id="6" name="TextBox 5"/>
          <p:cNvSpPr txBox="1"/>
          <p:nvPr/>
        </p:nvSpPr>
        <p:spPr>
          <a:xfrm>
            <a:off x="428596" y="1643050"/>
            <a:ext cx="1928826" cy="4247317"/>
          </a:xfrm>
          <a:prstGeom prst="rect">
            <a:avLst/>
          </a:prstGeom>
          <a:noFill/>
        </p:spPr>
        <p:txBody>
          <a:bodyPr wrap="square" rtlCol="0">
            <a:spAutoFit/>
          </a:bodyPr>
          <a:lstStyle/>
          <a:p>
            <a:pPr algn="ctr" rtl="1"/>
            <a:r>
              <a:rPr lang="ar-SA" sz="5400" dirty="0" smtClean="0">
                <a:solidFill>
                  <a:schemeClr val="accent6">
                    <a:lumMod val="20000"/>
                    <a:lumOff val="80000"/>
                  </a:schemeClr>
                </a:solidFill>
                <a:cs typeface="Andalus" pitchFamily="2" charset="-78"/>
              </a:rPr>
              <a:t>في</a:t>
            </a:r>
          </a:p>
          <a:p>
            <a:pPr algn="ctr" rtl="1"/>
            <a:endParaRPr lang="ar-SA" sz="5400" dirty="0" smtClean="0">
              <a:solidFill>
                <a:schemeClr val="accent6">
                  <a:lumMod val="20000"/>
                  <a:lumOff val="80000"/>
                </a:schemeClr>
              </a:solidFill>
              <a:cs typeface="Andalus" pitchFamily="2" charset="-78"/>
            </a:endParaRPr>
          </a:p>
          <a:p>
            <a:pPr algn="ctr" rtl="1"/>
            <a:r>
              <a:rPr lang="ar-SA" sz="5400" dirty="0" smtClean="0">
                <a:solidFill>
                  <a:schemeClr val="accent6">
                    <a:lumMod val="20000"/>
                    <a:lumOff val="80000"/>
                  </a:schemeClr>
                </a:solidFill>
                <a:cs typeface="Andalus" pitchFamily="2" charset="-78"/>
              </a:rPr>
              <a:t> رسم </a:t>
            </a:r>
          </a:p>
          <a:p>
            <a:pPr algn="ctr" rtl="1"/>
            <a:endParaRPr lang="ar-SA" sz="5400" dirty="0">
              <a:solidFill>
                <a:schemeClr val="accent6">
                  <a:lumMod val="20000"/>
                  <a:lumOff val="80000"/>
                </a:schemeClr>
              </a:solidFill>
              <a:cs typeface="Andalus" pitchFamily="2" charset="-78"/>
            </a:endParaRPr>
          </a:p>
          <a:p>
            <a:pPr algn="ctr" rtl="1"/>
            <a:r>
              <a:rPr lang="ar-SA" sz="5400" dirty="0" smtClean="0">
                <a:solidFill>
                  <a:schemeClr val="accent6">
                    <a:lumMod val="20000"/>
                    <a:lumOff val="80000"/>
                  </a:schemeClr>
                </a:solidFill>
                <a:cs typeface="Andalus" pitchFamily="2" charset="-78"/>
              </a:rPr>
              <a:t>الأشكال</a:t>
            </a:r>
            <a:endParaRPr lang="en-US" sz="5400" dirty="0"/>
          </a:p>
        </p:txBody>
      </p:sp>
      <p:sp>
        <p:nvSpPr>
          <p:cNvPr id="8" name="Rectangle 7"/>
          <p:cNvSpPr/>
          <p:nvPr/>
        </p:nvSpPr>
        <p:spPr>
          <a:xfrm>
            <a:off x="2714612" y="2500306"/>
            <a:ext cx="5791971" cy="3170099"/>
          </a:xfrm>
          <a:prstGeom prst="rect">
            <a:avLst/>
          </a:prstGeom>
          <a:noFill/>
          <a:ln w="38100">
            <a:prstDash val="dashDot"/>
          </a:ln>
        </p:spPr>
        <p:style>
          <a:lnRef idx="2">
            <a:schemeClr val="accent6"/>
          </a:lnRef>
          <a:fillRef idx="1">
            <a:schemeClr val="lt1"/>
          </a:fillRef>
          <a:effectRef idx="0">
            <a:schemeClr val="accent6"/>
          </a:effectRef>
          <a:fontRef idx="minor">
            <a:schemeClr val="dk1"/>
          </a:fontRef>
        </p:style>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إعداد الطالبة: مروة </a:t>
            </a:r>
            <a:r>
              <a:rPr lang="ar-SA" sz="4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اغبارية</a:t>
            </a:r>
            <a:endPar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a:p>
            <a:pPr algn="ctr"/>
            <a:endPar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a:p>
            <a:pPr algn="ctr"/>
            <a:r>
              <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تخصص: رياضيات حاسوب - سنة ثالثة </a:t>
            </a:r>
          </a:p>
          <a:p>
            <a:pPr algn="ctr"/>
            <a:endPar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a:p>
            <a:pPr algn="ctr"/>
            <a:r>
              <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ضمن مشروع التخرج</a:t>
            </a:r>
            <a:endParaRPr lang="en-US" sz="4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Diagram 3"/>
          <p:cNvGraphicFramePr/>
          <p:nvPr/>
        </p:nvGraphicFramePr>
        <p:xfrm>
          <a:off x="428596" y="142852"/>
          <a:ext cx="8715404" cy="6715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ction Button: Home 4">
            <a:hlinkClick r:id="rId6" action="ppaction://hlinksldjump" highlightClick="1"/>
          </p:cNvPr>
          <p:cNvSpPr/>
          <p:nvPr/>
        </p:nvSpPr>
        <p:spPr>
          <a:xfrm>
            <a:off x="1214414" y="5929330"/>
            <a:ext cx="642942" cy="613788"/>
          </a:xfrm>
          <a:prstGeom prst="actionButtonHome">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42).jpg"/>
          <p:cNvPicPr>
            <a:picLocks noGrp="1" noChangeAspect="1"/>
          </p:cNvPicPr>
          <p:nvPr>
            <p:ph idx="1"/>
          </p:nvPr>
        </p:nvPicPr>
        <p:blipFill>
          <a:blip r:embed="rId2"/>
          <a:stretch>
            <a:fillRect/>
          </a:stretch>
        </p:blipFill>
        <p:spPr>
          <a:xfrm>
            <a:off x="0" y="24"/>
            <a:ext cx="9144000" cy="6858000"/>
          </a:xfrm>
        </p:spPr>
      </p:pic>
      <p:sp>
        <p:nvSpPr>
          <p:cNvPr id="7" name="Rectangle 6"/>
          <p:cNvSpPr/>
          <p:nvPr/>
        </p:nvSpPr>
        <p:spPr>
          <a:xfrm>
            <a:off x="5929322" y="1857364"/>
            <a:ext cx="2652716" cy="1143008"/>
          </a:xfrm>
          <a:prstGeom prst="rect">
            <a:avLst/>
          </a:prstGeom>
          <a:ln w="76200">
            <a:solidFill>
              <a:schemeClr val="accent5">
                <a:lumMod val="50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bg1"/>
                </a:solidFill>
                <a:cs typeface="Traditional Arabic" pitchFamily="2" charset="-78"/>
              </a:rPr>
              <a:t>الهندسة قبل اليونان (بين 4000و2000 قبل الميلاد)</a:t>
            </a:r>
            <a:endParaRPr lang="en-US" sz="2800" b="1" kern="1200" dirty="0">
              <a:solidFill>
                <a:schemeClr val="bg1"/>
              </a:solidFill>
              <a:cs typeface="Traditional Arabic" pitchFamily="2" charset="-78"/>
            </a:endParaRPr>
          </a:p>
        </p:txBody>
      </p:sp>
      <p:sp>
        <p:nvSpPr>
          <p:cNvPr id="8" name="Rectangle 7"/>
          <p:cNvSpPr/>
          <p:nvPr/>
        </p:nvSpPr>
        <p:spPr>
          <a:xfrm>
            <a:off x="500034" y="1214422"/>
            <a:ext cx="5286380" cy="4524315"/>
          </a:xfrm>
          <a:prstGeom prst="rect">
            <a:avLst/>
          </a:prstGeom>
          <a:ln w="38100">
            <a:solidFill>
              <a:schemeClr val="accent5">
                <a:lumMod val="50000"/>
              </a:schemeClr>
            </a:solidFill>
          </a:ln>
        </p:spPr>
        <p:txBody>
          <a:bodyPr wrap="square">
            <a:spAutoFit/>
          </a:bodyPr>
          <a:lstStyle/>
          <a:p>
            <a:pPr algn="r" rtl="1"/>
            <a:r>
              <a:rPr lang="ar-SA" sz="2400" dirty="0" smtClean="0">
                <a:solidFill>
                  <a:schemeClr val="bg1"/>
                </a:solidFill>
                <a:cs typeface="Traditional Arabic" pitchFamily="2" charset="-78"/>
              </a:rPr>
              <a:t>يعرف عن حضارات تلك الحقبة بأنها كانت تستعمل المساطر (جمع مسطرة) لقياس الأطوال والمساحات والأحجام. وكانت رسوماتها تشمل أشكالا هندسية طابعها المميز هو التناظر. كان البابليون والمصريون </a:t>
            </a:r>
            <a:r>
              <a:rPr lang="ar-SA" sz="2400" b="1" dirty="0" smtClean="0">
                <a:solidFill>
                  <a:schemeClr val="bg1"/>
                </a:solidFill>
                <a:cs typeface="Traditional Arabic" pitchFamily="2" charset="-78"/>
              </a:rPr>
              <a:t>القدماء</a:t>
            </a:r>
            <a:r>
              <a:rPr lang="ar-SA" sz="2400" dirty="0" smtClean="0">
                <a:solidFill>
                  <a:schemeClr val="bg1"/>
                </a:solidFill>
                <a:cs typeface="Traditional Arabic" pitchFamily="2" charset="-78"/>
              </a:rPr>
              <a:t> يهتمون بالمسائل ذات الطابع القياسي دون أن يولوا اهتماما لبرهان الدساتير المستعملة وإنما يستثمرونها كوسائل حسابية فقط. فمثلا استعمل البابليون دساتير مضبوطة لحساب مساحة مثلث، وحجم </a:t>
            </a:r>
            <a:r>
              <a:rPr lang="ar-SA" sz="2400" dirty="0" err="1" smtClean="0">
                <a:solidFill>
                  <a:schemeClr val="bg1"/>
                </a:solidFill>
                <a:cs typeface="Traditional Arabic" pitchFamily="2" charset="-78"/>
              </a:rPr>
              <a:t>موشور</a:t>
            </a:r>
            <a:r>
              <a:rPr lang="ar-SA" sz="2400" dirty="0" smtClean="0">
                <a:solidFill>
                  <a:schemeClr val="bg1"/>
                </a:solidFill>
                <a:cs typeface="Traditional Arabic" pitchFamily="2" charset="-78"/>
              </a:rPr>
              <a:t> قائم. وكانوا يعرفون المضلعات المنتظمة وإمكانية رسمها داخل الدائرة. أما المصريون فقد كانت لهم كذلك دساتير مضبوطة تتعلق بمساحة مثلث وشبه منحرف متساوي الساقين وحجم جذع هرمي. وكانوا يملكون تقريبا جيدا للعدد </a:t>
            </a:r>
            <a:r>
              <a:rPr lang="el-GR" sz="2400" dirty="0" smtClean="0">
                <a:solidFill>
                  <a:schemeClr val="bg1"/>
                </a:solidFill>
                <a:cs typeface="Traditional Arabic" pitchFamily="2" charset="-78"/>
              </a:rPr>
              <a:t>. π</a:t>
            </a:r>
            <a:r>
              <a:rPr lang="ar-SA" sz="2400" dirty="0" smtClean="0">
                <a:solidFill>
                  <a:schemeClr val="bg1"/>
                </a:solidFill>
                <a:cs typeface="Traditional Arabic" pitchFamily="2" charset="-78"/>
              </a:rPr>
              <a:t> يبدو أن مفهومي التشابه والتناسب كانا معروفين</a:t>
            </a:r>
            <a:endParaRPr lang="en-US" sz="2400" dirty="0">
              <a:solidFill>
                <a:schemeClr val="bg1"/>
              </a:solidFill>
              <a:cs typeface="Traditional Arabic" pitchFamily="2" charset="-78"/>
            </a:endParaRPr>
          </a:p>
        </p:txBody>
      </p:sp>
      <p:sp>
        <p:nvSpPr>
          <p:cNvPr id="9" name="Action Button: Custom 8">
            <a:hlinkClick r:id="rId3" action="ppaction://hlinksldjump" highlightClick="1"/>
          </p:cNvPr>
          <p:cNvSpPr/>
          <p:nvPr/>
        </p:nvSpPr>
        <p:spPr>
          <a:xfrm>
            <a:off x="357158" y="6000768"/>
            <a:ext cx="1357322" cy="571504"/>
          </a:xfrm>
          <a:prstGeom prst="actionButtonBlank">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bg1"/>
                </a:solidFill>
                <a:cs typeface="Traditional Arabic" pitchFamily="2" charset="-78"/>
                <a:hlinkClick r:id="rId3" action="ppaction://hlinksldjump"/>
              </a:rPr>
              <a:t>للرجوع إلى الشريحة السابقة</a:t>
            </a:r>
            <a:endParaRPr lang="en-US"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928662" y="2143116"/>
            <a:ext cx="7358114" cy="2739211"/>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أخذ اليونانيون من الحضارات القديمة معارف رياضية </a:t>
            </a:r>
            <a:r>
              <a:rPr lang="ar-SA" sz="3200" dirty="0" smtClean="0">
                <a:solidFill>
                  <a:schemeClr val="bg1"/>
                </a:solidFill>
                <a:cs typeface="Traditional Arabic" pitchFamily="2" charset="-78"/>
              </a:rPr>
              <a:t>وفلكية</a:t>
            </a:r>
            <a:r>
              <a:rPr lang="ar-SA" sz="2800" dirty="0" smtClean="0">
                <a:solidFill>
                  <a:schemeClr val="bg1"/>
                </a:solidFill>
                <a:cs typeface="Traditional Arabic" pitchFamily="2" charset="-78"/>
              </a:rPr>
              <a:t> عديدة. وكان لهم الفضل في تحويل هذا الإرث الحضاري إلى علم استنتاجي بحيث استخدمت مفاهيم البرهان والنظرية والتعريف والبديهية لتعوض الطابع التجريبي للرياضيات المستعملة من قبل سابقيهم. كما كان لهم الفضل في جعل الهندسة تأخذ طابع علم الفضاء. ووظفوا الاستدلال على الأشكال. </a:t>
            </a:r>
            <a:br>
              <a:rPr lang="ar-SA" sz="2800" dirty="0" smtClean="0">
                <a:solidFill>
                  <a:schemeClr val="bg1"/>
                </a:solidFill>
                <a:cs typeface="Traditional Arabic" pitchFamily="2" charset="-78"/>
              </a:rPr>
            </a:br>
            <a:r>
              <a:rPr lang="ar-SA" sz="2800" dirty="0" smtClean="0">
                <a:solidFill>
                  <a:schemeClr val="bg1"/>
                </a:solidFill>
                <a:cs typeface="Traditional Arabic" pitchFamily="2" charset="-78"/>
              </a:rPr>
              <a:t>						       --- </a:t>
            </a:r>
            <a:r>
              <a:rPr lang="ar-SA" sz="2800" dirty="0" smtClean="0">
                <a:solidFill>
                  <a:schemeClr val="bg1"/>
                </a:solidFill>
                <a:cs typeface="Traditional Arabic" pitchFamily="2" charset="-78"/>
                <a:hlinkClick r:id="rId3" action="ppaction://hlinksldjump"/>
              </a:rPr>
              <a:t>يتبع</a:t>
            </a:r>
            <a:endParaRPr lang="en-US" sz="2800"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1071538" y="1071546"/>
            <a:ext cx="7358114" cy="3970318"/>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كان شعار المدرسة الفيثاغورثية (نسبة إلى </a:t>
            </a:r>
            <a:r>
              <a:rPr lang="en-US" sz="2800" dirty="0" err="1" smtClean="0">
                <a:solidFill>
                  <a:schemeClr val="bg1"/>
                </a:solidFill>
                <a:cs typeface="Traditional Arabic" pitchFamily="2" charset="-78"/>
              </a:rPr>
              <a:t>Pythagore</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560 – 480 قبل الميلاد) "كل شيء هو عدد". وينسب إليها برهان نظريتها الشهيرة، وكذلك إنشاء الأجسام المنتظمة، والبدء باستعمال الأعداد الصماء. كانت هناك دلائل على إدخال التفكير الفلسفي والمنطقي للهندسة في عهد </a:t>
            </a:r>
            <a:r>
              <a:rPr lang="en-US" sz="2800" dirty="0" err="1" smtClean="0">
                <a:solidFill>
                  <a:schemeClr val="bg1"/>
                </a:solidFill>
                <a:cs typeface="Traditional Arabic" pitchFamily="2" charset="-78"/>
              </a:rPr>
              <a:t>Platon</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427 – 348) </a:t>
            </a:r>
            <a:r>
              <a:rPr lang="ar-SA" sz="2800" dirty="0" err="1" smtClean="0">
                <a:solidFill>
                  <a:schemeClr val="bg1"/>
                </a:solidFill>
                <a:cs typeface="Traditional Arabic" pitchFamily="2" charset="-78"/>
              </a:rPr>
              <a:t>و</a:t>
            </a:r>
            <a:r>
              <a:rPr lang="ar-SA"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Aristote</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384 – 322). لقد أثر كتاب العناصر(أو الأصول) لمؤلفه </a:t>
            </a:r>
            <a:r>
              <a:rPr lang="en-US" sz="2800" dirty="0" smtClean="0">
                <a:solidFill>
                  <a:schemeClr val="bg1"/>
                </a:solidFill>
                <a:cs typeface="Traditional Arabic" pitchFamily="2" charset="-78"/>
              </a:rPr>
              <a:t>Euclid(</a:t>
            </a:r>
            <a:r>
              <a:rPr lang="ar-SA" sz="2800" dirty="0" smtClean="0">
                <a:solidFill>
                  <a:schemeClr val="bg1"/>
                </a:solidFill>
                <a:cs typeface="Traditional Arabic" pitchFamily="2" charset="-78"/>
              </a:rPr>
              <a:t>حوالي 300 قبل الميلاد) في الرياضيين مدة قرون عديدة لما شمله من تجديد نتيجة الاهتمامات المنطقية للمؤلف. وقد أدى ذلك إلى هيمنة الهندسة </a:t>
            </a:r>
            <a:r>
              <a:rPr lang="ar-SA" sz="2800" dirty="0" err="1" smtClean="0">
                <a:solidFill>
                  <a:schemeClr val="bg1"/>
                </a:solidFill>
                <a:cs typeface="Traditional Arabic" pitchFamily="2" charset="-78"/>
              </a:rPr>
              <a:t>الاقليدية</a:t>
            </a:r>
            <a:r>
              <a:rPr lang="ar-SA" sz="2800" dirty="0" smtClean="0">
                <a:solidFill>
                  <a:schemeClr val="bg1"/>
                </a:solidFill>
                <a:cs typeface="Traditional Arabic" pitchFamily="2" charset="-78"/>
              </a:rPr>
              <a:t> حتى القرن 18 ميلادية. </a:t>
            </a:r>
          </a:p>
          <a:p>
            <a:pPr algn="r" rtl="1"/>
            <a:r>
              <a:rPr lang="ar-SA" sz="2800" dirty="0" smtClean="0">
                <a:solidFill>
                  <a:schemeClr val="bg1"/>
                </a:solidFill>
                <a:cs typeface="Traditional Arabic" pitchFamily="2" charset="-78"/>
              </a:rPr>
              <a:t>						     --- </a:t>
            </a:r>
            <a:r>
              <a:rPr lang="ar-SA" sz="2800" dirty="0" smtClean="0">
                <a:solidFill>
                  <a:schemeClr val="bg1"/>
                </a:solidFill>
                <a:cs typeface="Traditional Arabic" pitchFamily="2" charset="-78"/>
                <a:hlinkClick r:id="rId3" action="ppaction://hlinksldjump"/>
              </a:rPr>
              <a:t>يتبع</a:t>
            </a:r>
            <a:endParaRPr lang="en-US" sz="2800"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857224" y="2643182"/>
            <a:ext cx="7358114" cy="1815882"/>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كما كانت مساهمة العديد من الرياضيين اليونانيين ( منهم </a:t>
            </a:r>
            <a:r>
              <a:rPr lang="en-US" sz="2800" dirty="0" err="1" smtClean="0">
                <a:solidFill>
                  <a:schemeClr val="bg1"/>
                </a:solidFill>
                <a:cs typeface="Traditional Arabic" pitchFamily="2" charset="-78"/>
              </a:rPr>
              <a:t>Ptolénée</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Ménélaus</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Aratosthène</a:t>
            </a:r>
            <a:r>
              <a:rPr lang="en-US" sz="2800" dirty="0" smtClean="0">
                <a:solidFill>
                  <a:schemeClr val="bg1"/>
                </a:solidFill>
                <a:cs typeface="Traditional Arabic" pitchFamily="2" charset="-78"/>
              </a:rPr>
              <a:t>, Apollonius, </a:t>
            </a:r>
            <a:r>
              <a:rPr lang="en-US" sz="2800" dirty="0" err="1" smtClean="0">
                <a:solidFill>
                  <a:schemeClr val="bg1"/>
                </a:solidFill>
                <a:cs typeface="Traditional Arabic" pitchFamily="2" charset="-78"/>
              </a:rPr>
              <a:t>Archiméde</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Thalès</a:t>
            </a:r>
            <a:r>
              <a:rPr lang="en-US" sz="2800" dirty="0" smtClean="0">
                <a:solidFill>
                  <a:schemeClr val="bg1"/>
                </a:solidFill>
                <a:cs typeface="Traditional Arabic" pitchFamily="2" charset="-78"/>
              </a:rPr>
              <a:t> ) </a:t>
            </a:r>
            <a:r>
              <a:rPr lang="ar-SA" sz="2800" dirty="0" smtClean="0">
                <a:solidFill>
                  <a:schemeClr val="bg1"/>
                </a:solidFill>
                <a:cs typeface="Traditional Arabic" pitchFamily="2" charset="-78"/>
              </a:rPr>
              <a:t>هامة ليست فقط في الهندسة، بل في شتى فروع الرياضيات الأخرى. 		</a:t>
            </a:r>
            <a:endParaRPr lang="en-US" sz="2800" dirty="0">
              <a:solidFill>
                <a:schemeClr val="bg1"/>
              </a:solidFill>
              <a:cs typeface="Traditional Arabic" pitchFamily="2" charset="-78"/>
            </a:endParaRPr>
          </a:p>
        </p:txBody>
      </p:sp>
      <p:sp>
        <p:nvSpPr>
          <p:cNvPr id="6" name="Action Button: Custom 5">
            <a:hlinkClick r:id="rId3" action="ppaction://hlinksldjump" highlightClick="1"/>
          </p:cNvPr>
          <p:cNvSpPr/>
          <p:nvPr/>
        </p:nvSpPr>
        <p:spPr>
          <a:xfrm>
            <a:off x="357158" y="6000768"/>
            <a:ext cx="1357322" cy="571504"/>
          </a:xfrm>
          <a:prstGeom prst="actionButtonBlank">
            <a:avLst/>
          </a:prstGeom>
          <a:no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bg1"/>
                </a:solidFill>
                <a:cs typeface="Traditional Arabic" pitchFamily="2" charset="-78"/>
                <a:hlinkClick r:id="rId3" action="ppaction://hlinksldjump"/>
              </a:rPr>
              <a:t>للرجوع إلى الشريحة السابقة</a:t>
            </a:r>
            <a:endParaRPr lang="en-US"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214282" y="1000108"/>
            <a:ext cx="4929222" cy="4214842"/>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 لقد تم استلام المشعل الحضاري من طرف بغداد</a:t>
            </a:r>
          </a:p>
          <a:p>
            <a:pPr lvl="0" algn="r" defTabSz="1244600" rtl="1">
              <a:lnSpc>
                <a:spcPct val="90000"/>
              </a:lnSpc>
              <a:spcBef>
                <a:spcPct val="0"/>
              </a:spcBef>
              <a:spcAft>
                <a:spcPct val="35000"/>
              </a:spcAft>
            </a:pPr>
            <a:r>
              <a:rPr lang="ar-SA" sz="2800" dirty="0" smtClean="0">
                <a:cs typeface="Traditional Arabic" pitchFamily="2" charset="-78"/>
              </a:rPr>
              <a:t> نتيجة ترجمة العلوم اليونانية من طرف العرب</a:t>
            </a:r>
          </a:p>
          <a:p>
            <a:pPr lvl="0" algn="r" defTabSz="1244600" rtl="1">
              <a:lnSpc>
                <a:spcPct val="90000"/>
              </a:lnSpc>
              <a:spcBef>
                <a:spcPct val="0"/>
              </a:spcBef>
              <a:spcAft>
                <a:spcPct val="35000"/>
              </a:spcAft>
            </a:pPr>
            <a:r>
              <a:rPr lang="ar-SA" sz="2800" dirty="0" smtClean="0">
                <a:cs typeface="Traditional Arabic" pitchFamily="2" charset="-78"/>
              </a:rPr>
              <a:t> والمسلمين. وبالتالي دخلت العلوم الرياضية في </a:t>
            </a:r>
          </a:p>
          <a:p>
            <a:pPr lvl="0" algn="r" defTabSz="1244600" rtl="1">
              <a:lnSpc>
                <a:spcPct val="90000"/>
              </a:lnSpc>
              <a:spcBef>
                <a:spcPct val="0"/>
              </a:spcBef>
              <a:spcAft>
                <a:spcPct val="35000"/>
              </a:spcAft>
            </a:pPr>
            <a:r>
              <a:rPr lang="ar-SA" sz="2800" dirty="0" smtClean="0">
                <a:cs typeface="Traditional Arabic" pitchFamily="2" charset="-78"/>
              </a:rPr>
              <a:t> إطار الحضارة والثقافة العربية الإسلامية. إذ لم </a:t>
            </a:r>
          </a:p>
          <a:p>
            <a:pPr lvl="0" algn="r" defTabSz="1244600" rtl="1">
              <a:lnSpc>
                <a:spcPct val="90000"/>
              </a:lnSpc>
              <a:spcBef>
                <a:spcPct val="0"/>
              </a:spcBef>
              <a:spcAft>
                <a:spcPct val="35000"/>
              </a:spcAft>
            </a:pPr>
            <a:r>
              <a:rPr lang="ar-SA" sz="2800" dirty="0" smtClean="0">
                <a:cs typeface="Traditional Arabic" pitchFamily="2" charset="-78"/>
              </a:rPr>
              <a:t> يكتف العلماء (القاطنين في بيت الحكمة-بغداد </a:t>
            </a:r>
          </a:p>
          <a:p>
            <a:pPr lvl="0" algn="r" defTabSz="1244600" rtl="1">
              <a:lnSpc>
                <a:spcPct val="90000"/>
              </a:lnSpc>
              <a:spcBef>
                <a:spcPct val="0"/>
              </a:spcBef>
              <a:spcAft>
                <a:spcPct val="35000"/>
              </a:spcAft>
            </a:pPr>
            <a:r>
              <a:rPr lang="ar-SA" sz="2800" dirty="0" smtClean="0">
                <a:cs typeface="Traditional Arabic" pitchFamily="2" charset="-78"/>
              </a:rPr>
              <a:t> حوالي القرن 8 ميلادية) بترجمة العلوم الرياضية </a:t>
            </a:r>
          </a:p>
          <a:p>
            <a:pPr lvl="0" algn="r" defTabSz="1244600" rtl="1">
              <a:lnSpc>
                <a:spcPct val="90000"/>
              </a:lnSpc>
              <a:spcBef>
                <a:spcPct val="0"/>
              </a:spcBef>
              <a:spcAft>
                <a:spcPct val="35000"/>
              </a:spcAft>
            </a:pPr>
            <a:r>
              <a:rPr lang="ar-SA" sz="2800" dirty="0" smtClean="0">
                <a:cs typeface="Traditional Arabic" pitchFamily="2" charset="-78"/>
              </a:rPr>
              <a:t> فقط، بل كذلك النصوص الإدارية والفلسفية. </a:t>
            </a:r>
          </a:p>
          <a:p>
            <a:pPr lvl="0" algn="r" defTabSz="1244600" rtl="1">
              <a:lnSpc>
                <a:spcPct val="90000"/>
              </a:lnSpc>
              <a:spcBef>
                <a:spcPct val="0"/>
              </a:spcBef>
              <a:spcAft>
                <a:spcPct val="35000"/>
              </a:spcAft>
            </a:pPr>
            <a:r>
              <a:rPr lang="ar-SA" sz="2800" dirty="0" smtClean="0">
                <a:cs typeface="Traditional Arabic" pitchFamily="2" charset="-78"/>
              </a:rPr>
              <a:t> وكان كتاب الأصول لإقليدس مرجعا أساسيا. </a:t>
            </a:r>
            <a:r>
              <a:rPr lang="ar-SA" sz="1600" dirty="0" smtClean="0"/>
              <a:t/>
            </a:r>
            <a:br>
              <a:rPr lang="ar-SA" sz="1600" dirty="0" smtClean="0"/>
            </a:br>
            <a:endParaRPr lang="en-US" sz="1600" b="1" kern="1200" dirty="0">
              <a:solidFill>
                <a:schemeClr val="tx1"/>
              </a:solidFill>
              <a:cs typeface="Traditional Arabic" pitchFamily="2" charset="-78"/>
            </a:endParaRPr>
          </a:p>
        </p:txBody>
      </p:sp>
      <p:grpSp>
        <p:nvGrpSpPr>
          <p:cNvPr id="14" name="Group 13"/>
          <p:cNvGrpSpPr/>
          <p:nvPr/>
        </p:nvGrpSpPr>
        <p:grpSpPr>
          <a:xfrm>
            <a:off x="357158" y="5929330"/>
            <a:ext cx="857256" cy="714380"/>
            <a:chOff x="357158" y="5929330"/>
            <a:chExt cx="857256" cy="714380"/>
          </a:xfrm>
        </p:grpSpPr>
        <p:sp>
          <p:nvSpPr>
            <p:cNvPr id="12" name="Notched Right Arrow 11"/>
            <p:cNvSpPr/>
            <p:nvPr/>
          </p:nvSpPr>
          <p:spPr>
            <a:xfrm rot="10800000">
              <a:off x="357158" y="5929330"/>
              <a:ext cx="857256" cy="714380"/>
            </a:xfrm>
            <a:prstGeom prst="notchedRightArrow">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hlinkClick r:id="rId3" action="ppaction://hlinksldjump"/>
            </p:cNvPr>
            <p:cNvSpPr txBox="1"/>
            <p:nvPr/>
          </p:nvSpPr>
          <p:spPr>
            <a:xfrm>
              <a:off x="571472" y="6000768"/>
              <a:ext cx="571504" cy="461665"/>
            </a:xfrm>
            <a:prstGeom prst="rect">
              <a:avLst/>
            </a:prstGeom>
            <a:noFill/>
          </p:spPr>
          <p:txBody>
            <a:bodyPr wrap="square" rtlCol="0">
              <a:spAutoFit/>
            </a:bodyPr>
            <a:lstStyle/>
            <a:p>
              <a:r>
                <a:rPr lang="ar-SA" sz="2400" b="1" dirty="0" smtClean="0">
                  <a:cs typeface="Traditional Arabic" pitchFamily="2" charset="-78"/>
                </a:rPr>
                <a:t>يتبع</a:t>
              </a:r>
              <a:endParaRPr lang="en-US" sz="2400" b="1" dirty="0">
                <a:cs typeface="Traditional Arabic" pitchFamily="2" charset="-78"/>
              </a:endParaRPr>
            </a:p>
          </p:txBody>
        </p:sp>
      </p:gr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0" y="1571612"/>
            <a:ext cx="5143504" cy="3643338"/>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كما أن الإنشاءات الهندسية لم تكن مجرد وصفات، بل براهين هندسية حقيقية مبررة بتطبيقات عملية. فطوال حقبة الرياضيات العربية الإسلامية، تمت دراسة العديد من مشاكل الإنشاءات الهندسية: فأبو الوفاء (حوالي 940 – 998 ميلادية) مثلا، عمل في العديد من الإنشاءات مستعملا المسطرة والمدور. وكانت له طرق خاصة ومبتكرة </a:t>
            </a:r>
            <a:r>
              <a:rPr lang="ar-SA" sz="2400" dirty="0" smtClean="0">
                <a:cs typeface="Traditional Arabic" pitchFamily="2" charset="-78"/>
              </a:rPr>
              <a:t>لكيفية</a:t>
            </a:r>
            <a:r>
              <a:rPr lang="ar-SA" sz="2800" dirty="0" smtClean="0">
                <a:cs typeface="Traditional Arabic" pitchFamily="2" charset="-78"/>
              </a:rPr>
              <a:t> الرسم واستعمال الآلات. كما أن البيروني (حوالي 973 – 1048 ميلادية) حذا حذوه كذلك. </a:t>
            </a:r>
            <a:br>
              <a:rPr lang="ar-SA" sz="2800" dirty="0" smtClean="0">
                <a:cs typeface="Traditional Arabic" pitchFamily="2" charset="-78"/>
              </a:rPr>
            </a:br>
            <a:endParaRPr lang="en-US" sz="2800" kern="1200" dirty="0">
              <a:solidFill>
                <a:schemeClr val="tx1"/>
              </a:solidFill>
              <a:cs typeface="Traditional Arabic" pitchFamily="2" charset="-78"/>
            </a:endParaRPr>
          </a:p>
        </p:txBody>
      </p:sp>
      <p:grpSp>
        <p:nvGrpSpPr>
          <p:cNvPr id="6" name="Group 5"/>
          <p:cNvGrpSpPr/>
          <p:nvPr/>
        </p:nvGrpSpPr>
        <p:grpSpPr>
          <a:xfrm>
            <a:off x="357158" y="5929330"/>
            <a:ext cx="857256" cy="714380"/>
            <a:chOff x="357158" y="5929330"/>
            <a:chExt cx="857256" cy="714380"/>
          </a:xfrm>
        </p:grpSpPr>
        <p:sp>
          <p:nvSpPr>
            <p:cNvPr id="7" name="Notched Right Arrow 6"/>
            <p:cNvSpPr/>
            <p:nvPr/>
          </p:nvSpPr>
          <p:spPr>
            <a:xfrm rot="10800000">
              <a:off x="357158" y="5929330"/>
              <a:ext cx="857256" cy="714380"/>
            </a:xfrm>
            <a:prstGeom prst="notchedRightArrow">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hlinkClick r:id="rId3" action="ppaction://hlinksldjump"/>
            </p:cNvPr>
            <p:cNvSpPr txBox="1"/>
            <p:nvPr/>
          </p:nvSpPr>
          <p:spPr>
            <a:xfrm>
              <a:off x="571472" y="6000768"/>
              <a:ext cx="571504" cy="461665"/>
            </a:xfrm>
            <a:prstGeom prst="rect">
              <a:avLst/>
            </a:prstGeom>
            <a:noFill/>
          </p:spPr>
          <p:txBody>
            <a:bodyPr wrap="square" rtlCol="0">
              <a:spAutoFit/>
            </a:bodyPr>
            <a:lstStyle/>
            <a:p>
              <a:r>
                <a:rPr lang="ar-SA" sz="2400" b="1" dirty="0" smtClean="0">
                  <a:cs typeface="Traditional Arabic" pitchFamily="2" charset="-78"/>
                </a:rPr>
                <a:t>يتبع</a:t>
              </a:r>
              <a:endParaRPr lang="en-US" sz="2400" b="1" dirty="0">
                <a:cs typeface="Traditional Arabic" pitchFamily="2" charset="-78"/>
              </a:endParaRPr>
            </a:p>
          </p:txBody>
        </p:sp>
      </p:gr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0" y="1357298"/>
            <a:ext cx="5143504" cy="3857652"/>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إن دراسة المثلث المستوي والمثلث الكروي هي في قلب الرياضيات العربة الإسلامية. كما أن حساب المثلثات قد تطور تبعا لاحتياجات علم الفلك. </a:t>
            </a:r>
            <a:br>
              <a:rPr lang="ar-SA" sz="2800" dirty="0" smtClean="0">
                <a:cs typeface="Traditional Arabic" pitchFamily="2" charset="-78"/>
              </a:rPr>
            </a:br>
            <a:r>
              <a:rPr lang="ar-SA" sz="2800" dirty="0" smtClean="0">
                <a:cs typeface="Traditional Arabic" pitchFamily="2" charset="-78"/>
              </a:rPr>
              <a:t>دخلت علوم العرب المسلمين إلى أوروبا في نهاية القرن 10 ميلادية. وابتداء من القرن 13 ميلادية ظهرت النصوص العربية المترجمة خاصة ما يتعلق بالجبر وحساب المثلثات. وفي نهاية القرون المتوسطة، أخذت الهندسة توجهات جديدة بفضل اكتشاف مبادئ الهندسة </a:t>
            </a:r>
            <a:r>
              <a:rPr lang="ar-SA" sz="2800" dirty="0" err="1" smtClean="0">
                <a:cs typeface="Traditional Arabic" pitchFamily="2" charset="-78"/>
              </a:rPr>
              <a:t>الإسقاطية</a:t>
            </a:r>
            <a:r>
              <a:rPr lang="ar-SA" sz="2800" dirty="0" smtClean="0">
                <a:cs typeface="Traditional Arabic" pitchFamily="2" charset="-78"/>
              </a:rPr>
              <a:t> والهندسة الوصفية،وبفضل ظهور الهندسة التحليلية.</a:t>
            </a:r>
            <a:endParaRPr lang="en-US" sz="2800" b="1" kern="1200" dirty="0">
              <a:solidFill>
                <a:schemeClr val="tx1"/>
              </a:solidFill>
              <a:cs typeface="Traditional Arabic" pitchFamily="2" charset="-78"/>
            </a:endParaRPr>
          </a:p>
        </p:txBody>
      </p:sp>
      <p:sp>
        <p:nvSpPr>
          <p:cNvPr id="6" name="Action Button: Custom 5">
            <a:hlinkClick r:id="rId3" action="ppaction://hlinksldjump" highlightClick="1"/>
          </p:cNvPr>
          <p:cNvSpPr/>
          <p:nvPr/>
        </p:nvSpPr>
        <p:spPr>
          <a:xfrm>
            <a:off x="357158" y="6000768"/>
            <a:ext cx="1357322" cy="571504"/>
          </a:xfrm>
          <a:prstGeom prst="actionButtonBlank">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3"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9" name="Picture 8" descr="96.jpg"/>
          <p:cNvPicPr>
            <a:picLocks noChangeAspect="1"/>
          </p:cNvPicPr>
          <p:nvPr/>
        </p:nvPicPr>
        <p:blipFill>
          <a:blip r:embed="rId2"/>
          <a:stretch>
            <a:fillRect/>
          </a:stretch>
        </p:blipFill>
        <p:spPr>
          <a:xfrm>
            <a:off x="0" y="1"/>
            <a:ext cx="9144000" cy="6858000"/>
          </a:xfrm>
          <a:prstGeom prst="rect">
            <a:avLst/>
          </a:prstGeom>
        </p:spPr>
      </p:pic>
      <p:sp>
        <p:nvSpPr>
          <p:cNvPr id="11" name="TextBox 10"/>
          <p:cNvSpPr txBox="1"/>
          <p:nvPr/>
        </p:nvSpPr>
        <p:spPr>
          <a:xfrm>
            <a:off x="7358082" y="3000372"/>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الأدوات</a:t>
            </a:r>
            <a:endParaRPr lang="en-US" sz="3200" dirty="0">
              <a:solidFill>
                <a:schemeClr val="accent4">
                  <a:lumMod val="20000"/>
                  <a:lumOff val="80000"/>
                </a:schemeClr>
              </a:solidFill>
              <a:cs typeface="Andalus" pitchFamily="2" charset="-78"/>
            </a:endParaRPr>
          </a:p>
        </p:txBody>
      </p:sp>
      <p:sp>
        <p:nvSpPr>
          <p:cNvPr id="12" name="TextBox 11"/>
          <p:cNvSpPr txBox="1"/>
          <p:nvPr/>
        </p:nvSpPr>
        <p:spPr>
          <a:xfrm>
            <a:off x="6858016" y="4143380"/>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الهندسية</a:t>
            </a:r>
            <a:endParaRPr lang="en-US" sz="3200" dirty="0">
              <a:solidFill>
                <a:schemeClr val="accent4">
                  <a:lumMod val="20000"/>
                  <a:lumOff val="80000"/>
                </a:schemeClr>
              </a:solidFill>
              <a:cs typeface="Andalus" pitchFamily="2" charset="-78"/>
            </a:endParaRPr>
          </a:p>
        </p:txBody>
      </p:sp>
      <p:sp>
        <p:nvSpPr>
          <p:cNvPr id="16" name="TextBox 15"/>
          <p:cNvSpPr txBox="1"/>
          <p:nvPr/>
        </p:nvSpPr>
        <p:spPr>
          <a:xfrm>
            <a:off x="5786446" y="5214950"/>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لرسم</a:t>
            </a:r>
            <a:endParaRPr lang="en-US" sz="3200" dirty="0">
              <a:solidFill>
                <a:schemeClr val="accent4">
                  <a:lumMod val="20000"/>
                  <a:lumOff val="80000"/>
                </a:schemeClr>
              </a:solidFill>
              <a:cs typeface="Andalus" pitchFamily="2" charset="-78"/>
            </a:endParaRPr>
          </a:p>
        </p:txBody>
      </p:sp>
      <p:sp>
        <p:nvSpPr>
          <p:cNvPr id="17" name="TextBox 16"/>
          <p:cNvSpPr txBox="1"/>
          <p:nvPr/>
        </p:nvSpPr>
        <p:spPr>
          <a:xfrm>
            <a:off x="4143372" y="5357826"/>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الأشكال</a:t>
            </a:r>
            <a:endParaRPr lang="en-US" sz="3200" dirty="0">
              <a:solidFill>
                <a:schemeClr val="accent4">
                  <a:lumMod val="20000"/>
                  <a:lumOff val="80000"/>
                </a:schemeClr>
              </a:solidFill>
              <a:cs typeface="Andalus"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3539430"/>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للأدوات الهندسية أهمية كبرى في رسم الأشكال.</a:t>
            </a:r>
          </a:p>
          <a:p>
            <a:pPr algn="r" rtl="1"/>
            <a:r>
              <a:rPr lang="ar-SA" sz="3200" dirty="0" smtClean="0">
                <a:solidFill>
                  <a:schemeClr val="accent4">
                    <a:lumMod val="20000"/>
                    <a:lumOff val="80000"/>
                  </a:schemeClr>
                </a:solidFill>
                <a:cs typeface="Traditional Arabic" pitchFamily="2" charset="-78"/>
              </a:rPr>
              <a:t>فحتى القدماء استعملوا هذه الأدوات بشتى أشكالها وأنواعها لرسم الأشكال الهندسية كما ولاستخدامات أخرى.</a:t>
            </a:r>
          </a:p>
          <a:p>
            <a:pPr algn="r" rtl="1"/>
            <a:r>
              <a:rPr lang="ar-SA" sz="3200" dirty="0" smtClean="0">
                <a:solidFill>
                  <a:schemeClr val="accent4">
                    <a:lumMod val="20000"/>
                    <a:lumOff val="80000"/>
                  </a:schemeClr>
                </a:solidFill>
                <a:cs typeface="Traditional Arabic" pitchFamily="2" charset="-78"/>
              </a:rPr>
              <a:t>وسوف أتطرق إلى بعضا من هذه الأدوات في مشروعي الصغير هذا...</a:t>
            </a:r>
            <a:endParaRPr lang="en-US" sz="3200" dirty="0">
              <a:solidFill>
                <a:schemeClr val="accent4">
                  <a:lumMod val="20000"/>
                  <a:lumOff val="80000"/>
                </a:schemeClr>
              </a:solidFill>
              <a:cs typeface="Traditional Arabic" pitchFamily="2" charset="-78"/>
            </a:endParaRPr>
          </a:p>
        </p:txBody>
      </p:sp>
      <p:grpSp>
        <p:nvGrpSpPr>
          <p:cNvPr id="30" name="Group 29"/>
          <p:cNvGrpSpPr/>
          <p:nvPr/>
        </p:nvGrpSpPr>
        <p:grpSpPr>
          <a:xfrm>
            <a:off x="1214414" y="1357298"/>
            <a:ext cx="1214446" cy="785818"/>
            <a:chOff x="1071538" y="2357430"/>
            <a:chExt cx="1214446" cy="785818"/>
          </a:xfrm>
        </p:grpSpPr>
        <p:sp>
          <p:nvSpPr>
            <p:cNvPr id="28" name="TextBox 27"/>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3" action="ppaction://hlinksldjump"/>
                </a:rPr>
                <a:t>الفرجار</a:t>
              </a:r>
              <a:endParaRPr lang="en-US" b="1" dirty="0">
                <a:solidFill>
                  <a:schemeClr val="accent4">
                    <a:lumMod val="20000"/>
                    <a:lumOff val="80000"/>
                  </a:schemeClr>
                </a:solidFill>
                <a:cs typeface="Traditional Arabic" pitchFamily="2" charset="-78"/>
              </a:endParaRPr>
            </a:p>
          </p:txBody>
        </p:sp>
        <p:sp>
          <p:nvSpPr>
            <p:cNvPr id="29" name="Rounded Rectangle 28"/>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a:off x="1214414" y="2643182"/>
            <a:ext cx="1214446" cy="785818"/>
            <a:chOff x="1071538" y="2357430"/>
            <a:chExt cx="1214446" cy="785818"/>
          </a:xfrm>
        </p:grpSpPr>
        <p:sp>
          <p:nvSpPr>
            <p:cNvPr id="32" name="TextBox 31"/>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4" action="ppaction://hlinksldjump"/>
                </a:rPr>
                <a:t>المنقلة</a:t>
              </a:r>
              <a:endParaRPr lang="en-US" b="1" dirty="0">
                <a:solidFill>
                  <a:schemeClr val="accent4">
                    <a:lumMod val="20000"/>
                    <a:lumOff val="80000"/>
                  </a:schemeClr>
                </a:solidFill>
                <a:cs typeface="Traditional Arabic" pitchFamily="2" charset="-78"/>
              </a:endParaRPr>
            </a:p>
          </p:txBody>
        </p:sp>
        <p:sp>
          <p:nvSpPr>
            <p:cNvPr id="33" name="Rounded Rectangle 32"/>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1214414" y="3929066"/>
            <a:ext cx="1214446" cy="785818"/>
            <a:chOff x="1071538" y="2357430"/>
            <a:chExt cx="1214446" cy="785818"/>
          </a:xfrm>
        </p:grpSpPr>
        <p:sp>
          <p:nvSpPr>
            <p:cNvPr id="35" name="TextBox 34"/>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5" action="ppaction://hlinksldjump"/>
                </a:rPr>
                <a:t>المسطرة</a:t>
              </a:r>
              <a:endParaRPr lang="en-US" b="1" dirty="0">
                <a:solidFill>
                  <a:schemeClr val="accent4">
                    <a:lumMod val="20000"/>
                    <a:lumOff val="80000"/>
                  </a:schemeClr>
                </a:solidFill>
                <a:cs typeface="Traditional Arabic" pitchFamily="2" charset="-78"/>
              </a:endParaRPr>
            </a:p>
          </p:txBody>
        </p:sp>
        <p:sp>
          <p:nvSpPr>
            <p:cNvPr id="36" name="Rounded Rectangle 35"/>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4714876" y="5286388"/>
            <a:ext cx="3000396" cy="826521"/>
            <a:chOff x="1071538" y="2795058"/>
            <a:chExt cx="1214446" cy="785818"/>
          </a:xfrm>
        </p:grpSpPr>
        <p:sp>
          <p:nvSpPr>
            <p:cNvPr id="38" name="TextBox 37"/>
            <p:cNvSpPr txBox="1"/>
            <p:nvPr/>
          </p:nvSpPr>
          <p:spPr>
            <a:xfrm>
              <a:off x="1098526" y="2889409"/>
              <a:ext cx="1157838" cy="555977"/>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6" action="ppaction://hlinksldjump"/>
                </a:rPr>
                <a:t>أدوات هندسية </a:t>
              </a:r>
              <a:r>
                <a:rPr lang="ar-SA" sz="3200" b="1" dirty="0" err="1" smtClean="0">
                  <a:solidFill>
                    <a:schemeClr val="accent4">
                      <a:lumMod val="20000"/>
                      <a:lumOff val="80000"/>
                    </a:schemeClr>
                  </a:solidFill>
                  <a:cs typeface="Traditional Arabic" pitchFamily="2" charset="-78"/>
                  <a:hlinkClick r:id="rId6" action="ppaction://hlinksldjump"/>
                </a:rPr>
                <a:t>محوسبة</a:t>
              </a:r>
              <a:endParaRPr lang="en-US" b="1" dirty="0">
                <a:solidFill>
                  <a:schemeClr val="accent4">
                    <a:lumMod val="20000"/>
                    <a:lumOff val="80000"/>
                  </a:schemeClr>
                </a:solidFill>
                <a:cs typeface="Traditional Arabic" pitchFamily="2" charset="-78"/>
              </a:endParaRPr>
            </a:p>
          </p:txBody>
        </p:sp>
        <p:sp>
          <p:nvSpPr>
            <p:cNvPr id="39" name="Rounded Rectangle 38"/>
            <p:cNvSpPr/>
            <p:nvPr/>
          </p:nvSpPr>
          <p:spPr>
            <a:xfrm>
              <a:off x="1071538" y="2795058"/>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Action Button: Home 39">
            <a:hlinkClick r:id="rId7" action="ppaction://hlinksldjump" highlightClick="1"/>
          </p:cNvPr>
          <p:cNvSpPr/>
          <p:nvPr/>
        </p:nvSpPr>
        <p:spPr>
          <a:xfrm>
            <a:off x="500034" y="5786454"/>
            <a:ext cx="642942" cy="613788"/>
          </a:xfrm>
          <a:prstGeom prst="actionButtonHome">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descr="3d_001.jpg"/>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6000760" y="1071546"/>
            <a:ext cx="2357454" cy="1200329"/>
          </a:xfrm>
          <a:prstGeom prst="rect">
            <a:avLst/>
          </a:prstGeom>
          <a:noFill/>
          <a:ln w="28575">
            <a:solidFill>
              <a:srgbClr val="C00000"/>
            </a:solidFill>
            <a:prstDash val="sysDash"/>
          </a:ln>
          <a:effectLst>
            <a:glow rad="228600">
              <a:schemeClr val="bg1">
                <a:lumMod val="95000"/>
                <a:alpha val="40000"/>
              </a:schemeClr>
            </a:glow>
          </a:effectLst>
          <a:scene3d>
            <a:camera prst="perspectiveHeroicExtremeLeftFacing"/>
            <a:lightRig rig="threePt" dir="t"/>
          </a:scene3d>
        </p:spPr>
        <p:txBody>
          <a:bodyPr wrap="square" rtlCol="0">
            <a:spAutoFit/>
          </a:bodyPr>
          <a:lstStyle/>
          <a:p>
            <a:pPr algn="ctr" rtl="1"/>
            <a:r>
              <a:rPr lang="ar-SA" sz="3600" dirty="0" smtClean="0">
                <a:cs typeface="Andalus" pitchFamily="2" charset="-78"/>
                <a:hlinkClick r:id="rId3" action="ppaction://hlinksldjump"/>
              </a:rPr>
              <a:t>الهندسة على مر العصور</a:t>
            </a:r>
            <a:endParaRPr lang="en-US" sz="3600" dirty="0">
              <a:cs typeface="Andalus" pitchFamily="2" charset="-78"/>
            </a:endParaRPr>
          </a:p>
        </p:txBody>
      </p:sp>
      <p:sp>
        <p:nvSpPr>
          <p:cNvPr id="6" name="TextBox 5"/>
          <p:cNvSpPr txBox="1"/>
          <p:nvPr/>
        </p:nvSpPr>
        <p:spPr>
          <a:xfrm>
            <a:off x="571472" y="1071546"/>
            <a:ext cx="2786082" cy="1200329"/>
          </a:xfrm>
          <a:prstGeom prst="rect">
            <a:avLst/>
          </a:prstGeom>
          <a:noFill/>
          <a:ln w="28575">
            <a:solidFill>
              <a:srgbClr val="C00000"/>
            </a:solidFill>
            <a:prstDash val="sysDash"/>
          </a:ln>
          <a:effectLst>
            <a:glow rad="228600">
              <a:schemeClr val="bg1">
                <a:lumMod val="95000"/>
                <a:alpha val="40000"/>
              </a:schemeClr>
            </a:glow>
          </a:effectLst>
          <a:scene3d>
            <a:camera prst="perspectiveContrastingRightFacing"/>
            <a:lightRig rig="threePt" dir="t"/>
          </a:scene3d>
        </p:spPr>
        <p:txBody>
          <a:bodyPr wrap="square" rtlCol="0">
            <a:spAutoFit/>
          </a:bodyPr>
          <a:lstStyle/>
          <a:p>
            <a:pPr algn="ctr" rtl="1"/>
            <a:r>
              <a:rPr lang="ar-SA" sz="3600" dirty="0" smtClean="0">
                <a:cs typeface="Andalus" pitchFamily="2" charset="-78"/>
                <a:hlinkClick r:id="rId4" action="ppaction://hlinksldjump"/>
              </a:rPr>
              <a:t>بعض الإنشاءات الهندسية الأساسية</a:t>
            </a:r>
            <a:endParaRPr lang="en-US" sz="3600" dirty="0">
              <a:cs typeface="Andalus" pitchFamily="2" charset="-78"/>
            </a:endParaRPr>
          </a:p>
        </p:txBody>
      </p:sp>
      <p:sp>
        <p:nvSpPr>
          <p:cNvPr id="7" name="TextBox 6"/>
          <p:cNvSpPr txBox="1"/>
          <p:nvPr/>
        </p:nvSpPr>
        <p:spPr>
          <a:xfrm>
            <a:off x="3357554" y="4786322"/>
            <a:ext cx="2357454" cy="1200329"/>
          </a:xfrm>
          <a:prstGeom prst="rect">
            <a:avLst/>
          </a:prstGeom>
          <a:noFill/>
          <a:ln w="28575">
            <a:solidFill>
              <a:srgbClr val="C00000"/>
            </a:solidFill>
            <a:prstDash val="sysDash"/>
          </a:ln>
          <a:effectLst>
            <a:glow rad="228600">
              <a:schemeClr val="bg1">
                <a:lumMod val="95000"/>
                <a:alpha val="40000"/>
              </a:schemeClr>
            </a:glow>
          </a:effectLst>
          <a:scene3d>
            <a:camera prst="perspectiveRelaxedModerately"/>
            <a:lightRig rig="threePt" dir="t"/>
          </a:scene3d>
        </p:spPr>
        <p:txBody>
          <a:bodyPr wrap="square" rtlCol="0">
            <a:spAutoFit/>
          </a:bodyPr>
          <a:lstStyle/>
          <a:p>
            <a:pPr algn="ctr" rtl="1"/>
            <a:r>
              <a:rPr lang="ar-SA" sz="3600" dirty="0" smtClean="0">
                <a:cs typeface="Andalus" pitchFamily="2" charset="-78"/>
                <a:hlinkClick r:id="rId5" action="ppaction://hlinksldjump"/>
              </a:rPr>
              <a:t>الأدوات الهندسية</a:t>
            </a:r>
            <a:endParaRPr lang="en-US" sz="3600" dirty="0">
              <a:cs typeface="Andalus" pitchFamily="2" charset="-78"/>
            </a:endParaRPr>
          </a:p>
        </p:txBody>
      </p:sp>
      <p:sp>
        <p:nvSpPr>
          <p:cNvPr id="9" name="TextBox 8"/>
          <p:cNvSpPr txBox="1"/>
          <p:nvPr/>
        </p:nvSpPr>
        <p:spPr>
          <a:xfrm>
            <a:off x="285720" y="6143644"/>
            <a:ext cx="714380" cy="338554"/>
          </a:xfrm>
          <a:prstGeom prst="rect">
            <a:avLst/>
          </a:prstGeom>
          <a:noFill/>
          <a:ln w="28575">
            <a:solidFill>
              <a:srgbClr val="C00000"/>
            </a:solidFill>
            <a:prstDash val="sysDash"/>
          </a:ln>
          <a:effectLst>
            <a:glow rad="228600">
              <a:schemeClr val="bg1">
                <a:lumMod val="95000"/>
                <a:alpha val="40000"/>
              </a:schemeClr>
            </a:glow>
          </a:effectLst>
          <a:scene3d>
            <a:camera prst="isometricOffAxis2Left"/>
            <a:lightRig rig="threePt" dir="t"/>
          </a:scene3d>
          <a:sp3d>
            <a:bevelT w="114300" prst="artDeco"/>
          </a:sp3d>
        </p:spPr>
        <p:txBody>
          <a:bodyPr wrap="square" rtlCol="0">
            <a:spAutoFit/>
          </a:bodyPr>
          <a:lstStyle/>
          <a:p>
            <a:pPr algn="ctr" rtl="1"/>
            <a:r>
              <a:rPr lang="ar-SA" sz="1600" dirty="0" smtClean="0">
                <a:cs typeface="Andalus" pitchFamily="2" charset="-78"/>
              </a:rPr>
              <a:t>للخروج</a:t>
            </a:r>
            <a:endParaRPr lang="en-US" sz="1600" dirty="0">
              <a:cs typeface="Andalus" pitchFamily="2" charset="-78"/>
            </a:endParaRPr>
          </a:p>
        </p:txBody>
      </p:sp>
      <p:sp>
        <p:nvSpPr>
          <p:cNvPr id="10" name="Action Button: Custom 9">
            <a:hlinkClick r:id="" action="ppaction://hlinkshowjump?jump=endshow" highlightClick="1"/>
          </p:cNvPr>
          <p:cNvSpPr/>
          <p:nvPr/>
        </p:nvSpPr>
        <p:spPr>
          <a:xfrm>
            <a:off x="285720" y="6143644"/>
            <a:ext cx="785818" cy="35719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dirty="0" smtClean="0">
                <a:noFill/>
                <a:cs typeface="Andalus" pitchFamily="2" charset="-78"/>
              </a:rPr>
              <a:t>للخروج</a:t>
            </a:r>
            <a:endParaRPr lang="en-US" dirty="0">
              <a:noFill/>
              <a:cs typeface="Andalus" pitchFamily="2" charset="-78"/>
            </a:endParaRPr>
          </a:p>
        </p:txBody>
      </p:sp>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4031873"/>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الفرجار أو </a:t>
            </a:r>
            <a:r>
              <a:rPr lang="ar-SA" sz="3200" dirty="0" err="1" smtClean="0">
                <a:solidFill>
                  <a:schemeClr val="accent4">
                    <a:lumMod val="20000"/>
                    <a:lumOff val="80000"/>
                  </a:schemeClr>
                </a:solidFill>
                <a:cs typeface="Traditional Arabic" pitchFamily="2" charset="-78"/>
              </a:rPr>
              <a:t>بركار</a:t>
            </a:r>
            <a:r>
              <a:rPr lang="ar-SA" sz="3200" dirty="0" smtClean="0">
                <a:solidFill>
                  <a:schemeClr val="accent4">
                    <a:lumMod val="20000"/>
                    <a:lumOff val="80000"/>
                  </a:schemeClr>
                </a:solidFill>
                <a:cs typeface="Traditional Arabic" pitchFamily="2" charset="-78"/>
              </a:rPr>
              <a:t>، هو أداة للرسم الهندسي والتي تستخدم في رسم الدوائر والأقواس الدائرية. كما من الممكن أن تستخدم كأداة لقياس المسافات بشكل خاص على الخرائط. </a:t>
            </a:r>
          </a:p>
          <a:p>
            <a:pPr algn="r" rtl="1"/>
            <a:r>
              <a:rPr lang="ar-SA" sz="3200" dirty="0" smtClean="0">
                <a:solidFill>
                  <a:schemeClr val="accent4">
                    <a:lumMod val="20000"/>
                    <a:lumOff val="80000"/>
                  </a:schemeClr>
                </a:solidFill>
                <a:cs typeface="Traditional Arabic" pitchFamily="2" charset="-78"/>
              </a:rPr>
              <a:t>يستخدم الفرجار عادة في الرياضيات، الرسم الهندسي، الملاحة والعديد من التطبيقات الأخرى.</a:t>
            </a:r>
          </a:p>
        </p:txBody>
      </p:sp>
      <p:grpSp>
        <p:nvGrpSpPr>
          <p:cNvPr id="2" name="Group 29"/>
          <p:cNvGrpSpPr/>
          <p:nvPr/>
        </p:nvGrpSpPr>
        <p:grpSpPr>
          <a:xfrm>
            <a:off x="1214414" y="1357298"/>
            <a:ext cx="1214446" cy="785818"/>
            <a:chOff x="1071538" y="2357430"/>
            <a:chExt cx="1214446" cy="785818"/>
          </a:xfrm>
        </p:grpSpPr>
        <p:sp>
          <p:nvSpPr>
            <p:cNvPr id="28" name="TextBox 27"/>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الفرجار</a:t>
              </a:r>
              <a:endParaRPr lang="en-US" b="1" dirty="0">
                <a:solidFill>
                  <a:schemeClr val="accent4">
                    <a:lumMod val="20000"/>
                    <a:lumOff val="80000"/>
                  </a:schemeClr>
                </a:solidFill>
                <a:cs typeface="Traditional Arabic" pitchFamily="2" charset="-78"/>
              </a:endParaRPr>
            </a:p>
          </p:txBody>
        </p:sp>
        <p:sp>
          <p:nvSpPr>
            <p:cNvPr id="29" name="Rounded Rectangle 28"/>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4" name="Picture 13" descr="180px-Compass_%28drafting%29.jpg"/>
          <p:cNvPicPr>
            <a:picLocks noChangeAspect="1"/>
          </p:cNvPicPr>
          <p:nvPr/>
        </p:nvPicPr>
        <p:blipFill>
          <a:blip r:embed="rId3"/>
          <a:stretch>
            <a:fillRect/>
          </a:stretch>
        </p:blipFill>
        <p:spPr>
          <a:xfrm>
            <a:off x="785786" y="3857628"/>
            <a:ext cx="1571636" cy="2095515"/>
          </a:xfrm>
          <a:prstGeom prst="rect">
            <a:avLst/>
          </a:prstGeom>
        </p:spPr>
      </p:pic>
      <p:sp>
        <p:nvSpPr>
          <p:cNvPr id="15" name="TextBox 14"/>
          <p:cNvSpPr txBox="1"/>
          <p:nvPr/>
        </p:nvSpPr>
        <p:spPr>
          <a:xfrm>
            <a:off x="928662" y="6000768"/>
            <a:ext cx="1285884" cy="646331"/>
          </a:xfrm>
          <a:prstGeom prst="rect">
            <a:avLst/>
          </a:prstGeom>
          <a:noFill/>
          <a:ln w="38100">
            <a:solidFill>
              <a:schemeClr val="accent3">
                <a:lumMod val="50000"/>
              </a:schemeClr>
            </a:solidFill>
          </a:ln>
        </p:spPr>
        <p:txBody>
          <a:bodyPr wrap="square" rtlCol="0">
            <a:spAutoFit/>
          </a:bodyPr>
          <a:lstStyle/>
          <a:p>
            <a:pPr algn="ctr" rtl="1"/>
            <a:r>
              <a:rPr lang="ar-SA" dirty="0" smtClean="0">
                <a:solidFill>
                  <a:schemeClr val="accent4">
                    <a:lumMod val="20000"/>
                    <a:lumOff val="80000"/>
                  </a:schemeClr>
                </a:solidFill>
                <a:cs typeface="Traditional Arabic" pitchFamily="2" charset="-78"/>
              </a:rPr>
              <a:t>للمزيد من الصور </a:t>
            </a:r>
            <a:r>
              <a:rPr lang="ar-SA" dirty="0" smtClean="0">
                <a:solidFill>
                  <a:schemeClr val="accent4">
                    <a:lumMod val="20000"/>
                    <a:lumOff val="80000"/>
                  </a:schemeClr>
                </a:solidFill>
                <a:cs typeface="Traditional Arabic" pitchFamily="2" charset="-78"/>
                <a:hlinkClick r:id="rId4"/>
              </a:rPr>
              <a:t>اضغط</a:t>
            </a:r>
            <a:endParaRPr lang="en-US" dirty="0">
              <a:solidFill>
                <a:schemeClr val="accent4">
                  <a:lumMod val="20000"/>
                  <a:lumOff val="80000"/>
                </a:schemeClr>
              </a:solidFill>
              <a:cs typeface="Traditional Arabic" pitchFamily="2" charset="-78"/>
            </a:endParaRPr>
          </a:p>
        </p:txBody>
      </p:sp>
      <p:sp>
        <p:nvSpPr>
          <p:cNvPr id="16" name="Action Button: Custom 15">
            <a:hlinkClick r:id="rId5" action="ppaction://hlinksldjump" highlightClick="1"/>
          </p:cNvPr>
          <p:cNvSpPr/>
          <p:nvPr/>
        </p:nvSpPr>
        <p:spPr>
          <a:xfrm>
            <a:off x="7500958" y="5572140"/>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6"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4832092"/>
          </a:xfrm>
          <a:prstGeom prst="rect">
            <a:avLst/>
          </a:prstGeom>
          <a:noFill/>
          <a:ln w="57150">
            <a:solidFill>
              <a:schemeClr val="accent3">
                <a:lumMod val="50000"/>
              </a:schemeClr>
            </a:solidFill>
          </a:ln>
        </p:spPr>
        <p:txBody>
          <a:bodyPr wrap="square" rtlCol="0">
            <a:spAutoFit/>
          </a:bodyPr>
          <a:lstStyle/>
          <a:p>
            <a:pPr algn="r" rtl="1"/>
            <a:r>
              <a:rPr lang="ar-SA" sz="2800" dirty="0" smtClean="0">
                <a:solidFill>
                  <a:schemeClr val="accent4">
                    <a:lumMod val="20000"/>
                    <a:lumOff val="80000"/>
                  </a:schemeClr>
                </a:solidFill>
                <a:cs typeface="Traditional Arabic" pitchFamily="2" charset="-78"/>
              </a:rPr>
              <a:t>أداة قياس الزوايا تعرف </a:t>
            </a:r>
            <a:r>
              <a:rPr lang="ar-SA" sz="2800" dirty="0" err="1" smtClean="0">
                <a:solidFill>
                  <a:schemeClr val="accent4">
                    <a:lumMod val="20000"/>
                    <a:lumOff val="80000"/>
                  </a:schemeClr>
                </a:solidFill>
                <a:cs typeface="Traditional Arabic" pitchFamily="2" charset="-78"/>
              </a:rPr>
              <a:t>بـ</a:t>
            </a:r>
            <a:r>
              <a:rPr lang="ar-SA" sz="2800" dirty="0" smtClean="0">
                <a:solidFill>
                  <a:schemeClr val="accent4">
                    <a:lumMod val="20000"/>
                    <a:lumOff val="80000"/>
                  </a:schemeClr>
                </a:solidFill>
                <a:cs typeface="Traditional Arabic" pitchFamily="2" charset="-78"/>
              </a:rPr>
              <a:t> (المنقلة)، وهي أداة تستخدم لحساب درجة الزوايا.</a:t>
            </a:r>
          </a:p>
          <a:p>
            <a:pPr algn="r" rtl="1"/>
            <a:r>
              <a:rPr lang="ar-SA" sz="2800" dirty="0" smtClean="0">
                <a:solidFill>
                  <a:schemeClr val="accent4">
                    <a:lumMod val="20000"/>
                    <a:lumOff val="80000"/>
                  </a:schemeClr>
                </a:solidFill>
                <a:cs typeface="Traditional Arabic" pitchFamily="2" charset="-78"/>
              </a:rPr>
              <a:t>يوجد منها نوعان:</a:t>
            </a:r>
          </a:p>
          <a:p>
            <a:pPr algn="r" rtl="1">
              <a:buFontTx/>
              <a:buChar char="-"/>
            </a:pPr>
            <a:r>
              <a:rPr lang="ar-SA" sz="2800" dirty="0" smtClean="0">
                <a:solidFill>
                  <a:schemeClr val="accent4">
                    <a:lumMod val="20000"/>
                    <a:lumOff val="80000"/>
                  </a:schemeClr>
                </a:solidFill>
                <a:cs typeface="Traditional Arabic" pitchFamily="2" charset="-78"/>
              </a:rPr>
              <a:t>نصف دائري: ويقوم بحساب ما زاويته إلى °180. </a:t>
            </a:r>
          </a:p>
          <a:p>
            <a:pPr algn="r" rtl="1">
              <a:buFontTx/>
              <a:buChar char="-"/>
            </a:pPr>
            <a:r>
              <a:rPr lang="ar-SA" sz="2800" dirty="0" smtClean="0">
                <a:solidFill>
                  <a:schemeClr val="accent4">
                    <a:lumMod val="20000"/>
                    <a:lumOff val="80000"/>
                  </a:schemeClr>
                </a:solidFill>
                <a:cs typeface="Traditional Arabic" pitchFamily="2" charset="-78"/>
              </a:rPr>
              <a:t>الدائري: والذي يقوم بحساب ما قيمته 360°. </a:t>
            </a:r>
          </a:p>
          <a:p>
            <a:pPr algn="r" rtl="1">
              <a:buFontTx/>
              <a:buChar char="-"/>
            </a:pPr>
            <a:r>
              <a:rPr lang="ar-SA" sz="2800" dirty="0" smtClean="0">
                <a:solidFill>
                  <a:schemeClr val="accent4">
                    <a:lumMod val="20000"/>
                    <a:lumOff val="80000"/>
                  </a:schemeClr>
                </a:solidFill>
                <a:cs typeface="Traditional Arabic" pitchFamily="2" charset="-78"/>
              </a:rPr>
              <a:t>غالباً ما تستخدم في علمي الرياضيات والهندسة ولكن تتعدى استخداماتها هذين العلمين، فتستخدم على سبيل المثال منقلة خاصة في علم الفلك لتحديد أماكن الكواكب والمجرات، وغيره من الإستخدامات الكثيرة لهذه الأداة.</a:t>
            </a:r>
          </a:p>
        </p:txBody>
      </p:sp>
      <p:grpSp>
        <p:nvGrpSpPr>
          <p:cNvPr id="3" name="Group 30"/>
          <p:cNvGrpSpPr/>
          <p:nvPr/>
        </p:nvGrpSpPr>
        <p:grpSpPr>
          <a:xfrm>
            <a:off x="1214414" y="2643182"/>
            <a:ext cx="1214446" cy="785818"/>
            <a:chOff x="1071538" y="2357430"/>
            <a:chExt cx="1214446" cy="785818"/>
          </a:xfrm>
        </p:grpSpPr>
        <p:sp>
          <p:nvSpPr>
            <p:cNvPr id="32" name="TextBox 31"/>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المنقلة</a:t>
              </a:r>
              <a:endParaRPr lang="en-US" b="1" dirty="0">
                <a:solidFill>
                  <a:schemeClr val="accent4">
                    <a:lumMod val="20000"/>
                    <a:lumOff val="80000"/>
                  </a:schemeClr>
                </a:solidFill>
                <a:cs typeface="Traditional Arabic" pitchFamily="2" charset="-78"/>
              </a:endParaRPr>
            </a:p>
          </p:txBody>
        </p:sp>
        <p:sp>
          <p:nvSpPr>
            <p:cNvPr id="33" name="Rounded Rectangle 32"/>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120px-Protractor2.jpg"/>
          <p:cNvPicPr>
            <a:picLocks noChangeAspect="1"/>
          </p:cNvPicPr>
          <p:nvPr/>
        </p:nvPicPr>
        <p:blipFill>
          <a:blip r:embed="rId3"/>
          <a:stretch>
            <a:fillRect/>
          </a:stretch>
        </p:blipFill>
        <p:spPr>
          <a:xfrm>
            <a:off x="785786" y="4643446"/>
            <a:ext cx="1524000" cy="1214438"/>
          </a:xfrm>
          <a:prstGeom prst="rect">
            <a:avLst/>
          </a:prstGeom>
        </p:spPr>
      </p:pic>
      <p:sp>
        <p:nvSpPr>
          <p:cNvPr id="14" name="TextBox 13"/>
          <p:cNvSpPr txBox="1"/>
          <p:nvPr/>
        </p:nvSpPr>
        <p:spPr>
          <a:xfrm>
            <a:off x="928662" y="6000768"/>
            <a:ext cx="1285884" cy="646331"/>
          </a:xfrm>
          <a:prstGeom prst="rect">
            <a:avLst/>
          </a:prstGeom>
          <a:noFill/>
          <a:ln w="38100">
            <a:solidFill>
              <a:schemeClr val="accent3">
                <a:lumMod val="50000"/>
              </a:schemeClr>
            </a:solidFill>
          </a:ln>
        </p:spPr>
        <p:txBody>
          <a:bodyPr wrap="square" rtlCol="0">
            <a:spAutoFit/>
          </a:bodyPr>
          <a:lstStyle/>
          <a:p>
            <a:pPr algn="ctr" rtl="1"/>
            <a:r>
              <a:rPr lang="ar-SA" dirty="0" smtClean="0">
                <a:solidFill>
                  <a:schemeClr val="accent4">
                    <a:lumMod val="20000"/>
                    <a:lumOff val="80000"/>
                  </a:schemeClr>
                </a:solidFill>
                <a:cs typeface="Traditional Arabic" pitchFamily="2" charset="-78"/>
              </a:rPr>
              <a:t>للمزيد من الصور </a:t>
            </a:r>
            <a:r>
              <a:rPr lang="ar-SA" dirty="0" smtClean="0">
                <a:solidFill>
                  <a:schemeClr val="accent4">
                    <a:lumMod val="20000"/>
                    <a:lumOff val="80000"/>
                  </a:schemeClr>
                </a:solidFill>
                <a:cs typeface="Traditional Arabic" pitchFamily="2" charset="-78"/>
                <a:hlinkClick r:id="rId4"/>
              </a:rPr>
              <a:t>اضغط</a:t>
            </a:r>
            <a:endParaRPr lang="en-US" dirty="0">
              <a:solidFill>
                <a:schemeClr val="accent4">
                  <a:lumMod val="20000"/>
                  <a:lumOff val="80000"/>
                </a:schemeClr>
              </a:solidFill>
              <a:cs typeface="Traditional Arabic" pitchFamily="2" charset="-78"/>
            </a:endParaRPr>
          </a:p>
        </p:txBody>
      </p:sp>
      <p:sp>
        <p:nvSpPr>
          <p:cNvPr id="15" name="Action Button: Custom 14">
            <a:hlinkClick r:id="rId5" action="ppaction://hlinksldjump" highlightClick="1"/>
          </p:cNvPr>
          <p:cNvSpPr/>
          <p:nvPr/>
        </p:nvSpPr>
        <p:spPr>
          <a:xfrm>
            <a:off x="7500958" y="5572140"/>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6"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3046988"/>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المسطرة (بالإنجليزية: </a:t>
            </a:r>
            <a:r>
              <a:rPr lang="en-US" sz="3200" dirty="0" smtClean="0">
                <a:solidFill>
                  <a:schemeClr val="accent4">
                    <a:lumMod val="20000"/>
                    <a:lumOff val="80000"/>
                  </a:schemeClr>
                </a:solidFill>
                <a:cs typeface="Traditional Arabic" pitchFamily="2" charset="-78"/>
              </a:rPr>
              <a:t>Ruler</a:t>
            </a:r>
            <a:r>
              <a:rPr lang="ar-SA" sz="3200" dirty="0" smtClean="0">
                <a:solidFill>
                  <a:schemeClr val="accent4">
                    <a:lumMod val="20000"/>
                    <a:lumOff val="80000"/>
                  </a:schemeClr>
                </a:solidFill>
                <a:cs typeface="Traditional Arabic" pitchFamily="2" charset="-78"/>
              </a:rPr>
              <a:t>)</a:t>
            </a:r>
            <a:r>
              <a:rPr lang="en-US" sz="3200" dirty="0" smtClean="0">
                <a:solidFill>
                  <a:schemeClr val="accent4">
                    <a:lumMod val="20000"/>
                    <a:lumOff val="80000"/>
                  </a:schemeClr>
                </a:solidFill>
                <a:cs typeface="Traditional Arabic" pitchFamily="2" charset="-78"/>
              </a:rPr>
              <a:t>، </a:t>
            </a:r>
            <a:r>
              <a:rPr lang="ar-SA" sz="3200" dirty="0" smtClean="0">
                <a:solidFill>
                  <a:schemeClr val="accent4">
                    <a:lumMod val="20000"/>
                    <a:lumOff val="80000"/>
                  </a:schemeClr>
                </a:solidFill>
                <a:cs typeface="Traditional Arabic" pitchFamily="2" charset="-78"/>
              </a:rPr>
              <a:t>أداة تستخدم في الهندسة، والرسم الصناعي والهندسي، وتستخدم أيضًا في قياس المسافات ورسم الخطوط المستقيمة والمنحنية. وتستخدم بكثرة في أدوات القياس.</a:t>
            </a:r>
            <a:endParaRPr lang="en-US" sz="3200" dirty="0">
              <a:solidFill>
                <a:schemeClr val="accent4">
                  <a:lumMod val="20000"/>
                  <a:lumOff val="80000"/>
                </a:schemeClr>
              </a:solidFill>
              <a:cs typeface="Traditional Arabic" pitchFamily="2" charset="-78"/>
            </a:endParaRPr>
          </a:p>
        </p:txBody>
      </p:sp>
      <p:grpSp>
        <p:nvGrpSpPr>
          <p:cNvPr id="4" name="Group 33"/>
          <p:cNvGrpSpPr/>
          <p:nvPr/>
        </p:nvGrpSpPr>
        <p:grpSpPr>
          <a:xfrm>
            <a:off x="1214414" y="3929066"/>
            <a:ext cx="1214446" cy="785818"/>
            <a:chOff x="1071538" y="2357430"/>
            <a:chExt cx="1214446" cy="785818"/>
          </a:xfrm>
        </p:grpSpPr>
        <p:sp>
          <p:nvSpPr>
            <p:cNvPr id="35" name="TextBox 34"/>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المسطرة</a:t>
              </a:r>
              <a:endParaRPr lang="en-US" b="1" dirty="0">
                <a:solidFill>
                  <a:schemeClr val="accent4">
                    <a:lumMod val="20000"/>
                    <a:lumOff val="80000"/>
                  </a:schemeClr>
                </a:solidFill>
                <a:cs typeface="Traditional Arabic" pitchFamily="2" charset="-78"/>
              </a:endParaRPr>
            </a:p>
          </p:txBody>
        </p:sp>
        <p:sp>
          <p:nvSpPr>
            <p:cNvPr id="36" name="Rounded Rectangle 35"/>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69.jpg"/>
          <p:cNvPicPr>
            <a:picLocks noChangeAspect="1"/>
          </p:cNvPicPr>
          <p:nvPr/>
        </p:nvPicPr>
        <p:blipFill>
          <a:blip r:embed="rId3"/>
          <a:stretch>
            <a:fillRect/>
          </a:stretch>
        </p:blipFill>
        <p:spPr>
          <a:xfrm>
            <a:off x="285720" y="5429264"/>
            <a:ext cx="2643206" cy="857256"/>
          </a:xfrm>
          <a:prstGeom prst="rect">
            <a:avLst/>
          </a:prstGeom>
        </p:spPr>
      </p:pic>
      <p:sp>
        <p:nvSpPr>
          <p:cNvPr id="16" name="Action Button: Custom 15">
            <a:hlinkClick r:id="rId4" action="ppaction://hlinksldjump" highlightClick="1"/>
          </p:cNvPr>
          <p:cNvSpPr/>
          <p:nvPr/>
        </p:nvSpPr>
        <p:spPr>
          <a:xfrm>
            <a:off x="7500958" y="5572140"/>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5"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214678" y="642918"/>
            <a:ext cx="5143536" cy="4031873"/>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مع تطور التكنولوجيا، والبرامج </a:t>
            </a:r>
            <a:r>
              <a:rPr lang="ar-SA" sz="3200" dirty="0" err="1" smtClean="0">
                <a:solidFill>
                  <a:schemeClr val="accent4">
                    <a:lumMod val="20000"/>
                    <a:lumOff val="80000"/>
                  </a:schemeClr>
                </a:solidFill>
                <a:cs typeface="Traditional Arabic" pitchFamily="2" charset="-78"/>
              </a:rPr>
              <a:t>المحوسبة</a:t>
            </a:r>
            <a:r>
              <a:rPr lang="ar-SA" sz="3200" dirty="0" smtClean="0">
                <a:solidFill>
                  <a:schemeClr val="accent4">
                    <a:lumMod val="20000"/>
                    <a:lumOff val="80000"/>
                  </a:schemeClr>
                </a:solidFill>
                <a:cs typeface="Traditional Arabic" pitchFamily="2" charset="-78"/>
              </a:rPr>
              <a:t>، قام المبرمجون بإعداد برامج عديدة لرسم الأشكال الهندسية وذلك عن طريق الحاسوب.</a:t>
            </a:r>
          </a:p>
          <a:p>
            <a:pPr algn="r" rtl="1"/>
            <a:endParaRPr lang="ar-SA" sz="3200" dirty="0" smtClean="0">
              <a:solidFill>
                <a:schemeClr val="accent4">
                  <a:lumMod val="20000"/>
                  <a:lumOff val="80000"/>
                </a:schemeClr>
              </a:solidFill>
              <a:cs typeface="Traditional Arabic" pitchFamily="2" charset="-78"/>
            </a:endParaRPr>
          </a:p>
          <a:p>
            <a:pPr algn="r" rtl="1"/>
            <a:r>
              <a:rPr lang="ar-SA" sz="3200" dirty="0" smtClean="0">
                <a:solidFill>
                  <a:schemeClr val="accent4">
                    <a:lumMod val="20000"/>
                    <a:lumOff val="80000"/>
                  </a:schemeClr>
                </a:solidFill>
                <a:cs typeface="Traditional Arabic" pitchFamily="2" charset="-78"/>
              </a:rPr>
              <a:t>من هذه البرامج برنامج </a:t>
            </a:r>
            <a:r>
              <a:rPr lang="en-US" sz="3200" dirty="0" smtClean="0">
                <a:solidFill>
                  <a:schemeClr val="accent4">
                    <a:lumMod val="20000"/>
                    <a:lumOff val="80000"/>
                  </a:schemeClr>
                </a:solidFill>
                <a:cs typeface="Traditional Arabic" pitchFamily="2" charset="-78"/>
                <a:hlinkClick r:id="rId3" tooltip="للتحميل اضغط هنا"/>
              </a:rPr>
              <a:t>ConceptDraw Office Pro 8.0.6.0 </a:t>
            </a:r>
            <a:r>
              <a:rPr lang="ar-SA" sz="3200" dirty="0" smtClean="0">
                <a:solidFill>
                  <a:schemeClr val="accent4">
                    <a:lumMod val="20000"/>
                    <a:lumOff val="80000"/>
                  </a:schemeClr>
                </a:solidFill>
                <a:cs typeface="Traditional Arabic" pitchFamily="2" charset="-78"/>
              </a:rPr>
              <a:t>.</a:t>
            </a:r>
          </a:p>
          <a:p>
            <a:pPr algn="r" rtl="1"/>
            <a:r>
              <a:rPr lang="ar-SA" sz="3200" dirty="0" smtClean="0">
                <a:solidFill>
                  <a:schemeClr val="accent4">
                    <a:lumMod val="20000"/>
                    <a:lumOff val="80000"/>
                  </a:schemeClr>
                </a:solidFill>
                <a:cs typeface="Traditional Arabic" pitchFamily="2" charset="-78"/>
              </a:rPr>
              <a:t>وهنالك برنامج </a:t>
            </a:r>
            <a:r>
              <a:rPr lang="en-US" sz="3200" dirty="0" smtClean="0">
                <a:solidFill>
                  <a:schemeClr val="accent4">
                    <a:lumMod val="20000"/>
                    <a:lumOff val="80000"/>
                  </a:schemeClr>
                </a:solidFill>
                <a:cs typeface="Traditional Arabic" pitchFamily="2" charset="-78"/>
                <a:hlinkClick r:id="rId4" tooltip="للتحميل اضغط هنا"/>
              </a:rPr>
              <a:t>FX Draw 2.020</a:t>
            </a:r>
            <a:r>
              <a:rPr lang="ar-SA" sz="3200" dirty="0" smtClean="0">
                <a:solidFill>
                  <a:schemeClr val="accent4">
                    <a:lumMod val="20000"/>
                    <a:lumOff val="80000"/>
                  </a:schemeClr>
                </a:solidFill>
                <a:cs typeface="Traditional Arabic" pitchFamily="2" charset="-78"/>
              </a:rPr>
              <a:t> وبرامج </a:t>
            </a:r>
            <a:r>
              <a:rPr lang="ar-SA" sz="3200" dirty="0" err="1" smtClean="0">
                <a:solidFill>
                  <a:schemeClr val="accent4">
                    <a:lumMod val="20000"/>
                    <a:lumOff val="80000"/>
                  </a:schemeClr>
                </a:solidFill>
                <a:cs typeface="Traditional Arabic" pitchFamily="2" charset="-78"/>
              </a:rPr>
              <a:t>اخرى</a:t>
            </a:r>
            <a:r>
              <a:rPr lang="ar-SA" sz="3200" dirty="0" smtClean="0">
                <a:solidFill>
                  <a:schemeClr val="accent4">
                    <a:lumMod val="20000"/>
                    <a:lumOff val="80000"/>
                  </a:schemeClr>
                </a:solidFill>
                <a:cs typeface="Traditional Arabic" pitchFamily="2" charset="-78"/>
              </a:rPr>
              <a:t> أيضا لرسم الأشكال...</a:t>
            </a:r>
            <a:endParaRPr lang="en-US" sz="3200" dirty="0">
              <a:solidFill>
                <a:schemeClr val="accent4">
                  <a:lumMod val="20000"/>
                  <a:lumOff val="80000"/>
                </a:schemeClr>
              </a:solidFill>
              <a:cs typeface="Traditional Arabic" pitchFamily="2" charset="-78"/>
            </a:endParaRPr>
          </a:p>
        </p:txBody>
      </p:sp>
      <p:grpSp>
        <p:nvGrpSpPr>
          <p:cNvPr id="5" name="Group 36"/>
          <p:cNvGrpSpPr/>
          <p:nvPr/>
        </p:nvGrpSpPr>
        <p:grpSpPr>
          <a:xfrm>
            <a:off x="4714876" y="5286388"/>
            <a:ext cx="3000396" cy="826521"/>
            <a:chOff x="1071538" y="2795058"/>
            <a:chExt cx="1214446" cy="785818"/>
          </a:xfrm>
        </p:grpSpPr>
        <p:sp>
          <p:nvSpPr>
            <p:cNvPr id="38" name="TextBox 37"/>
            <p:cNvSpPr txBox="1"/>
            <p:nvPr/>
          </p:nvSpPr>
          <p:spPr>
            <a:xfrm>
              <a:off x="1098526" y="2889409"/>
              <a:ext cx="1157838" cy="555977"/>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أدوات هندسية </a:t>
              </a:r>
              <a:r>
                <a:rPr lang="ar-SA" sz="3200" b="1" dirty="0" err="1" smtClean="0">
                  <a:solidFill>
                    <a:schemeClr val="accent4">
                      <a:lumMod val="20000"/>
                      <a:lumOff val="80000"/>
                    </a:schemeClr>
                  </a:solidFill>
                  <a:cs typeface="Traditional Arabic" pitchFamily="2" charset="-78"/>
                </a:rPr>
                <a:t>محوسبة</a:t>
              </a:r>
              <a:endParaRPr lang="en-US" b="1" dirty="0">
                <a:solidFill>
                  <a:schemeClr val="accent4">
                    <a:lumMod val="20000"/>
                    <a:lumOff val="80000"/>
                  </a:schemeClr>
                </a:solidFill>
                <a:cs typeface="Traditional Arabic" pitchFamily="2" charset="-78"/>
              </a:endParaRPr>
            </a:p>
          </p:txBody>
        </p:sp>
        <p:sp>
          <p:nvSpPr>
            <p:cNvPr id="39" name="Rounded Rectangle 38"/>
            <p:cNvSpPr/>
            <p:nvPr/>
          </p:nvSpPr>
          <p:spPr>
            <a:xfrm>
              <a:off x="1071538" y="2795058"/>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Action Button: Custom 15">
            <a:hlinkClick r:id="rId5" action="ppaction://hlinksldjump" highlightClick="1"/>
          </p:cNvPr>
          <p:cNvSpPr/>
          <p:nvPr/>
        </p:nvSpPr>
        <p:spPr>
          <a:xfrm>
            <a:off x="642910" y="5715016"/>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6" action="ppaction://hlinksldjump"/>
              </a:rPr>
              <a:t>للرجوع إلى الشريحة السابقة</a:t>
            </a:r>
            <a:endParaRPr lang="en-US" dirty="0">
              <a:cs typeface="Traditional Arabic"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Wallpapers_3.jpg"/>
          <p:cNvPicPr>
            <a:picLocks noGrp="1" noChangeAspect="1"/>
          </p:cNvPicPr>
          <p:nvPr>
            <p:ph idx="1"/>
          </p:nvPr>
        </p:nvPicPr>
        <p:blipFill>
          <a:blip r:embed="rId2"/>
          <a:stretch>
            <a:fillRect/>
          </a:stretch>
        </p:blipFill>
        <p:spPr>
          <a:xfrm>
            <a:off x="0" y="0"/>
            <a:ext cx="9144000" cy="6858000"/>
          </a:xfrm>
        </p:spPr>
      </p:pic>
      <p:sp>
        <p:nvSpPr>
          <p:cNvPr id="5" name="TextBox 4"/>
          <p:cNvSpPr txBox="1"/>
          <p:nvPr/>
        </p:nvSpPr>
        <p:spPr>
          <a:xfrm>
            <a:off x="500034" y="571480"/>
            <a:ext cx="8429684" cy="397031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rtl="1"/>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بعض الإنشاءات الهندسية </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الأساسية</a:t>
            </a:r>
          </a:p>
          <a:p>
            <a:pPr algn="ctr" rtl="1"/>
            <a:endPar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endParaRPr>
          </a:p>
          <a:p>
            <a:pPr algn="ctr" rtl="1"/>
            <a:endParaRPr lang="en-US"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endParaRPr>
          </a:p>
          <a:p>
            <a:pPr algn="r" rtl="1"/>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ظل ال</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نا</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س م</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نذ</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 عهد قدماء الإ</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غريق على اهتمام كبير بوسائل إنشا</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ء الأشك</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ا</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ل </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اله</a:t>
            </a:r>
            <a:r>
              <a:rPr lang="ar-SA" sz="3600" b="1" dirty="0" smtClean="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ند</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سية</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a:t>
            </a: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 </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قد </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أرسى </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الإغريق تقليد استخدام الفرجار </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والمس</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طر</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ة فق</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ط</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 لرسم الأشكال </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الهندسية. ويمكن تنفيذ الإنشاءات </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التالية </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ب</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استخ</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د</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ام هاتين الأداتين ف</a:t>
            </a:r>
            <a:r>
              <a:rPr lang="ar-SA" sz="3600" b="1" dirty="0" smtClean="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قط</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a:t>
            </a:r>
            <a:endParaRPr lang="en-US"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Wallpapers_3.jpg"/>
          <p:cNvPicPr>
            <a:picLocks noGrp="1" noChangeAspect="1"/>
          </p:cNvPicPr>
          <p:nvPr>
            <p:ph idx="1"/>
          </p:nvPr>
        </p:nvPicPr>
        <p:blipFill>
          <a:blip r:embed="rId2"/>
          <a:stretch>
            <a:fillRect/>
          </a:stretch>
        </p:blipFill>
        <p:spPr>
          <a:xfrm>
            <a:off x="0" y="0"/>
            <a:ext cx="9144000" cy="6858000"/>
          </a:xfrm>
        </p:spPr>
      </p:pic>
      <p:sp>
        <p:nvSpPr>
          <p:cNvPr id="6" name="TextBox 5"/>
          <p:cNvSpPr txBox="1"/>
          <p:nvPr/>
        </p:nvSpPr>
        <p:spPr>
          <a:xfrm>
            <a:off x="4643438" y="214290"/>
            <a:ext cx="2357454" cy="707886"/>
          </a:xfrm>
          <a:prstGeom prst="rect">
            <a:avLst/>
          </a:prstGeom>
          <a:noFill/>
          <a:ln w="57150">
            <a:noFill/>
          </a:ln>
        </p:spPr>
        <p:txBody>
          <a:bodyPr wrap="square" rtlCol="1">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3" action="ppaction://hlinksldjump"/>
              </a:rPr>
              <a:t>تنصيف</a:t>
            </a:r>
            <a:r>
              <a:rPr lang="ar-SA" sz="4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Traditional Arabic" pitchFamily="2" charset="-78"/>
                <a:hlinkClick r:id="rId3" action="ppaction://hlinksldjump"/>
              </a:rPr>
              <a:t> </a:t>
            </a:r>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3" action="ppaction://hlinksldjump"/>
              </a:rPr>
              <a:t>الزاوية</a:t>
            </a:r>
            <a:endParaRPr lang="he-IL"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endParaRPr>
          </a:p>
        </p:txBody>
      </p:sp>
      <p:sp>
        <p:nvSpPr>
          <p:cNvPr id="7" name="TextBox 6"/>
          <p:cNvSpPr txBox="1"/>
          <p:nvPr/>
        </p:nvSpPr>
        <p:spPr>
          <a:xfrm>
            <a:off x="5500694" y="2071678"/>
            <a:ext cx="2143140" cy="1077218"/>
          </a:xfrm>
          <a:prstGeom prst="rect">
            <a:avLst/>
          </a:prstGeom>
          <a:noFill/>
        </p:spPr>
        <p:txBody>
          <a:bodyPr wrap="square" rtlCol="1">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4" action="ppaction://hlinksldjump"/>
              </a:rPr>
              <a:t>تنصيف قطعة مستقيمة</a:t>
            </a:r>
            <a:endParaRPr lang="he-IL"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8" name="TextBox 7"/>
          <p:cNvSpPr txBox="1"/>
          <p:nvPr/>
        </p:nvSpPr>
        <p:spPr>
          <a:xfrm>
            <a:off x="5214942" y="3714752"/>
            <a:ext cx="2428892" cy="1077218"/>
          </a:xfrm>
          <a:prstGeom prst="rect">
            <a:avLst/>
          </a:prstGeom>
          <a:noFill/>
        </p:spPr>
        <p:txBody>
          <a:bodyPr wrap="square" rtlCol="1">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5" action="ppaction://hlinksldjump"/>
              </a:rPr>
              <a:t>رسم عمود على المستقيم</a:t>
            </a:r>
            <a:endParaRPr lang="he-IL"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9" name="Rectangle 8"/>
          <p:cNvSpPr/>
          <p:nvPr/>
        </p:nvSpPr>
        <p:spPr>
          <a:xfrm>
            <a:off x="3714744" y="5572140"/>
            <a:ext cx="3357570" cy="1077218"/>
          </a:xfrm>
          <a:prstGeom prst="rect">
            <a:avLst/>
          </a:prstGeom>
          <a:noFill/>
          <a:ln w="76200">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6" action="ppaction://hlinksldjump"/>
              </a:rPr>
              <a:t>لإنشاء عمود على مستقيم من نقطة خارجه</a:t>
            </a:r>
            <a:endParaRPr lang="en-US"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endParaRPr>
          </a:p>
        </p:txBody>
      </p:sp>
      <p:sp>
        <p:nvSpPr>
          <p:cNvPr id="10" name="Arc 9"/>
          <p:cNvSpPr/>
          <p:nvPr/>
        </p:nvSpPr>
        <p:spPr>
          <a:xfrm>
            <a:off x="5857884" y="214290"/>
            <a:ext cx="2286016" cy="6429420"/>
          </a:xfrm>
          <a:prstGeom prst="arc">
            <a:avLst>
              <a:gd name="adj1" fmla="val 16200000"/>
              <a:gd name="adj2" fmla="val 5303173"/>
            </a:avLst>
          </a:prstGeom>
          <a:ln>
            <a:solidFill>
              <a:schemeClr val="accent6">
                <a:lumMod val="75000"/>
              </a:schemeClr>
            </a:solidFill>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sp>
        <p:nvSpPr>
          <p:cNvPr id="11" name="Sun 10"/>
          <p:cNvSpPr/>
          <p:nvPr/>
        </p:nvSpPr>
        <p:spPr>
          <a:xfrm>
            <a:off x="6929454" y="428604"/>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un 11"/>
          <p:cNvSpPr/>
          <p:nvPr/>
        </p:nvSpPr>
        <p:spPr>
          <a:xfrm>
            <a:off x="7572396" y="2071678"/>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un 12"/>
          <p:cNvSpPr/>
          <p:nvPr/>
        </p:nvSpPr>
        <p:spPr>
          <a:xfrm>
            <a:off x="7572396" y="3929066"/>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n 13"/>
          <p:cNvSpPr/>
          <p:nvPr/>
        </p:nvSpPr>
        <p:spPr>
          <a:xfrm>
            <a:off x="7000892" y="6000768"/>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ction Button: Home 14">
            <a:hlinkClick r:id="rId7" action="ppaction://hlinksldjump" highlightClick="1"/>
          </p:cNvPr>
          <p:cNvSpPr/>
          <p:nvPr/>
        </p:nvSpPr>
        <p:spPr>
          <a:xfrm>
            <a:off x="8286776" y="6000768"/>
            <a:ext cx="642942" cy="613788"/>
          </a:xfrm>
          <a:prstGeom prst="actionButtonHom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3).jpg"/>
          <p:cNvPicPr>
            <a:picLocks noGrp="1" noChangeAspect="1"/>
          </p:cNvPicPr>
          <p:nvPr>
            <p:ph idx="1"/>
          </p:nvPr>
        </p:nvPicPr>
        <p:blipFill>
          <a:blip r:embed="rId2"/>
          <a:stretch>
            <a:fillRect/>
          </a:stretch>
        </p:blipFill>
        <p:spPr>
          <a:xfrm>
            <a:off x="0" y="1"/>
            <a:ext cx="9144000" cy="6858000"/>
          </a:xfrm>
        </p:spPr>
      </p:pic>
      <p:sp>
        <p:nvSpPr>
          <p:cNvPr id="6" name="TextBox 5"/>
          <p:cNvSpPr txBox="1"/>
          <p:nvPr/>
        </p:nvSpPr>
        <p:spPr>
          <a:xfrm>
            <a:off x="3643306" y="4786322"/>
            <a:ext cx="2500330" cy="707886"/>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ctr"/>
            <a:r>
              <a:rPr lang="ar-SA" sz="4000" b="1" dirty="0" smtClean="0">
                <a:solidFill>
                  <a:schemeClr val="accent4">
                    <a:lumMod val="20000"/>
                    <a:lumOff val="80000"/>
                  </a:schemeClr>
                </a:solidFill>
                <a:cs typeface="Traditional Arabic" pitchFamily="2" charset="-78"/>
              </a:rPr>
              <a:t>تنصيف الزاوية</a:t>
            </a:r>
            <a:endParaRPr lang="he-IL" sz="4000" b="1" dirty="0">
              <a:solidFill>
                <a:schemeClr val="accent4">
                  <a:lumMod val="20000"/>
                  <a:lumOff val="80000"/>
                </a:schemeClr>
              </a:solidFill>
            </a:endParaRPr>
          </a:p>
        </p:txBody>
      </p:sp>
      <p:sp>
        <p:nvSpPr>
          <p:cNvPr id="5" name="TextBox 4"/>
          <p:cNvSpPr txBox="1"/>
          <p:nvPr/>
        </p:nvSpPr>
        <p:spPr>
          <a:xfrm>
            <a:off x="2143108" y="785794"/>
            <a:ext cx="6429420" cy="3970318"/>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r" rtl="1"/>
            <a:r>
              <a:rPr lang="ar-SA" sz="2800" b="1" dirty="0" smtClean="0">
                <a:solidFill>
                  <a:schemeClr val="accent4">
                    <a:lumMod val="20000"/>
                    <a:lumOff val="80000"/>
                  </a:schemeClr>
                </a:solidFill>
                <a:cs typeface="Traditional Arabic" pitchFamily="2" charset="-78"/>
              </a:rPr>
              <a:t>لنفرض أننا نريد تنصيف الزاوية أ م جـ أدناه (أي تقسيمها إلى قسمين متساويين). ضع سن الفرجار على النقطة م ثم ارسم قوسًا يقطع ضلعي الزاوية عند س ، ص. افتح الفرجار فتحة أكبر من نصف المسافة بين س ، ص. ضع سن الفرجار عند النقطة س وارسم قوسًا داخل الزاوية أ م جـ. ثم ضع سن الفرجار عند النقطة ص وارسم قوسًا داخل الزاوية أ م جـ ليقطع القوس الأول عند ن. ارسم الشعاع م ن. هذا الشعاع ينصف الزاوية أ م جـ مُنشِئًا زاويتين متطابقتين</a:t>
            </a:r>
            <a:r>
              <a:rPr lang="en-US" sz="2800" b="1" dirty="0" smtClean="0">
                <a:solidFill>
                  <a:schemeClr val="accent4">
                    <a:lumMod val="20000"/>
                    <a:lumOff val="80000"/>
                  </a:schemeClr>
                </a:solidFill>
                <a:cs typeface="Traditional Arabic" pitchFamily="2" charset="-78"/>
              </a:rPr>
              <a:t> &lt;</a:t>
            </a:r>
            <a:r>
              <a:rPr lang="ar-SA" sz="2800" b="1" dirty="0" smtClean="0">
                <a:solidFill>
                  <a:schemeClr val="accent4">
                    <a:lumMod val="20000"/>
                    <a:lumOff val="80000"/>
                  </a:schemeClr>
                </a:solidFill>
                <a:cs typeface="Traditional Arabic" pitchFamily="2" charset="-78"/>
              </a:rPr>
              <a:t>ن م أ و</a:t>
            </a:r>
            <a:r>
              <a:rPr lang="en-US" sz="2800" b="1" dirty="0" smtClean="0">
                <a:solidFill>
                  <a:schemeClr val="accent4">
                    <a:lumMod val="20000"/>
                    <a:lumOff val="80000"/>
                  </a:schemeClr>
                </a:solidFill>
                <a:cs typeface="Traditional Arabic" pitchFamily="2" charset="-78"/>
              </a:rPr>
              <a:t>&lt;</a:t>
            </a:r>
            <a:r>
              <a:rPr lang="ar-SA" sz="2800" b="1" dirty="0" smtClean="0">
                <a:solidFill>
                  <a:schemeClr val="accent4">
                    <a:lumMod val="20000"/>
                    <a:lumOff val="80000"/>
                  </a:schemeClr>
                </a:solidFill>
                <a:cs typeface="Traditional Arabic" pitchFamily="2" charset="-78"/>
              </a:rPr>
              <a:t>ن م جـ</a:t>
            </a:r>
            <a:r>
              <a:rPr lang="en-US" sz="2800" b="1" dirty="0" smtClean="0">
                <a:solidFill>
                  <a:schemeClr val="accent4">
                    <a:lumMod val="20000"/>
                    <a:lumOff val="80000"/>
                  </a:schemeClr>
                </a:solidFill>
                <a:cs typeface="Traditional Arabic" pitchFamily="2" charset="-78"/>
              </a:rPr>
              <a:t>.</a:t>
            </a:r>
          </a:p>
          <a:p>
            <a:pPr algn="r" rtl="1"/>
            <a:endParaRPr lang="he-IL" sz="2800" dirty="0">
              <a:solidFill>
                <a:schemeClr val="accent4">
                  <a:lumMod val="20000"/>
                  <a:lumOff val="80000"/>
                </a:schemeClr>
              </a:solidFill>
            </a:endParaRPr>
          </a:p>
        </p:txBody>
      </p:sp>
      <p:pic>
        <p:nvPicPr>
          <p:cNvPr id="8" name="Picture 7" descr="untitled.bmp"/>
          <p:cNvPicPr>
            <a:picLocks noChangeAspect="1"/>
          </p:cNvPicPr>
          <p:nvPr/>
        </p:nvPicPr>
        <p:blipFill>
          <a:blip r:embed="rId3"/>
          <a:stretch>
            <a:fillRect/>
          </a:stretch>
        </p:blipFill>
        <p:spPr>
          <a:xfrm>
            <a:off x="357158" y="3357562"/>
            <a:ext cx="2206417" cy="169545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Action Button: Custom 6">
            <a:hlinkClick r:id="rId4" action="ppaction://hlinksldjump" highlightClick="1"/>
          </p:cNvPr>
          <p:cNvSpPr/>
          <p:nvPr/>
        </p:nvSpPr>
        <p:spPr>
          <a:xfrm>
            <a:off x="357158" y="6000768"/>
            <a:ext cx="1357322" cy="571504"/>
          </a:xfrm>
          <a:prstGeom prst="actionButtonBlank">
            <a:avLst/>
          </a:prstGeom>
          <a:no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5"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3).jpg"/>
          <p:cNvPicPr>
            <a:picLocks noGrp="1" noChangeAspect="1"/>
          </p:cNvPicPr>
          <p:nvPr>
            <p:ph idx="1"/>
          </p:nvPr>
        </p:nvPicPr>
        <p:blipFill>
          <a:blip r:embed="rId2"/>
          <a:stretch>
            <a:fillRect/>
          </a:stretch>
        </p:blipFill>
        <p:spPr>
          <a:xfrm>
            <a:off x="0" y="1"/>
            <a:ext cx="9144000" cy="6858000"/>
          </a:xfrm>
        </p:spPr>
      </p:pic>
      <p:sp>
        <p:nvSpPr>
          <p:cNvPr id="6" name="TextBox 5"/>
          <p:cNvSpPr txBox="1"/>
          <p:nvPr/>
        </p:nvSpPr>
        <p:spPr>
          <a:xfrm>
            <a:off x="3000364" y="4214818"/>
            <a:ext cx="4429156" cy="1323439"/>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ctr" rtl="1"/>
            <a:r>
              <a:rPr lang="ar-SA" sz="4000" b="1" dirty="0" smtClean="0">
                <a:solidFill>
                  <a:schemeClr val="accent4">
                    <a:lumMod val="20000"/>
                    <a:lumOff val="80000"/>
                  </a:schemeClr>
                </a:solidFill>
                <a:cs typeface="Traditional Arabic" pitchFamily="2" charset="-78"/>
              </a:rPr>
              <a:t> لإنشاء عمود على مستقيم من</a:t>
            </a:r>
          </a:p>
          <a:p>
            <a:pPr algn="ctr" rtl="1"/>
            <a:r>
              <a:rPr lang="ar-SA" sz="4000" b="1" dirty="0" smtClean="0">
                <a:solidFill>
                  <a:schemeClr val="accent4">
                    <a:lumMod val="20000"/>
                    <a:lumOff val="80000"/>
                  </a:schemeClr>
                </a:solidFill>
                <a:cs typeface="Traditional Arabic" pitchFamily="2" charset="-78"/>
              </a:rPr>
              <a:t>نقطة خارجه</a:t>
            </a:r>
          </a:p>
        </p:txBody>
      </p:sp>
      <p:sp>
        <p:nvSpPr>
          <p:cNvPr id="5" name="TextBox 4"/>
          <p:cNvSpPr txBox="1"/>
          <p:nvPr/>
        </p:nvSpPr>
        <p:spPr>
          <a:xfrm>
            <a:off x="2357422" y="1928802"/>
            <a:ext cx="6286544" cy="2308324"/>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r" rtl="1"/>
            <a:r>
              <a:rPr lang="ar-SA" sz="3600" dirty="0" smtClean="0">
                <a:solidFill>
                  <a:schemeClr val="accent4">
                    <a:lumMod val="20000"/>
                    <a:lumOff val="80000"/>
                  </a:schemeClr>
                </a:solidFill>
                <a:cs typeface="Traditional Arabic" pitchFamily="2" charset="-78"/>
              </a:rPr>
              <a:t>ضع سن الفرجار عند </a:t>
            </a:r>
            <a:r>
              <a:rPr lang="ar-SA" sz="3600" dirty="0" err="1" smtClean="0">
                <a:solidFill>
                  <a:schemeClr val="accent4">
                    <a:lumMod val="20000"/>
                    <a:lumOff val="80000"/>
                  </a:schemeClr>
                </a:solidFill>
                <a:cs typeface="Traditional Arabic" pitchFamily="2" charset="-78"/>
              </a:rPr>
              <a:t>د</a:t>
            </a:r>
            <a:r>
              <a:rPr lang="ar-SA" sz="3600" dirty="0" smtClean="0">
                <a:solidFill>
                  <a:schemeClr val="accent4">
                    <a:lumMod val="20000"/>
                    <a:lumOff val="80000"/>
                  </a:schemeClr>
                </a:solidFill>
                <a:cs typeface="Traditional Arabic" pitchFamily="2" charset="-78"/>
              </a:rPr>
              <a:t> وارسم قوسًا يقطع </a:t>
            </a:r>
            <a:r>
              <a:rPr lang="ar-SA" sz="3600" dirty="0" err="1" smtClean="0">
                <a:solidFill>
                  <a:schemeClr val="accent4">
                    <a:lumMod val="20000"/>
                    <a:lumOff val="80000"/>
                  </a:schemeClr>
                </a:solidFill>
                <a:cs typeface="Traditional Arabic" pitchFamily="2" charset="-78"/>
              </a:rPr>
              <a:t>أ</a:t>
            </a:r>
            <a:r>
              <a:rPr lang="ar-SA" sz="3600" dirty="0" smtClean="0">
                <a:solidFill>
                  <a:schemeClr val="accent4">
                    <a:lumMod val="20000"/>
                    <a:lumOff val="80000"/>
                  </a:schemeClr>
                </a:solidFill>
                <a:cs typeface="Traditional Arabic" pitchFamily="2" charset="-78"/>
              </a:rPr>
              <a:t> ب </a:t>
            </a:r>
          </a:p>
          <a:p>
            <a:pPr algn="r" rtl="1"/>
            <a:r>
              <a:rPr lang="ar-SA" sz="3600" dirty="0" smtClean="0">
                <a:solidFill>
                  <a:schemeClr val="accent4">
                    <a:lumMod val="20000"/>
                    <a:lumOff val="80000"/>
                  </a:schemeClr>
                </a:solidFill>
                <a:cs typeface="Traditional Arabic" pitchFamily="2" charset="-78"/>
              </a:rPr>
              <a:t>(كما في الرسم أعلاه) عند النقطتين </a:t>
            </a:r>
            <a:r>
              <a:rPr lang="ar-SA" sz="3600" dirty="0" err="1" smtClean="0">
                <a:solidFill>
                  <a:schemeClr val="accent4">
                    <a:lumMod val="20000"/>
                    <a:lumOff val="80000"/>
                  </a:schemeClr>
                </a:solidFill>
                <a:cs typeface="Traditional Arabic" pitchFamily="2" charset="-78"/>
              </a:rPr>
              <a:t>س</a:t>
            </a:r>
            <a:r>
              <a:rPr lang="ar-SA" sz="3600" dirty="0" smtClean="0">
                <a:solidFill>
                  <a:schemeClr val="accent4">
                    <a:lumMod val="20000"/>
                    <a:lumOff val="80000"/>
                  </a:schemeClr>
                </a:solidFill>
                <a:cs typeface="Traditional Arabic" pitchFamily="2" charset="-78"/>
              </a:rPr>
              <a:t> ،ص. ثم بعد ذلك نصِّف </a:t>
            </a:r>
            <a:r>
              <a:rPr lang="ar-SA" sz="3600" dirty="0" err="1" smtClean="0">
                <a:solidFill>
                  <a:schemeClr val="accent4">
                    <a:lumMod val="20000"/>
                    <a:lumOff val="80000"/>
                  </a:schemeClr>
                </a:solidFill>
                <a:cs typeface="Traditional Arabic" pitchFamily="2" charset="-78"/>
              </a:rPr>
              <a:t>س</a:t>
            </a:r>
            <a:r>
              <a:rPr lang="ar-SA" sz="3600" dirty="0" smtClean="0">
                <a:solidFill>
                  <a:schemeClr val="accent4">
                    <a:lumMod val="20000"/>
                    <a:lumOff val="80000"/>
                  </a:schemeClr>
                </a:solidFill>
                <a:cs typeface="Traditional Arabic" pitchFamily="2" charset="-78"/>
              </a:rPr>
              <a:t> ص لتحصل على منتصفها </a:t>
            </a:r>
            <a:r>
              <a:rPr lang="ar-SA" sz="3600" dirty="0" err="1" smtClean="0">
                <a:solidFill>
                  <a:schemeClr val="accent4">
                    <a:lumMod val="20000"/>
                    <a:lumOff val="80000"/>
                  </a:schemeClr>
                </a:solidFill>
                <a:cs typeface="Traditional Arabic" pitchFamily="2" charset="-78"/>
              </a:rPr>
              <a:t>م</a:t>
            </a:r>
            <a:r>
              <a:rPr lang="ar-SA" sz="3600" dirty="0" smtClean="0">
                <a:solidFill>
                  <a:schemeClr val="accent4">
                    <a:lumMod val="20000"/>
                    <a:lumOff val="80000"/>
                  </a:schemeClr>
                </a:solidFill>
                <a:cs typeface="Traditional Arabic" pitchFamily="2" charset="-78"/>
              </a:rPr>
              <a:t>.</a:t>
            </a:r>
          </a:p>
          <a:p>
            <a:pPr algn="r" rtl="1"/>
            <a:r>
              <a:rPr lang="ar-SA" sz="3600" dirty="0" smtClean="0">
                <a:solidFill>
                  <a:schemeClr val="accent4">
                    <a:lumMod val="20000"/>
                    <a:lumOff val="80000"/>
                  </a:schemeClr>
                </a:solidFill>
                <a:cs typeface="Traditional Arabic" pitchFamily="2" charset="-78"/>
              </a:rPr>
              <a:t>المستقيم </a:t>
            </a:r>
            <a:r>
              <a:rPr lang="ar-SA" sz="3600" dirty="0" err="1" smtClean="0">
                <a:solidFill>
                  <a:schemeClr val="accent4">
                    <a:lumMod val="20000"/>
                    <a:lumOff val="80000"/>
                  </a:schemeClr>
                </a:solidFill>
                <a:cs typeface="Traditional Arabic" pitchFamily="2" charset="-78"/>
              </a:rPr>
              <a:t>د</a:t>
            </a:r>
            <a:r>
              <a:rPr lang="ar-SA" sz="3600" dirty="0" smtClean="0">
                <a:solidFill>
                  <a:schemeClr val="accent4">
                    <a:lumMod val="20000"/>
                    <a:lumOff val="80000"/>
                  </a:schemeClr>
                </a:solidFill>
                <a:cs typeface="Traditional Arabic" pitchFamily="2" charset="-78"/>
              </a:rPr>
              <a:t> م </a:t>
            </a:r>
            <a:r>
              <a:rPr lang="ar-SA" sz="3600" dirty="0" err="1" smtClean="0">
                <a:solidFill>
                  <a:schemeClr val="accent4">
                    <a:lumMod val="20000"/>
                    <a:lumOff val="80000"/>
                  </a:schemeClr>
                </a:solidFill>
                <a:cs typeface="Traditional Arabic" pitchFamily="2" charset="-78"/>
              </a:rPr>
              <a:t>يعامد</a:t>
            </a:r>
            <a:r>
              <a:rPr lang="ar-SA" sz="3600" dirty="0" smtClean="0">
                <a:solidFill>
                  <a:schemeClr val="accent4">
                    <a:lumMod val="20000"/>
                    <a:lumOff val="80000"/>
                  </a:schemeClr>
                </a:solidFill>
                <a:cs typeface="Traditional Arabic" pitchFamily="2" charset="-78"/>
              </a:rPr>
              <a:t> أ </a:t>
            </a:r>
            <a:r>
              <a:rPr lang="ar-SA" sz="3600" dirty="0" err="1" smtClean="0">
                <a:solidFill>
                  <a:schemeClr val="accent4">
                    <a:lumMod val="20000"/>
                    <a:lumOff val="80000"/>
                  </a:schemeClr>
                </a:solidFill>
                <a:cs typeface="Traditional Arabic" pitchFamily="2" charset="-78"/>
              </a:rPr>
              <a:t>ب</a:t>
            </a:r>
            <a:r>
              <a:rPr lang="ar-SA" sz="3600" dirty="0" smtClean="0">
                <a:solidFill>
                  <a:schemeClr val="accent4">
                    <a:lumMod val="20000"/>
                    <a:lumOff val="80000"/>
                  </a:schemeClr>
                </a:solidFill>
                <a:cs typeface="Traditional Arabic" pitchFamily="2" charset="-78"/>
              </a:rPr>
              <a:t>. </a:t>
            </a:r>
          </a:p>
        </p:txBody>
      </p:sp>
      <p:sp>
        <p:nvSpPr>
          <p:cNvPr id="7" name="Action Button: Custom 6">
            <a:hlinkClick r:id="rId3" action="ppaction://hlinksldjump" highlightClick="1"/>
          </p:cNvPr>
          <p:cNvSpPr/>
          <p:nvPr/>
        </p:nvSpPr>
        <p:spPr>
          <a:xfrm>
            <a:off x="357158" y="6000768"/>
            <a:ext cx="1357322" cy="571504"/>
          </a:xfrm>
          <a:prstGeom prst="actionButtonBlank">
            <a:avLst/>
          </a:prstGeom>
          <a:no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4" action="ppaction://hlinksldjump"/>
              </a:rPr>
              <a:t>للرجوع إلى الشريحة السابقة</a:t>
            </a:r>
            <a:endParaRPr lang="en-US" dirty="0">
              <a:cs typeface="Traditional Arabic" pitchFamily="2" charset="-78"/>
            </a:endParaRPr>
          </a:p>
        </p:txBody>
      </p:sp>
      <p:pic>
        <p:nvPicPr>
          <p:cNvPr id="10" name="Picture 9" descr="http://mousou3a.educdz.com/img/26_081345_10.jpg"/>
          <p:cNvPicPr/>
          <p:nvPr/>
        </p:nvPicPr>
        <p:blipFill>
          <a:blip r:embed="rId5"/>
          <a:srcRect/>
          <a:stretch>
            <a:fillRect/>
          </a:stretch>
        </p:blipFill>
        <p:spPr bwMode="auto">
          <a:xfrm>
            <a:off x="214282" y="3714752"/>
            <a:ext cx="2286016" cy="1571636"/>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0).jpg"/>
          <p:cNvPicPr>
            <a:picLocks noGrp="1" noChangeAspect="1"/>
          </p:cNvPicPr>
          <p:nvPr>
            <p:ph idx="1"/>
          </p:nvPr>
        </p:nvPicPr>
        <p:blipFill>
          <a:blip r:embed="rId2"/>
          <a:stretch>
            <a:fillRect/>
          </a:stretch>
        </p:blipFill>
        <p:spPr>
          <a:xfrm>
            <a:off x="0" y="71462"/>
            <a:ext cx="9144000" cy="6858000"/>
          </a:xfrm>
        </p:spPr>
      </p:pic>
      <p:sp>
        <p:nvSpPr>
          <p:cNvPr id="5" name="Rectangle 4"/>
          <p:cNvSpPr/>
          <p:nvPr/>
        </p:nvSpPr>
        <p:spPr>
          <a:xfrm>
            <a:off x="3000364" y="5715016"/>
            <a:ext cx="1258678" cy="646331"/>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none">
            <a:spAutoFit/>
          </a:bodyPr>
          <a:lstStyle/>
          <a:p>
            <a:pPr algn="ctr" rtl="1"/>
            <a:r>
              <a:rPr lang="ar-SA" sz="3600" dirty="0" smtClean="0">
                <a:solidFill>
                  <a:schemeClr val="bg1">
                    <a:lumMod val="85000"/>
                  </a:schemeClr>
                </a:solidFill>
                <a:effectLst>
                  <a:glow rad="228600">
                    <a:schemeClr val="accent1">
                      <a:satMod val="175000"/>
                      <a:alpha val="40000"/>
                    </a:schemeClr>
                  </a:glow>
                </a:effectLst>
                <a:cs typeface="Andalus" pitchFamily="2" charset="-78"/>
              </a:rPr>
              <a:t> مستقيم</a:t>
            </a:r>
            <a:endParaRPr lang="he-IL" sz="3600" dirty="0">
              <a:solidFill>
                <a:schemeClr val="bg1">
                  <a:lumMod val="85000"/>
                </a:schemeClr>
              </a:solidFill>
              <a:effectLst>
                <a:glow rad="228600">
                  <a:schemeClr val="accent1">
                    <a:satMod val="175000"/>
                    <a:alpha val="40000"/>
                  </a:schemeClr>
                </a:glow>
              </a:effectLst>
            </a:endParaRPr>
          </a:p>
        </p:txBody>
      </p:sp>
      <p:sp>
        <p:nvSpPr>
          <p:cNvPr id="6" name="Rectangle 5"/>
          <p:cNvSpPr/>
          <p:nvPr/>
        </p:nvSpPr>
        <p:spPr>
          <a:xfrm>
            <a:off x="7572396" y="4286256"/>
            <a:ext cx="880347" cy="707886"/>
          </a:xfrm>
          <a:prstGeom prst="rect">
            <a:avLst/>
          </a:prstGeom>
        </p:spPr>
        <p:txBody>
          <a:bodyPr wrap="square">
            <a:spAutoFit/>
          </a:bodyPr>
          <a:lstStyle/>
          <a:p>
            <a:pPr algn="ctr" rtl="1"/>
            <a:r>
              <a:rPr lang="ar-SA" sz="4000" dirty="0" smtClean="0">
                <a:solidFill>
                  <a:schemeClr val="bg1">
                    <a:lumMod val="85000"/>
                  </a:schemeClr>
                </a:solidFill>
                <a:effectLst>
                  <a:glow rad="228600">
                    <a:schemeClr val="accent1">
                      <a:satMod val="175000"/>
                      <a:alpha val="40000"/>
                    </a:schemeClr>
                  </a:glow>
                </a:effectLst>
                <a:cs typeface="Andalus" pitchFamily="2" charset="-78"/>
              </a:rPr>
              <a:t>رسم</a:t>
            </a:r>
            <a:endParaRPr lang="ar-SA" dirty="0" smtClean="0">
              <a:solidFill>
                <a:schemeClr val="bg1">
                  <a:lumMod val="85000"/>
                </a:schemeClr>
              </a:solidFill>
              <a:effectLst>
                <a:glow rad="228600">
                  <a:schemeClr val="accent1">
                    <a:satMod val="175000"/>
                    <a:alpha val="40000"/>
                  </a:schemeClr>
                </a:glow>
              </a:effectLst>
              <a:cs typeface="Andalus" pitchFamily="2" charset="-78"/>
            </a:endParaRPr>
          </a:p>
        </p:txBody>
      </p:sp>
      <p:sp>
        <p:nvSpPr>
          <p:cNvPr id="7" name="Rectangle 6"/>
          <p:cNvSpPr/>
          <p:nvPr/>
        </p:nvSpPr>
        <p:spPr>
          <a:xfrm>
            <a:off x="6429388" y="5357826"/>
            <a:ext cx="978153" cy="646331"/>
          </a:xfrm>
          <a:prstGeom prst="rect">
            <a:avLst/>
          </a:prstGeom>
        </p:spPr>
        <p:txBody>
          <a:bodyPr wrap="none">
            <a:spAutoFit/>
          </a:bodyPr>
          <a:lstStyle/>
          <a:p>
            <a:r>
              <a:rPr lang="ar-SA" sz="3600" dirty="0" smtClean="0">
                <a:solidFill>
                  <a:schemeClr val="bg1">
                    <a:lumMod val="85000"/>
                  </a:schemeClr>
                </a:solidFill>
                <a:effectLst>
                  <a:glow rad="228600">
                    <a:schemeClr val="accent1">
                      <a:satMod val="175000"/>
                      <a:alpha val="40000"/>
                    </a:schemeClr>
                  </a:glow>
                </a:effectLst>
                <a:cs typeface="Andalus" pitchFamily="2" charset="-78"/>
              </a:rPr>
              <a:t>عمود</a:t>
            </a:r>
            <a:endParaRPr lang="he-IL" dirty="0">
              <a:solidFill>
                <a:schemeClr val="bg1">
                  <a:lumMod val="85000"/>
                </a:schemeClr>
              </a:solidFill>
            </a:endParaRPr>
          </a:p>
        </p:txBody>
      </p:sp>
      <p:sp>
        <p:nvSpPr>
          <p:cNvPr id="8" name="Rectangle 7"/>
          <p:cNvSpPr/>
          <p:nvPr/>
        </p:nvSpPr>
        <p:spPr>
          <a:xfrm>
            <a:off x="5143504" y="6000768"/>
            <a:ext cx="689612" cy="584775"/>
          </a:xfrm>
          <a:prstGeom prst="rect">
            <a:avLst/>
          </a:prstGeom>
        </p:spPr>
        <p:txBody>
          <a:bodyPr wrap="none">
            <a:spAutoFit/>
          </a:bodyPr>
          <a:lstStyle/>
          <a:p>
            <a:pPr algn="ctr" rtl="1"/>
            <a:r>
              <a:rPr lang="ar-SA" sz="3200" dirty="0" smtClean="0">
                <a:solidFill>
                  <a:schemeClr val="bg1">
                    <a:lumMod val="85000"/>
                  </a:schemeClr>
                </a:solidFill>
                <a:effectLst>
                  <a:glow rad="228600">
                    <a:schemeClr val="accent1">
                      <a:satMod val="175000"/>
                      <a:alpha val="40000"/>
                    </a:schemeClr>
                  </a:glow>
                </a:effectLst>
                <a:cs typeface="Andalus" pitchFamily="2" charset="-78"/>
              </a:rPr>
              <a:t>على</a:t>
            </a:r>
            <a:endParaRPr lang="ar-SA" dirty="0" smtClean="0">
              <a:solidFill>
                <a:schemeClr val="bg1">
                  <a:lumMod val="85000"/>
                </a:schemeClr>
              </a:solidFill>
              <a:effectLst>
                <a:glow rad="228600">
                  <a:schemeClr val="accent1">
                    <a:satMod val="175000"/>
                    <a:alpha val="40000"/>
                  </a:schemeClr>
                </a:glow>
              </a:effectLst>
              <a:cs typeface="Andalus" pitchFamily="2" charset="-78"/>
            </a:endParaRPr>
          </a:p>
        </p:txBody>
      </p:sp>
      <p:sp>
        <p:nvSpPr>
          <p:cNvPr id="9" name="TextBox 8"/>
          <p:cNvSpPr txBox="1"/>
          <p:nvPr/>
        </p:nvSpPr>
        <p:spPr>
          <a:xfrm>
            <a:off x="7286644" y="4929198"/>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0" name="TextBox 9"/>
          <p:cNvSpPr txBox="1"/>
          <p:nvPr/>
        </p:nvSpPr>
        <p:spPr>
          <a:xfrm>
            <a:off x="6072198" y="5857892"/>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1" name="TextBox 10"/>
          <p:cNvSpPr txBox="1"/>
          <p:nvPr/>
        </p:nvSpPr>
        <p:spPr>
          <a:xfrm>
            <a:off x="4286248" y="6072206"/>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2" name="TextBox 11"/>
          <p:cNvSpPr txBox="1"/>
          <p:nvPr/>
        </p:nvSpPr>
        <p:spPr>
          <a:xfrm>
            <a:off x="1428728" y="1071546"/>
            <a:ext cx="6286544" cy="3323987"/>
          </a:xfrm>
          <a:prstGeom prst="rect">
            <a:avLst/>
          </a:prstGeom>
          <a:noFill/>
          <a:ln w="57150">
            <a:solidFill>
              <a:schemeClr val="accent1">
                <a:lumMod val="75000"/>
              </a:schemeClr>
            </a:solidFill>
            <a:prstDash val="lgDashDotDot"/>
          </a:ln>
        </p:spPr>
        <p:txBody>
          <a:bodyPr wrap="square" rtlCol="1">
            <a:spAutoFit/>
            <a:scene3d>
              <a:camera prst="orthographicFront"/>
              <a:lightRig rig="balanced" dir="t">
                <a:rot lat="0" lon="0" rev="2100000"/>
              </a:lightRig>
            </a:scene3d>
            <a:sp3d extrusionH="57150" prstMaterial="metal">
              <a:bevelT w="38100" h="25400"/>
              <a:contourClr>
                <a:schemeClr val="bg2"/>
              </a:contourClr>
            </a:sp3d>
          </a:bodyPr>
          <a:lstStyle/>
          <a:p>
            <a:pPr algn="r" rtl="1"/>
            <a:r>
              <a:rPr lang="ar-SA" sz="3200" b="1" dirty="0" smtClean="0">
                <a:ln w="50800"/>
                <a:effectLst>
                  <a:glow rad="101600">
                    <a:schemeClr val="accent1">
                      <a:satMod val="175000"/>
                      <a:alpha val="40000"/>
                    </a:schemeClr>
                  </a:glow>
                </a:effectLst>
                <a:cs typeface="Traditional Arabic" pitchFamily="2" charset="-78"/>
              </a:rPr>
              <a:t>لنفترض أننا نريد إنشاء عمود على المستقيم أ ب عند النقطة ج التي تقع عليه. (انظر الرسم أدناه). ضع سن الفرجار عند ج وارسم قوسين ليقطعا أ ب عند س ، ص. وباستخدام س ، ص كنقطتي طرف، نصِّف القطعة المستقيمة س ص مثلما في التوجيهات المقدَّمة أعلاه. المستقيم المنصِّف م ن هو العمود على أ ب عند ج</a:t>
            </a:r>
            <a:r>
              <a:rPr lang="en-US" sz="3200" b="1" dirty="0" smtClean="0">
                <a:ln w="50800"/>
                <a:effectLst>
                  <a:glow rad="101600">
                    <a:schemeClr val="accent1">
                      <a:satMod val="175000"/>
                      <a:alpha val="40000"/>
                    </a:schemeClr>
                  </a:glow>
                </a:effectLst>
                <a:cs typeface="Traditional Arabic" pitchFamily="2" charset="-78"/>
              </a:rPr>
              <a:t>.</a:t>
            </a:r>
            <a:endParaRPr lang="en-US" sz="2400" b="1" dirty="0" smtClean="0">
              <a:ln w="50800"/>
              <a:effectLst>
                <a:glow rad="101600">
                  <a:schemeClr val="accent1">
                    <a:satMod val="175000"/>
                    <a:alpha val="40000"/>
                  </a:schemeClr>
                </a:glow>
              </a:effectLst>
              <a:cs typeface="Traditional Arabic" pitchFamily="2" charset="-78"/>
            </a:endParaRPr>
          </a:p>
          <a:p>
            <a:pPr algn="r" rtl="1"/>
            <a:endParaRPr lang="he-IL" b="1" dirty="0">
              <a:ln w="50800"/>
            </a:endParaRPr>
          </a:p>
        </p:txBody>
      </p:sp>
      <p:pic>
        <p:nvPicPr>
          <p:cNvPr id="13" name="Picture 12" descr="http://mousou3a.educdz.com/img/26_081345_09.jpg"/>
          <p:cNvPicPr/>
          <p:nvPr/>
        </p:nvPicPr>
        <p:blipFill>
          <a:blip r:embed="rId3"/>
          <a:srcRect/>
          <a:stretch>
            <a:fillRect/>
          </a:stretch>
        </p:blipFill>
        <p:spPr bwMode="auto">
          <a:xfrm>
            <a:off x="285720" y="4857760"/>
            <a:ext cx="2143140" cy="1285884"/>
          </a:xfrm>
          <a:prstGeom prst="rect">
            <a:avLst/>
          </a:prstGeom>
          <a:noFill/>
          <a:ln w="9525">
            <a:noFill/>
            <a:miter lim="800000"/>
            <a:headEnd/>
            <a:tailEnd/>
          </a:ln>
        </p:spPr>
      </p:pic>
      <p:sp>
        <p:nvSpPr>
          <p:cNvPr id="14" name="Action Button: Custom 13">
            <a:hlinkClick r:id="rId4" action="ppaction://hlinksldjump" highlightClick="1"/>
          </p:cNvPr>
          <p:cNvSpPr/>
          <p:nvPr/>
        </p:nvSpPr>
        <p:spPr>
          <a:xfrm>
            <a:off x="7500958" y="6000768"/>
            <a:ext cx="1357322" cy="571504"/>
          </a:xfrm>
          <a:prstGeom prst="actionButtonBlank">
            <a:avLst/>
          </a:prstGeom>
          <a:noFill/>
          <a:ln w="38100">
            <a:solidFill>
              <a:schemeClr val="bg2">
                <a:lumMod val="60000"/>
                <a:lumOff val="40000"/>
              </a:schemeClr>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5"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0).jpg"/>
          <p:cNvPicPr>
            <a:picLocks noGrp="1" noChangeAspect="1"/>
          </p:cNvPicPr>
          <p:nvPr>
            <p:ph idx="1"/>
          </p:nvPr>
        </p:nvPicPr>
        <p:blipFill>
          <a:blip r:embed="rId2"/>
          <a:stretch>
            <a:fillRect/>
          </a:stretch>
        </p:blipFill>
        <p:spPr>
          <a:xfrm>
            <a:off x="0" y="71462"/>
            <a:ext cx="9144000" cy="6858000"/>
          </a:xfrm>
        </p:spPr>
      </p:pic>
      <p:sp>
        <p:nvSpPr>
          <p:cNvPr id="5" name="Rectangle 4"/>
          <p:cNvSpPr/>
          <p:nvPr/>
        </p:nvSpPr>
        <p:spPr>
          <a:xfrm>
            <a:off x="3000364" y="5715016"/>
            <a:ext cx="1425390" cy="646331"/>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none">
            <a:spAutoFit/>
          </a:bodyPr>
          <a:lstStyle/>
          <a:p>
            <a:pPr algn="ctr" rtl="1"/>
            <a:r>
              <a:rPr lang="ar-SA" sz="3600" dirty="0" smtClean="0">
                <a:solidFill>
                  <a:schemeClr val="bg1">
                    <a:lumMod val="85000"/>
                  </a:schemeClr>
                </a:solidFill>
                <a:effectLst>
                  <a:glow rad="228600">
                    <a:schemeClr val="accent1">
                      <a:satMod val="175000"/>
                      <a:alpha val="40000"/>
                    </a:schemeClr>
                  </a:glow>
                </a:effectLst>
                <a:cs typeface="Andalus" pitchFamily="2" charset="-78"/>
              </a:rPr>
              <a:t> مستقيمة</a:t>
            </a:r>
            <a:endParaRPr lang="he-IL" sz="3600" dirty="0">
              <a:solidFill>
                <a:schemeClr val="bg1">
                  <a:lumMod val="85000"/>
                </a:schemeClr>
              </a:solidFill>
              <a:effectLst>
                <a:glow rad="228600">
                  <a:schemeClr val="accent1">
                    <a:satMod val="175000"/>
                    <a:alpha val="40000"/>
                  </a:schemeClr>
                </a:glow>
              </a:effectLst>
            </a:endParaRPr>
          </a:p>
        </p:txBody>
      </p:sp>
      <p:sp>
        <p:nvSpPr>
          <p:cNvPr id="6" name="Rectangle 5"/>
          <p:cNvSpPr/>
          <p:nvPr/>
        </p:nvSpPr>
        <p:spPr>
          <a:xfrm>
            <a:off x="6143636" y="5286388"/>
            <a:ext cx="1357322" cy="707886"/>
          </a:xfrm>
          <a:prstGeom prst="rect">
            <a:avLst/>
          </a:prstGeom>
        </p:spPr>
        <p:txBody>
          <a:bodyPr wrap="square">
            <a:spAutoFit/>
          </a:bodyPr>
          <a:lstStyle/>
          <a:p>
            <a:pPr algn="ctr" rtl="1"/>
            <a:r>
              <a:rPr lang="ar-SA" sz="4000" dirty="0" smtClean="0">
                <a:solidFill>
                  <a:schemeClr val="bg1">
                    <a:lumMod val="85000"/>
                  </a:schemeClr>
                </a:solidFill>
                <a:effectLst>
                  <a:glow rad="228600">
                    <a:schemeClr val="accent1">
                      <a:satMod val="175000"/>
                      <a:alpha val="40000"/>
                    </a:schemeClr>
                  </a:glow>
                </a:effectLst>
                <a:cs typeface="Andalus" pitchFamily="2" charset="-78"/>
              </a:rPr>
              <a:t>تنصيف</a:t>
            </a:r>
            <a:endParaRPr lang="ar-SA" dirty="0" smtClean="0">
              <a:solidFill>
                <a:schemeClr val="bg1">
                  <a:lumMod val="85000"/>
                </a:schemeClr>
              </a:solidFill>
              <a:effectLst>
                <a:glow rad="228600">
                  <a:schemeClr val="accent1">
                    <a:satMod val="175000"/>
                    <a:alpha val="40000"/>
                  </a:schemeClr>
                </a:glow>
              </a:effectLst>
              <a:cs typeface="Andalus" pitchFamily="2" charset="-78"/>
            </a:endParaRPr>
          </a:p>
        </p:txBody>
      </p:sp>
      <p:sp>
        <p:nvSpPr>
          <p:cNvPr id="7" name="Rectangle 6"/>
          <p:cNvSpPr/>
          <p:nvPr/>
        </p:nvSpPr>
        <p:spPr>
          <a:xfrm>
            <a:off x="4929190" y="6000768"/>
            <a:ext cx="896399" cy="646331"/>
          </a:xfrm>
          <a:prstGeom prst="rect">
            <a:avLst/>
          </a:prstGeom>
        </p:spPr>
        <p:txBody>
          <a:bodyPr wrap="none">
            <a:spAutoFit/>
          </a:bodyPr>
          <a:lstStyle/>
          <a:p>
            <a:r>
              <a:rPr lang="ar-SA" sz="3600" dirty="0" smtClean="0">
                <a:solidFill>
                  <a:schemeClr val="bg1">
                    <a:lumMod val="85000"/>
                  </a:schemeClr>
                </a:solidFill>
                <a:effectLst>
                  <a:glow rad="228600">
                    <a:schemeClr val="accent1">
                      <a:satMod val="175000"/>
                      <a:alpha val="40000"/>
                    </a:schemeClr>
                  </a:glow>
                </a:effectLst>
                <a:cs typeface="Andalus" pitchFamily="2" charset="-78"/>
              </a:rPr>
              <a:t>قطعة</a:t>
            </a:r>
            <a:endParaRPr lang="he-IL" dirty="0">
              <a:solidFill>
                <a:schemeClr val="bg1">
                  <a:lumMod val="85000"/>
                </a:schemeClr>
              </a:solidFill>
            </a:endParaRPr>
          </a:p>
        </p:txBody>
      </p:sp>
      <p:sp>
        <p:nvSpPr>
          <p:cNvPr id="10" name="TextBox 9"/>
          <p:cNvSpPr txBox="1"/>
          <p:nvPr/>
        </p:nvSpPr>
        <p:spPr>
          <a:xfrm>
            <a:off x="6072198" y="5857892"/>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1" name="TextBox 10"/>
          <p:cNvSpPr txBox="1"/>
          <p:nvPr/>
        </p:nvSpPr>
        <p:spPr>
          <a:xfrm>
            <a:off x="4286248" y="6072206"/>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2" name="TextBox 11"/>
          <p:cNvSpPr txBox="1"/>
          <p:nvPr/>
        </p:nvSpPr>
        <p:spPr>
          <a:xfrm>
            <a:off x="1428728" y="1071546"/>
            <a:ext cx="6286544" cy="3046988"/>
          </a:xfrm>
          <a:prstGeom prst="rect">
            <a:avLst/>
          </a:prstGeom>
          <a:noFill/>
          <a:ln w="57150">
            <a:solidFill>
              <a:schemeClr val="accent1">
                <a:lumMod val="75000"/>
              </a:schemeClr>
            </a:solidFill>
            <a:prstDash val="lgDashDotDot"/>
          </a:ln>
        </p:spPr>
        <p:txBody>
          <a:bodyPr wrap="square" rtlCol="1">
            <a:spAutoFit/>
            <a:scene3d>
              <a:camera prst="orthographicFront"/>
              <a:lightRig rig="balanced" dir="t">
                <a:rot lat="0" lon="0" rev="2100000"/>
              </a:lightRig>
            </a:scene3d>
            <a:sp3d extrusionH="57150" prstMaterial="metal">
              <a:bevelT w="38100" h="25400"/>
              <a:contourClr>
                <a:schemeClr val="bg2"/>
              </a:contourClr>
            </a:sp3d>
          </a:bodyPr>
          <a:lstStyle/>
          <a:p>
            <a:pPr algn="r" rtl="1"/>
            <a:r>
              <a:rPr lang="ar-SA" sz="3200" b="1" dirty="0" smtClean="0">
                <a:ln w="50800"/>
                <a:effectLst>
                  <a:glow rad="101600">
                    <a:schemeClr val="accent1">
                      <a:satMod val="175000"/>
                      <a:alpha val="40000"/>
                    </a:schemeClr>
                  </a:glow>
                </a:effectLst>
                <a:cs typeface="Traditional Arabic" pitchFamily="2" charset="-78"/>
              </a:rPr>
              <a:t>لتنصيف القطعة المستقيمة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أدناه، افتح الفرجار فتحة أكبر من نصف طول القطعة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ضع سن الفرجار عند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وارسم قوسًا فوق القطعة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وآخر        أسفل منها، ثم كرر العملية نفسها مع وضع سن الفرجار عند </a:t>
            </a:r>
            <a:r>
              <a:rPr lang="ar-SA" sz="3200" b="1" dirty="0" err="1" smtClean="0">
                <a:ln w="50800"/>
                <a:effectLst>
                  <a:glow rad="101600">
                    <a:schemeClr val="accent1">
                      <a:satMod val="175000"/>
                      <a:alpha val="40000"/>
                    </a:schemeClr>
                  </a:glow>
                </a:effectLst>
                <a:cs typeface="Traditional Arabic" pitchFamily="2" charset="-78"/>
              </a:rPr>
              <a:t>ب</a:t>
            </a:r>
            <a:r>
              <a:rPr lang="ar-SA" sz="3200" b="1" dirty="0" smtClean="0">
                <a:ln w="50800"/>
                <a:effectLst>
                  <a:glow rad="101600">
                    <a:schemeClr val="accent1">
                      <a:satMod val="175000"/>
                      <a:alpha val="40000"/>
                    </a:schemeClr>
                  </a:glow>
                </a:effectLst>
                <a:cs typeface="Traditional Arabic" pitchFamily="2" charset="-78"/>
              </a:rPr>
              <a:t>. ارسم الخط </a:t>
            </a:r>
            <a:r>
              <a:rPr lang="ar-SA" sz="3200" b="1" dirty="0" err="1" smtClean="0">
                <a:ln w="50800"/>
                <a:effectLst>
                  <a:glow rad="101600">
                    <a:schemeClr val="accent1">
                      <a:satMod val="175000"/>
                      <a:alpha val="40000"/>
                    </a:schemeClr>
                  </a:glow>
                </a:effectLst>
                <a:cs typeface="Traditional Arabic" pitchFamily="2" charset="-78"/>
              </a:rPr>
              <a:t>س</a:t>
            </a:r>
            <a:r>
              <a:rPr lang="ar-SA" sz="3200" b="1" dirty="0" smtClean="0">
                <a:ln w="50800"/>
                <a:effectLst>
                  <a:glow rad="101600">
                    <a:schemeClr val="accent1">
                      <a:satMod val="175000"/>
                      <a:alpha val="40000"/>
                    </a:schemeClr>
                  </a:glow>
                </a:effectLst>
                <a:cs typeface="Traditional Arabic" pitchFamily="2" charset="-78"/>
              </a:rPr>
              <a:t> ص. </a:t>
            </a:r>
            <a:r>
              <a:rPr lang="ar-SA" sz="3200" b="1" dirty="0" err="1" smtClean="0">
                <a:ln w="50800"/>
                <a:effectLst>
                  <a:glow rad="101600">
                    <a:schemeClr val="accent1">
                      <a:satMod val="175000"/>
                      <a:alpha val="40000"/>
                    </a:schemeClr>
                  </a:glow>
                </a:effectLst>
                <a:cs typeface="Traditional Arabic" pitchFamily="2" charset="-78"/>
              </a:rPr>
              <a:t>النقطةع</a:t>
            </a:r>
            <a:r>
              <a:rPr lang="ar-SA" sz="3200" b="1" dirty="0" smtClean="0">
                <a:ln w="50800"/>
                <a:effectLst>
                  <a:glow rad="101600">
                    <a:schemeClr val="accent1">
                      <a:satMod val="175000"/>
                      <a:alpha val="40000"/>
                    </a:schemeClr>
                  </a:glow>
                </a:effectLst>
                <a:cs typeface="Traditional Arabic" pitchFamily="2" charset="-78"/>
              </a:rPr>
              <a:t> تنصف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وفوق ذلك فإن المستقيم </a:t>
            </a:r>
            <a:r>
              <a:rPr lang="ar-SA" sz="3200" b="1" dirty="0" err="1" smtClean="0">
                <a:ln w="50800"/>
                <a:effectLst>
                  <a:glow rad="101600">
                    <a:schemeClr val="accent1">
                      <a:satMod val="175000"/>
                      <a:alpha val="40000"/>
                    </a:schemeClr>
                  </a:glow>
                </a:effectLst>
                <a:cs typeface="Traditional Arabic" pitchFamily="2" charset="-78"/>
              </a:rPr>
              <a:t>س</a:t>
            </a:r>
            <a:r>
              <a:rPr lang="ar-SA" sz="3200" b="1" dirty="0" smtClean="0">
                <a:ln w="50800"/>
                <a:effectLst>
                  <a:glow rad="101600">
                    <a:schemeClr val="accent1">
                      <a:satMod val="175000"/>
                      <a:alpha val="40000"/>
                    </a:schemeClr>
                  </a:glow>
                </a:effectLst>
                <a:cs typeface="Traditional Arabic" pitchFamily="2" charset="-78"/>
              </a:rPr>
              <a:t> ص </a:t>
            </a:r>
            <a:r>
              <a:rPr lang="ar-SA" sz="3200" b="1" dirty="0" err="1" smtClean="0">
                <a:ln w="50800"/>
                <a:effectLst>
                  <a:glow rad="101600">
                    <a:schemeClr val="accent1">
                      <a:satMod val="175000"/>
                      <a:alpha val="40000"/>
                    </a:schemeClr>
                  </a:glow>
                </a:effectLst>
                <a:cs typeface="Traditional Arabic" pitchFamily="2" charset="-78"/>
              </a:rPr>
              <a:t>يعامد</a:t>
            </a:r>
            <a:r>
              <a:rPr lang="ar-SA" sz="3200" b="1" dirty="0" smtClean="0">
                <a:ln w="50800"/>
                <a:effectLst>
                  <a:glow rad="101600">
                    <a:schemeClr val="accent1">
                      <a:satMod val="175000"/>
                      <a:alpha val="40000"/>
                    </a:schemeClr>
                  </a:glow>
                </a:effectLst>
                <a:cs typeface="Traditional Arabic" pitchFamily="2" charset="-78"/>
              </a:rPr>
              <a:t> أ </a:t>
            </a:r>
            <a:r>
              <a:rPr lang="ar-SA" sz="3200" b="1" dirty="0" err="1" smtClean="0">
                <a:ln w="50800"/>
                <a:effectLst>
                  <a:glow rad="101600">
                    <a:schemeClr val="accent1">
                      <a:satMod val="175000"/>
                      <a:alpha val="40000"/>
                    </a:schemeClr>
                  </a:glow>
                </a:effectLst>
                <a:cs typeface="Traditional Arabic" pitchFamily="2" charset="-78"/>
              </a:rPr>
              <a:t>ب</a:t>
            </a:r>
            <a:r>
              <a:rPr lang="ar-SA" sz="3200" b="1" dirty="0" smtClean="0">
                <a:ln w="50800"/>
                <a:effectLst>
                  <a:glow rad="101600">
                    <a:schemeClr val="accent1">
                      <a:satMod val="175000"/>
                      <a:alpha val="40000"/>
                    </a:schemeClr>
                  </a:glow>
                </a:effectLst>
                <a:cs typeface="Traditional Arabic" pitchFamily="2" charset="-78"/>
              </a:rPr>
              <a:t>.</a:t>
            </a:r>
          </a:p>
        </p:txBody>
      </p:sp>
      <p:sp>
        <p:nvSpPr>
          <p:cNvPr id="14" name="Action Button: Custom 13">
            <a:hlinkClick r:id="rId3" action="ppaction://hlinksldjump" highlightClick="1"/>
          </p:cNvPr>
          <p:cNvSpPr/>
          <p:nvPr/>
        </p:nvSpPr>
        <p:spPr>
          <a:xfrm>
            <a:off x="7500958" y="6000768"/>
            <a:ext cx="1357322" cy="571504"/>
          </a:xfrm>
          <a:prstGeom prst="actionButtonBlank">
            <a:avLst/>
          </a:prstGeom>
          <a:noFill/>
          <a:ln w="38100">
            <a:solidFill>
              <a:schemeClr val="bg2">
                <a:lumMod val="60000"/>
                <a:lumOff val="40000"/>
              </a:schemeClr>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4" action="ppaction://hlinksldjump"/>
              </a:rPr>
              <a:t>للرجوع إلى الشريحة السابقة</a:t>
            </a:r>
            <a:endParaRPr lang="en-US" dirty="0">
              <a:cs typeface="Traditional Arabic" pitchFamily="2" charset="-78"/>
            </a:endParaRPr>
          </a:p>
        </p:txBody>
      </p:sp>
      <p:pic>
        <p:nvPicPr>
          <p:cNvPr id="15" name="Picture 14" descr="http://mousou3a.educdz.com/img/26_081345_08.jpg"/>
          <p:cNvPicPr/>
          <p:nvPr/>
        </p:nvPicPr>
        <p:blipFill>
          <a:blip r:embed="rId5"/>
          <a:srcRect/>
          <a:stretch>
            <a:fillRect/>
          </a:stretch>
        </p:blipFill>
        <p:spPr bwMode="auto">
          <a:xfrm>
            <a:off x="285720" y="4500570"/>
            <a:ext cx="2143140" cy="1428760"/>
          </a:xfrm>
          <a:prstGeom prst="rect">
            <a:avLst/>
          </a:prstGeom>
          <a:noFill/>
          <a:ln w="76200">
            <a:noFill/>
            <a:miter lim="800000"/>
            <a:headEnd/>
            <a:tailEnd/>
          </a:ln>
          <a:effectLst>
            <a:outerShdw blurRad="50800" dist="38100" dir="8100000" algn="tr" rotWithShape="0">
              <a:prstClr val="black">
                <a:alpha val="40000"/>
              </a:prstClr>
            </a:outerShdw>
          </a:effectLst>
          <a:scene3d>
            <a:camera prst="orthographicFront"/>
            <a:lightRig rig="threePt" dir="t">
              <a:rot lat="0" lon="0" rev="2400000"/>
            </a:lightRig>
          </a:scene3d>
          <a:sp3d>
            <a:bevelT/>
          </a:sp3d>
        </p:spPr>
      </p:pic>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44).jpg"/>
          <p:cNvPicPr>
            <a:picLocks noGrp="1" noChangeAspect="1"/>
          </p:cNvPicPr>
          <p:nvPr>
            <p:ph idx="1"/>
          </p:nvPr>
        </p:nvPicPr>
        <p:blipFill>
          <a:blip r:embed="rId2"/>
          <a:stretch>
            <a:fillRect/>
          </a:stretch>
        </p:blipFill>
        <p:spPr>
          <a:xfrm>
            <a:off x="0" y="1"/>
            <a:ext cx="9144000" cy="6858000"/>
          </a:xfrm>
        </p:spPr>
      </p:pic>
      <p:sp>
        <p:nvSpPr>
          <p:cNvPr id="5" name="Rectangle 4"/>
          <p:cNvSpPr/>
          <p:nvPr/>
        </p:nvSpPr>
        <p:spPr>
          <a:xfrm>
            <a:off x="1643042" y="357166"/>
            <a:ext cx="4475904" cy="769441"/>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4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Andalus" pitchFamily="2" charset="-78"/>
              </a:rPr>
              <a:t>الهندسة على مر العصور</a:t>
            </a:r>
            <a:endParaRPr lang="en-US" sz="4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Andalus" pitchFamily="2" charset="-78"/>
            </a:endParaRPr>
          </a:p>
        </p:txBody>
      </p:sp>
      <p:sp>
        <p:nvSpPr>
          <p:cNvPr id="6" name="Rectangle 5"/>
          <p:cNvSpPr/>
          <p:nvPr/>
        </p:nvSpPr>
        <p:spPr>
          <a:xfrm>
            <a:off x="500034" y="2000240"/>
            <a:ext cx="6215074" cy="4031873"/>
          </a:xfrm>
          <a:prstGeom prst="rect">
            <a:avLst/>
          </a:prstGeom>
        </p:spPr>
        <p:txBody>
          <a:bodyPr wrap="square">
            <a:spAutoFit/>
          </a:bodyPr>
          <a:lstStyle/>
          <a:p>
            <a:pPr algn="r" rtl="1"/>
            <a:r>
              <a:rPr lang="ar-SA" sz="3200" b="1" dirty="0" smtClean="0">
                <a:solidFill>
                  <a:schemeClr val="accent4">
                    <a:lumMod val="60000"/>
                    <a:lumOff val="40000"/>
                  </a:schemeClr>
                </a:solidFill>
                <a:latin typeface="Arabic Typesetting" pitchFamily="66" charset="-78"/>
                <a:cs typeface="Traditional Arabic" pitchFamily="2" charset="-78"/>
              </a:rPr>
              <a:t>الهندسة هي من الفروع الأكثر قدما في الرياضيات. إن أصل كلمة </a:t>
            </a:r>
            <a:r>
              <a:rPr lang="en-US" sz="3200" b="1" dirty="0" err="1" smtClean="0">
                <a:solidFill>
                  <a:schemeClr val="accent4">
                    <a:lumMod val="60000"/>
                    <a:lumOff val="40000"/>
                  </a:schemeClr>
                </a:solidFill>
                <a:latin typeface="Arabic Typesetting" pitchFamily="66" charset="-78"/>
                <a:cs typeface="Traditional Arabic" pitchFamily="2" charset="-78"/>
              </a:rPr>
              <a:t>Géométrie</a:t>
            </a:r>
            <a:r>
              <a:rPr lang="ar-SA" sz="3200" b="1" dirty="0" smtClean="0">
                <a:solidFill>
                  <a:schemeClr val="accent4">
                    <a:lumMod val="60000"/>
                    <a:lumOff val="40000"/>
                  </a:schemeClr>
                </a:solidFill>
                <a:latin typeface="Arabic Typesetting" pitchFamily="66" charset="-78"/>
                <a:cs typeface="Traditional Arabic" pitchFamily="2" charset="-78"/>
              </a:rPr>
              <a:t> يعود إلى اليونان. والكلمة مكونة من جزأين: </a:t>
            </a:r>
            <a:r>
              <a:rPr lang="en-US" sz="3200" b="1" dirty="0" err="1" smtClean="0">
                <a:solidFill>
                  <a:schemeClr val="accent4">
                    <a:lumMod val="60000"/>
                    <a:lumOff val="40000"/>
                  </a:schemeClr>
                </a:solidFill>
                <a:latin typeface="Arabic Typesetting" pitchFamily="66" charset="-78"/>
                <a:cs typeface="Traditional Arabic" pitchFamily="2" charset="-78"/>
              </a:rPr>
              <a:t>Géo</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الصادر من </a:t>
            </a:r>
            <a:r>
              <a:rPr lang="en-US" sz="3200" b="1" dirty="0" smtClean="0">
                <a:solidFill>
                  <a:schemeClr val="accent4">
                    <a:lumMod val="60000"/>
                    <a:lumOff val="40000"/>
                  </a:schemeClr>
                </a:solidFill>
                <a:latin typeface="Arabic Typesetting" pitchFamily="66" charset="-78"/>
                <a:cs typeface="Traditional Arabic" pitchFamily="2" charset="-78"/>
              </a:rPr>
              <a:t>Gaia </a:t>
            </a:r>
            <a:r>
              <a:rPr lang="ar-SA" sz="3200" b="1" dirty="0" smtClean="0">
                <a:solidFill>
                  <a:schemeClr val="accent4">
                    <a:lumMod val="60000"/>
                    <a:lumOff val="40000"/>
                  </a:schemeClr>
                </a:solidFill>
                <a:latin typeface="Arabic Typesetting" pitchFamily="66" charset="-78"/>
                <a:cs typeface="Traditional Arabic" pitchFamily="2" charset="-78"/>
              </a:rPr>
              <a:t> ويعني الأرض.</a:t>
            </a:r>
          </a:p>
          <a:p>
            <a:pPr algn="r" rtl="1"/>
            <a:r>
              <a:rPr lang="ar-SA" sz="3200" b="1" dirty="0" smtClean="0">
                <a:solidFill>
                  <a:schemeClr val="accent4">
                    <a:lumMod val="60000"/>
                    <a:lumOff val="40000"/>
                  </a:schemeClr>
                </a:solidFill>
                <a:latin typeface="Arabic Typesetting" pitchFamily="66" charset="-78"/>
                <a:cs typeface="Traditional Arabic" pitchFamily="2" charset="-78"/>
              </a:rPr>
              <a:t> و </a:t>
            </a:r>
            <a:r>
              <a:rPr lang="en-US" sz="3200" b="1" dirty="0" err="1" smtClean="0">
                <a:solidFill>
                  <a:schemeClr val="accent4">
                    <a:lumMod val="60000"/>
                    <a:lumOff val="40000"/>
                  </a:schemeClr>
                </a:solidFill>
                <a:latin typeface="Arabic Typesetting" pitchFamily="66" charset="-78"/>
                <a:cs typeface="Traditional Arabic" pitchFamily="2" charset="-78"/>
              </a:rPr>
              <a:t>Métrie</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الصادر من </a:t>
            </a:r>
            <a:r>
              <a:rPr lang="en-US" sz="3200" b="1" dirty="0" err="1" smtClean="0">
                <a:solidFill>
                  <a:schemeClr val="accent4">
                    <a:lumMod val="60000"/>
                    <a:lumOff val="40000"/>
                  </a:schemeClr>
                </a:solidFill>
                <a:latin typeface="Arabic Typesetting" pitchFamily="66" charset="-78"/>
                <a:cs typeface="Traditional Arabic" pitchFamily="2" charset="-78"/>
              </a:rPr>
              <a:t>Métron</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ويعني قياس. </a:t>
            </a:r>
          </a:p>
          <a:p>
            <a:pPr algn="r" rtl="1"/>
            <a:r>
              <a:rPr lang="ar-SA" sz="3200" b="1" dirty="0" smtClean="0">
                <a:solidFill>
                  <a:schemeClr val="accent4">
                    <a:lumMod val="60000"/>
                    <a:lumOff val="40000"/>
                  </a:schemeClr>
                </a:solidFill>
                <a:latin typeface="Arabic Typesetting" pitchFamily="66" charset="-78"/>
                <a:cs typeface="Traditional Arabic" pitchFamily="2" charset="-78"/>
              </a:rPr>
              <a:t>فالهندسة تعني إذن عند اليونان "قياس الأرض". وتعرف عادة كعلم أشكال الفضاء. وقد ساعد تطورها احتياجات الأفراد والشعوب...</a:t>
            </a:r>
            <a:endParaRPr lang="en-US" sz="3200" b="1" dirty="0">
              <a:solidFill>
                <a:schemeClr val="accent4">
                  <a:lumMod val="60000"/>
                  <a:lumOff val="40000"/>
                </a:schemeClr>
              </a:solidFill>
              <a:latin typeface="Arabic Typesetting" pitchFamily="66" charset="-78"/>
              <a:cs typeface="Traditional Arabic" pitchFamily="2" charset="-78"/>
            </a:endParaRPr>
          </a:p>
        </p:txBody>
      </p:sp>
      <p:sp>
        <p:nvSpPr>
          <p:cNvPr id="7" name="Double Bracket 6">
            <a:hlinkClick r:id="rId3" action="ppaction://hlinksldjump"/>
          </p:cNvPr>
          <p:cNvSpPr/>
          <p:nvPr/>
        </p:nvSpPr>
        <p:spPr>
          <a:xfrm>
            <a:off x="571472" y="6072206"/>
            <a:ext cx="857256" cy="571504"/>
          </a:xfrm>
          <a:prstGeom prst="bracketPair">
            <a:avLst/>
          </a:prstGeom>
          <a:ln w="50800" cmpd="dbl">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ar-SA" sz="2800" b="1" dirty="0" smtClean="0">
                <a:solidFill>
                  <a:schemeClr val="accent4">
                    <a:lumMod val="60000"/>
                    <a:lumOff val="40000"/>
                  </a:schemeClr>
                </a:solidFill>
                <a:effectLst>
                  <a:outerShdw blurRad="38100" dist="38100" dir="2700000" algn="tl">
                    <a:srgbClr val="000000">
                      <a:alpha val="43137"/>
                    </a:srgbClr>
                  </a:outerShdw>
                </a:effectLst>
                <a:cs typeface="Traditional Arabic" pitchFamily="2" charset="-78"/>
              </a:rPr>
              <a:t>يتبع</a:t>
            </a:r>
            <a:endParaRPr lang="en-US" sz="2800" b="1" dirty="0">
              <a:solidFill>
                <a:schemeClr val="accent4">
                  <a:lumMod val="60000"/>
                  <a:lumOff val="40000"/>
                </a:schemeClr>
              </a:solidFill>
              <a:effectLst>
                <a:outerShdw blurRad="38100" dist="38100" dir="2700000" algn="tl">
                  <a:srgbClr val="000000">
                    <a:alpha val="43137"/>
                  </a:srgbClr>
                </a:outerShdw>
              </a:effectLst>
              <a:cs typeface="Traditional Arabic" pitchFamily="2" charset="-78"/>
            </a:endParaRP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2026</TotalTime>
  <Words>1311</Words>
  <Application>Microsoft Office PowerPoint</Application>
  <PresentationFormat>On-screen Show (4:3)</PresentationFormat>
  <Paragraphs>117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winxp</dc:creator>
  <cp:lastModifiedBy>qsm</cp:lastModifiedBy>
  <cp:revision>99</cp:revision>
  <dcterms:created xsi:type="dcterms:W3CDTF">2009-06-02T20:01:38Z</dcterms:created>
  <dcterms:modified xsi:type="dcterms:W3CDTF">2009-06-07T07:32:53Z</dcterms:modified>
</cp:coreProperties>
</file>