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9"/>
  </p:notesMasterIdLst>
  <p:sldIdLst>
    <p:sldId id="266" r:id="rId2"/>
    <p:sldId id="257" r:id="rId3"/>
    <p:sldId id="256" r:id="rId4"/>
    <p:sldId id="267" r:id="rId5"/>
    <p:sldId id="268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5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4F36AE62-C86F-4E0E-B61A-080959780D3B}" type="datetimeFigureOut">
              <a:rPr lang="ar-SA"/>
              <a:pPr>
                <a:defRPr/>
              </a:pPr>
              <a:t>12/06/1430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pPr>
              <a:defRPr/>
            </a:pPr>
            <a:fld id="{7CC2ED89-78E7-4420-809E-75FBBF0E144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20F167-0A3C-416F-94FE-CFC88C5F036A}" type="slidenum">
              <a:rPr lang="ar-SA" smtClean="0"/>
              <a:pPr/>
              <a:t>1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0D8A9-5926-46E0-8F14-E5B8BAC5A7FE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2DBE9-3910-423B-9D7A-FFDF76577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EDD1E-18EB-4F4D-A954-A0A4A84B645F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5B6FF-F7A9-4305-A212-7830C7FBC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DE40F-F2EF-4A79-87E3-EF8610D0290B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3109B-5526-4B3F-B7E7-387170004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6ADE6B8-9862-4CE6-963A-82491E696B70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6ABABE-3557-4491-AEE2-FCD9CBE74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D08EE-5730-4858-B951-488BC2CD2C01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F463A-3799-4D60-901E-4B1B8ECCB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B8FA0-DACD-4267-A243-B24801D2FAD6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53A9C-5CCA-420D-8E08-B27CBED28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EC66C-0DCD-4683-AFA9-2EE688B26D0F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FB357-BD7B-496F-A7EB-E45399B5E5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70A576F-114B-4CBE-B99C-D517F1AEE3C5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E986B27-4572-4B7E-8C32-DC54142CF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E7AF2-BBC9-4FF2-A9A0-5B757A80CA74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96222-F09E-4538-9903-FC3B412D5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BECAFDD-F18D-414B-8A76-0B745C9AE288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D79E1BE-940D-409E-A566-E9937CF94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05D47A2-134F-4DE3-BCB3-22AF43B04EE4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F9D93B-06D6-4ED1-A649-FFF8DAF43E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4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34CFA3-4346-4499-BC9C-84E95E40F254}" type="datetimeFigureOut">
              <a:rPr lang="en-US"/>
              <a:pPr>
                <a:defRPr/>
              </a:pPr>
              <a:t>6/5/2009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89CE05-DCD7-4A81-BFEF-AAD8AE6F8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83" r:id="rId4"/>
    <p:sldLayoutId id="2147483884" r:id="rId5"/>
    <p:sldLayoutId id="2147483891" r:id="rId6"/>
    <p:sldLayoutId id="2147483885" r:id="rId7"/>
    <p:sldLayoutId id="2147483892" r:id="rId8"/>
    <p:sldLayoutId id="2147483893" r:id="rId9"/>
    <p:sldLayoutId id="2147483886" r:id="rId10"/>
    <p:sldLayoutId id="2147483887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r" rtl="1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r" rtl="1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r" rtl="1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r" rtl="1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jpeg"/><Relationship Id="rId5" Type="http://schemas.openxmlformats.org/officeDocument/2006/relationships/image" Target="../media/image18.png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052513"/>
            <a:ext cx="7848600" cy="4895850"/>
          </a:xfrm>
        </p:spPr>
        <p:txBody>
          <a:bodyPr/>
          <a:lstStyle/>
          <a:p>
            <a:pPr algn="r" eaLnBrk="1" hangingPunct="1"/>
            <a:r>
              <a:rPr lang="ar-SA" altLang="en-US" sz="2800" smtClean="0">
                <a:solidFill>
                  <a:srgbClr val="44FA74"/>
                </a:solidFill>
              </a:rPr>
              <a:t>      </a:t>
            </a:r>
            <a:r>
              <a:rPr lang="he-IL" altLang="en-US" sz="2800" smtClean="0">
                <a:solidFill>
                  <a:srgbClr val="44FA74"/>
                </a:solidFill>
              </a:rPr>
              <a:t>    </a:t>
            </a:r>
            <a:r>
              <a:rPr lang="ar-SA" altLang="en-US" sz="2800" smtClean="0">
                <a:solidFill>
                  <a:srgbClr val="0070C0"/>
                </a:solidFill>
                <a:cs typeface="Arabic Transparent" pitchFamily="2" charset="0"/>
              </a:rPr>
              <a:t>اسم الطالب: </a:t>
            </a:r>
            <a:r>
              <a:rPr lang="ar-AE" altLang="en-US" sz="2800" smtClean="0">
                <a:solidFill>
                  <a:srgbClr val="0070C0"/>
                </a:solidFill>
                <a:cs typeface="Arabic Transparent" pitchFamily="2" charset="0"/>
              </a:rPr>
              <a:t>أحمد حجازي </a:t>
            </a:r>
          </a:p>
          <a:p>
            <a:pPr algn="r" eaLnBrk="1" hangingPunct="1"/>
            <a:endParaRPr lang="ar-SA" altLang="en-US" sz="2800" smtClean="0">
              <a:solidFill>
                <a:srgbClr val="0070C0"/>
              </a:solidFill>
              <a:cs typeface="Arabic Transparent" pitchFamily="2" charset="0"/>
            </a:endParaRPr>
          </a:p>
          <a:p>
            <a:pPr algn="r" eaLnBrk="1" hangingPunct="1"/>
            <a:r>
              <a:rPr lang="ar-SA" altLang="en-US" sz="2800" smtClean="0">
                <a:solidFill>
                  <a:srgbClr val="0070C0"/>
                </a:solidFill>
                <a:cs typeface="Arabic Transparent" pitchFamily="2" charset="0"/>
              </a:rPr>
              <a:t>         التخصص  : رياضيات – حاسوب </a:t>
            </a:r>
            <a:r>
              <a:rPr lang="he-IL" altLang="en-US" sz="2800" smtClean="0">
                <a:solidFill>
                  <a:srgbClr val="0070C0"/>
                </a:solidFill>
                <a:cs typeface="Arabic Transparent" pitchFamily="2" charset="0"/>
              </a:rPr>
              <a:t>"</a:t>
            </a:r>
            <a:r>
              <a:rPr lang="ar-SA" altLang="en-US" sz="2800" smtClean="0">
                <a:solidFill>
                  <a:srgbClr val="0070C0"/>
                </a:solidFill>
                <a:cs typeface="Arabic Transparent" pitchFamily="2" charset="0"/>
              </a:rPr>
              <a:t>سنه 3</a:t>
            </a:r>
            <a:r>
              <a:rPr lang="he-IL" altLang="en-US" sz="2800" smtClean="0">
                <a:solidFill>
                  <a:srgbClr val="0070C0"/>
                </a:solidFill>
                <a:cs typeface="Arabic Transparent" pitchFamily="2" charset="0"/>
              </a:rPr>
              <a:t>"</a:t>
            </a:r>
          </a:p>
          <a:p>
            <a:pPr algn="r" eaLnBrk="1" hangingPunct="1"/>
            <a:r>
              <a:rPr lang="he-IL" altLang="en-US" sz="2800" smtClean="0">
                <a:solidFill>
                  <a:srgbClr val="0070C0"/>
                </a:solidFill>
              </a:rPr>
              <a:t> </a:t>
            </a:r>
            <a:endParaRPr lang="ar-SA" altLang="en-US" sz="2800" smtClean="0">
              <a:solidFill>
                <a:srgbClr val="0070C0"/>
              </a:solidFill>
            </a:endParaRPr>
          </a:p>
          <a:p>
            <a:pPr algn="r" eaLnBrk="1" hangingPunct="1"/>
            <a:r>
              <a:rPr lang="ar-SA" altLang="en-US" sz="2800" smtClean="0">
                <a:solidFill>
                  <a:srgbClr val="0070C0"/>
                </a:solidFill>
              </a:rPr>
              <a:t>          </a:t>
            </a:r>
            <a:r>
              <a:rPr lang="ar-SA" altLang="en-US" sz="2800" smtClean="0">
                <a:solidFill>
                  <a:srgbClr val="0070C0"/>
                </a:solidFill>
                <a:cs typeface="Arabic Transparent" pitchFamily="2" charset="0"/>
              </a:rPr>
              <a:t>الدرس      : إجمال-</a:t>
            </a:r>
            <a:r>
              <a:rPr lang="ar-AE" altLang="en-US" sz="2800" smtClean="0">
                <a:solidFill>
                  <a:srgbClr val="0070C0"/>
                </a:solidFill>
                <a:cs typeface="Arabic Transparent" pitchFamily="2" charset="0"/>
              </a:rPr>
              <a:t>طريقه الخوارزمي وطريقه المصريين.</a:t>
            </a:r>
          </a:p>
          <a:p>
            <a:pPr algn="r" eaLnBrk="1" hangingPunct="1"/>
            <a:endParaRPr lang="ar-SA" altLang="en-US" sz="2800" smtClean="0">
              <a:solidFill>
                <a:srgbClr val="0070C0"/>
              </a:solidFill>
              <a:cs typeface="Arabic Transparent" pitchFamily="2" charset="0"/>
            </a:endParaRPr>
          </a:p>
          <a:p>
            <a:pPr algn="r" eaLnBrk="1" hangingPunct="1"/>
            <a:r>
              <a:rPr lang="ar-SA" altLang="en-US" sz="2800" smtClean="0">
                <a:solidFill>
                  <a:srgbClr val="0070C0"/>
                </a:solidFill>
                <a:cs typeface="Arabic Transparent" pitchFamily="2" charset="0"/>
              </a:rPr>
              <a:t>         المرشد     : د.نمر بياعة</a:t>
            </a:r>
          </a:p>
          <a:p>
            <a:pPr algn="r" eaLnBrk="1" hangingPunct="1"/>
            <a:r>
              <a:rPr lang="ar-SA" altLang="en-US" sz="2800" smtClean="0">
                <a:solidFill>
                  <a:srgbClr val="0070C0"/>
                </a:solidFill>
              </a:rPr>
              <a:t>                                                السنة الدراسية: </a:t>
            </a:r>
          </a:p>
          <a:p>
            <a:pPr eaLnBrk="1" hangingPunct="1"/>
            <a:r>
              <a:rPr lang="ar-SA" sz="2800" smtClean="0">
                <a:solidFill>
                  <a:srgbClr val="0070C0"/>
                </a:solidFill>
              </a:rPr>
              <a:t>                                                  200</a:t>
            </a:r>
            <a:r>
              <a:rPr lang="ar-AE" sz="2800" smtClean="0">
                <a:solidFill>
                  <a:srgbClr val="0070C0"/>
                </a:solidFill>
              </a:rPr>
              <a:t>8</a:t>
            </a:r>
            <a:r>
              <a:rPr lang="ar-SA" sz="2800" smtClean="0">
                <a:solidFill>
                  <a:srgbClr val="0070C0"/>
                </a:solidFill>
              </a:rPr>
              <a:t>/200</a:t>
            </a:r>
            <a:r>
              <a:rPr lang="ar-AE" sz="2800" smtClean="0">
                <a:solidFill>
                  <a:srgbClr val="0070C0"/>
                </a:solidFill>
              </a:rPr>
              <a:t>9</a:t>
            </a:r>
            <a:r>
              <a:rPr lang="ar-SA" sz="2800" smtClean="0">
                <a:cs typeface="Tahoma" pitchFamily="34" charset="0"/>
              </a:rPr>
              <a:t>		</a:t>
            </a:r>
            <a:endParaRPr lang="he-IL" sz="2800" smtClean="0">
              <a:cs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643063" y="188913"/>
            <a:ext cx="7500937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ar-AE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ndalus" pitchFamily="2" charset="-78"/>
              </a:rPr>
              <a:t>كلية القاسمي – كلية اكاديمية للتربية والتعليم </a:t>
            </a: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cs typeface="Andalus" pitchFamily="2" charset="-78"/>
            </a:endParaRPr>
          </a:p>
          <a:p>
            <a:pPr algn="ctr" rtl="0">
              <a:defRPr/>
            </a:pPr>
            <a:r>
              <a:rPr lang="ar-SA" sz="3000" b="1" dirty="0">
                <a:solidFill>
                  <a:srgbClr val="FF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ndalus" pitchFamily="2" charset="-78"/>
              </a:rPr>
              <a:t> </a:t>
            </a:r>
            <a:endParaRPr lang="en-US" sz="3000" b="1" dirty="0">
              <a:solidFill>
                <a:srgbClr val="FF66CC"/>
              </a:solidFill>
              <a:effectLst>
                <a:outerShdw blurRad="38100" dist="38100" dir="2700000" algn="tl">
                  <a:srgbClr val="000000"/>
                </a:outerShdw>
              </a:effectLst>
              <a:cs typeface="Andalus" pitchFamily="2" charset="-78"/>
            </a:endParaRPr>
          </a:p>
        </p:txBody>
      </p:sp>
      <p:sp>
        <p:nvSpPr>
          <p:cNvPr id="2064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403350" y="6165850"/>
            <a:ext cx="863600" cy="360363"/>
          </a:xfrm>
          <a:prstGeom prst="leftArrow">
            <a:avLst>
              <a:gd name="adj1" fmla="val 50000"/>
              <a:gd name="adj2" fmla="val 59912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0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0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build="p"/>
      <p:bldP spid="206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G:\islamwork\islamstory\pics\hadara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6"/>
          <p:cNvSpPr txBox="1">
            <a:spLocks noChangeArrowheads="1"/>
          </p:cNvSpPr>
          <p:nvPr/>
        </p:nvSpPr>
        <p:spPr bwMode="auto">
          <a:xfrm>
            <a:off x="2057400" y="990600"/>
            <a:ext cx="541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914402" y="2514600"/>
            <a:ext cx="703269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مساحة الدائرة عبر الحضارات 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534400" cy="8382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endParaRPr lang="he-IL" dirty="0"/>
          </a:p>
        </p:txBody>
      </p:sp>
      <p:sp>
        <p:nvSpPr>
          <p:cNvPr id="7" name="Rectangle 6"/>
          <p:cNvSpPr/>
          <p:nvPr/>
        </p:nvSpPr>
        <p:spPr>
          <a:xfrm>
            <a:off x="1894634" y="228600"/>
            <a:ext cx="582082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طرق مختلفه لإيجاد مساحة الدائرة</a:t>
            </a:r>
            <a:endParaRPr 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811213"/>
            <a:ext cx="91440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16215" y="1219200"/>
            <a:ext cx="224933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طريقه الخوارزمي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0" y="1219200"/>
            <a:ext cx="303159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طريقه المصريين القدماء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105400" y="19812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الخوارزمي حصر دائرة داخل مربع.</a:t>
            </a:r>
            <a:endParaRPr lang="he-IL" sz="2800" b="1">
              <a:latin typeface="Traditional Arabic" pitchFamily="2" charset="-78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38200" y="19812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المصريين حصروا دائرة داخل مربع.</a:t>
            </a:r>
            <a:endParaRPr lang="he-IL" sz="2800" b="1">
              <a:latin typeface="Traditional Arabic" pitchFamily="2" charset="-78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105400" y="28194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الخوارزمي إعتمد على المثلثات.</a:t>
            </a:r>
            <a:endParaRPr lang="he-IL" sz="2800" b="1">
              <a:latin typeface="Traditional Arabic" pitchFamily="2" charset="-78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838200" y="28194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المصريين إعتمدوا على مثمن.</a:t>
            </a:r>
            <a:endParaRPr lang="he-IL" sz="2800" b="1">
              <a:latin typeface="Traditional Arabic" pitchFamily="2" charset="-78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181600" y="3733800"/>
            <a:ext cx="3810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المعادلة التي توصل إليها الخوارزمي هي:  </a:t>
            </a:r>
            <a:endParaRPr lang="he-IL" sz="2800" b="1">
              <a:latin typeface="Traditional Arabic" pitchFamily="2" charset="-78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38200" y="3657600"/>
            <a:ext cx="3810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المعادله التي توصلوا إليها المصريين هي: </a:t>
            </a:r>
            <a:endParaRPr lang="he-IL" sz="2800" b="1">
              <a:latin typeface="Traditional Arabic" pitchFamily="2" charset="-78"/>
            </a:endParaRPr>
          </a:p>
        </p:txBody>
      </p:sp>
      <p:graphicFrame>
        <p:nvGraphicFramePr>
          <p:cNvPr id="15367" name="Object 16"/>
          <p:cNvGraphicFramePr>
            <a:graphicFrameLocks noChangeAspect="1"/>
          </p:cNvGraphicFramePr>
          <p:nvPr/>
        </p:nvGraphicFramePr>
        <p:xfrm>
          <a:off x="5181600" y="4267200"/>
          <a:ext cx="3211513" cy="914400"/>
        </p:xfrm>
        <a:graphic>
          <a:graphicData uri="http://schemas.openxmlformats.org/presentationml/2006/ole">
            <p:oleObj spid="_x0000_s1026" name="Equation" r:id="rId3" imgW="1536480" imgH="393480" progId="Equation.3">
              <p:embed/>
            </p:oleObj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590800" y="4191000"/>
          <a:ext cx="1247775" cy="914400"/>
        </p:xfrm>
        <a:graphic>
          <a:graphicData uri="http://schemas.openxmlformats.org/presentationml/2006/ole">
            <p:oleObj spid="_x0000_s1027" name="Equation" r:id="rId4" imgW="596880" imgH="393480" progId="Equation.3">
              <p:embed/>
            </p:oleObj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181600" y="53340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لكن </a:t>
            </a:r>
            <a:r>
              <a:rPr lang="en-US" sz="2800" b="1">
                <a:latin typeface="Traditional Arabic" pitchFamily="2" charset="-78"/>
                <a:cs typeface="Traditional Arabic" pitchFamily="2" charset="-78"/>
              </a:rPr>
              <a:t>d=2r</a:t>
            </a:r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 </a:t>
            </a:r>
            <a:endParaRPr lang="he-IL" sz="2800" b="1">
              <a:latin typeface="Traditional Arabic" pitchFamily="2" charset="-78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38200" y="54102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لكن </a:t>
            </a:r>
            <a:r>
              <a:rPr lang="en-US" sz="2800" b="1">
                <a:latin typeface="Traditional Arabic" pitchFamily="2" charset="-78"/>
                <a:cs typeface="Traditional Arabic" pitchFamily="2" charset="-78"/>
              </a:rPr>
              <a:t>d=2r</a:t>
            </a:r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 </a:t>
            </a:r>
            <a:endParaRPr lang="he-IL" sz="2800" b="1">
              <a:latin typeface="Traditional Arabic" pitchFamily="2" charset="-78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2057400" y="3810000"/>
            <a:ext cx="59436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534400" cy="8382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endParaRPr lang="he-IL" dirty="0"/>
          </a:p>
        </p:txBody>
      </p:sp>
      <p:sp>
        <p:nvSpPr>
          <p:cNvPr id="7" name="Rectangle 6"/>
          <p:cNvSpPr/>
          <p:nvPr/>
        </p:nvSpPr>
        <p:spPr>
          <a:xfrm>
            <a:off x="1894634" y="228600"/>
            <a:ext cx="582082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طرق مختلفه لإيجاد مساحة الدائرة</a:t>
            </a:r>
            <a:endParaRPr 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811213"/>
            <a:ext cx="91440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16215" y="1219200"/>
            <a:ext cx="224933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طريقه الخوارزمي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0" y="1219200"/>
            <a:ext cx="303159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طريقه المصريين القدماء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105400" y="1981200"/>
            <a:ext cx="3810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عند التعويض والتبسيط نحصل على: </a:t>
            </a:r>
          </a:p>
          <a:p>
            <a:endParaRPr lang="he-IL" sz="2800" b="1">
              <a:latin typeface="Traditional Arabic" pitchFamily="2" charset="-78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38200" y="19812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عند التعويض نحصل على:</a:t>
            </a:r>
            <a:endParaRPr lang="he-IL" sz="2800" b="1">
              <a:latin typeface="Traditional Arabic" pitchFamily="2" charset="-78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181600" y="3733800"/>
            <a:ext cx="3810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النسبه         هي النسبة التقريبة التي </a:t>
            </a:r>
          </a:p>
          <a:p>
            <a:endParaRPr lang="ar-AE" sz="2800" b="1">
              <a:latin typeface="Traditional Arabic" pitchFamily="2" charset="-78"/>
              <a:cs typeface="Traditional Arabic" pitchFamily="2" charset="-78"/>
            </a:endParaRPr>
          </a:p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توصل إليها الخوارزمي.</a:t>
            </a:r>
            <a:endParaRPr lang="he-IL" sz="2800" b="1">
              <a:latin typeface="Traditional Arabic" pitchFamily="2" charset="-78"/>
            </a:endParaRPr>
          </a:p>
        </p:txBody>
      </p:sp>
      <p:graphicFrame>
        <p:nvGraphicFramePr>
          <p:cNvPr id="32772" name="Object 6"/>
          <p:cNvGraphicFramePr>
            <a:graphicFrameLocks noChangeAspect="1"/>
          </p:cNvGraphicFramePr>
          <p:nvPr/>
        </p:nvGraphicFramePr>
        <p:xfrm>
          <a:off x="6477000" y="2667000"/>
          <a:ext cx="1327150" cy="914400"/>
        </p:xfrm>
        <a:graphic>
          <a:graphicData uri="http://schemas.openxmlformats.org/presentationml/2006/ole">
            <p:oleObj spid="_x0000_s2050" name="Equation" r:id="rId3" imgW="634680" imgH="393480" progId="Equation.3">
              <p:embed/>
            </p:oleObj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2209800" y="2590800"/>
          <a:ext cx="1327150" cy="914400"/>
        </p:xfrm>
        <a:graphic>
          <a:graphicData uri="http://schemas.openxmlformats.org/presentationml/2006/ole">
            <p:oleObj spid="_x0000_s2051" name="Equation" r:id="rId4" imgW="634680" imgH="393480" progId="Equation.3">
              <p:embed/>
            </p:oleObj>
          </a:graphicData>
        </a:graphic>
      </p:graphicFrame>
      <p:graphicFrame>
        <p:nvGraphicFramePr>
          <p:cNvPr id="32774" name="Object 2"/>
          <p:cNvGraphicFramePr>
            <a:graphicFrameLocks noChangeAspect="1"/>
          </p:cNvGraphicFramePr>
          <p:nvPr/>
        </p:nvGraphicFramePr>
        <p:xfrm>
          <a:off x="7620000" y="3657600"/>
          <a:ext cx="476250" cy="914400"/>
        </p:xfrm>
        <a:graphic>
          <a:graphicData uri="http://schemas.openxmlformats.org/presentationml/2006/ole">
            <p:oleObj spid="_x0000_s2052" name="Equation" r:id="rId5" imgW="228600" imgH="393480" progId="Equation.3">
              <p:embed/>
            </p:oleObj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62000" y="3733800"/>
            <a:ext cx="3810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النسبه         هي النسبة التقريبة التي </a:t>
            </a:r>
          </a:p>
          <a:p>
            <a:endParaRPr lang="ar-AE" sz="2800" b="1">
              <a:latin typeface="Traditional Arabic" pitchFamily="2" charset="-78"/>
              <a:cs typeface="Traditional Arabic" pitchFamily="2" charset="-78"/>
            </a:endParaRPr>
          </a:p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توصلوا إليها المصريين.</a:t>
            </a:r>
            <a:endParaRPr lang="he-IL" sz="2800" b="1">
              <a:latin typeface="Traditional Arabic" pitchFamily="2" charset="-78"/>
            </a:endParaRPr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3276600" y="3581400"/>
          <a:ext cx="476250" cy="914400"/>
        </p:xfrm>
        <a:graphic>
          <a:graphicData uri="http://schemas.openxmlformats.org/presentationml/2006/ole">
            <p:oleObj spid="_x0000_s2053" name="Equation" r:id="rId6" imgW="228600" imgH="393480" progId="Equation.3">
              <p:embed/>
            </p:oleObj>
          </a:graphicData>
        </a:graphic>
      </p:graphicFrame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6096000" y="5486400"/>
          <a:ext cx="2441575" cy="914400"/>
        </p:xfrm>
        <a:graphic>
          <a:graphicData uri="http://schemas.openxmlformats.org/presentationml/2006/ole">
            <p:oleObj spid="_x0000_s2054" name="Equation" r:id="rId7" imgW="1168200" imgH="393480" progId="Equation.3">
              <p:embed/>
            </p:oleObj>
          </a:graphicData>
        </a:graphic>
      </p:graphicFrame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1612900" y="5486400"/>
          <a:ext cx="2414588" cy="914400"/>
        </p:xfrm>
        <a:graphic>
          <a:graphicData uri="http://schemas.openxmlformats.org/presentationml/2006/ole">
            <p:oleObj spid="_x0000_s2055" name="Equation" r:id="rId8" imgW="1155600" imgH="393480" progId="Equation.3">
              <p:embed/>
            </p:oleObj>
          </a:graphicData>
        </a:graphic>
      </p:graphicFrame>
      <p:cxnSp>
        <p:nvCxnSpPr>
          <p:cNvPr id="18" name="Straight Connector 17"/>
          <p:cNvCxnSpPr/>
          <p:nvPr/>
        </p:nvCxnSpPr>
        <p:spPr>
          <a:xfrm rot="5400000">
            <a:off x="2057400" y="3810000"/>
            <a:ext cx="59436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3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534400" cy="8382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endParaRPr lang="he-IL" dirty="0"/>
          </a:p>
        </p:txBody>
      </p:sp>
      <p:sp>
        <p:nvSpPr>
          <p:cNvPr id="7" name="Rectangle 6"/>
          <p:cNvSpPr/>
          <p:nvPr/>
        </p:nvSpPr>
        <p:spPr>
          <a:xfrm>
            <a:off x="1894634" y="228600"/>
            <a:ext cx="582082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طرق مختلفه لإيجاد مساحة الدائرة</a:t>
            </a:r>
            <a:endParaRPr 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811213"/>
            <a:ext cx="91440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16215" y="1219200"/>
            <a:ext cx="224933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طريقه الخوارزمي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0" y="1219200"/>
            <a:ext cx="303159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طريقه المصريين القدماء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16200000" flipH="1">
            <a:off x="4734719" y="4942681"/>
            <a:ext cx="59055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38200" y="1905000"/>
            <a:ext cx="3810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هذه القيمة       هي كانت بمثابة </a:t>
            </a:r>
          </a:p>
          <a:p>
            <a:endParaRPr lang="ar-AE" sz="2800" b="1">
              <a:latin typeface="Traditional Arabic" pitchFamily="2" charset="-78"/>
              <a:cs typeface="Traditional Arabic" pitchFamily="2" charset="-78"/>
            </a:endParaRPr>
          </a:p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القيمه التقريبية عند المصريين أي </a:t>
            </a:r>
            <a:r>
              <a:rPr lang="en-US" sz="2800" b="1">
                <a:latin typeface="Traditional Arabic" pitchFamily="2" charset="-78"/>
                <a:cs typeface="Traditional Arabic" pitchFamily="2" charset="-78"/>
              </a:rPr>
              <a:t>.</a:t>
            </a:r>
            <a:r>
              <a:rPr lang="en-US" sz="2800">
                <a:solidFill>
                  <a:srgbClr val="FF0000"/>
                </a:solidFill>
                <a:sym typeface="Symbol" pitchFamily="18" charset="2"/>
              </a:rPr>
              <a:t></a:t>
            </a:r>
            <a:endParaRPr lang="ar-AE" sz="2800" b="1">
              <a:latin typeface="Traditional Arabic" pitchFamily="2" charset="-78"/>
              <a:cs typeface="Traditional Arabic" pitchFamily="2" charset="-78"/>
            </a:endParaRPr>
          </a:p>
          <a:p>
            <a:endParaRPr lang="he-IL" sz="2800" b="1">
              <a:latin typeface="Traditional Arabic" pitchFamily="2" charset="-78"/>
            </a:endParaRPr>
          </a:p>
        </p:txBody>
      </p:sp>
      <p:graphicFrame>
        <p:nvGraphicFramePr>
          <p:cNvPr id="33801" name="Object 9"/>
          <p:cNvGraphicFramePr>
            <a:graphicFrameLocks noChangeAspect="1"/>
          </p:cNvGraphicFramePr>
          <p:nvPr/>
        </p:nvGraphicFramePr>
        <p:xfrm>
          <a:off x="2971800" y="1905000"/>
          <a:ext cx="477838" cy="990600"/>
        </p:xfrm>
        <a:graphic>
          <a:graphicData uri="http://schemas.openxmlformats.org/presentationml/2006/ole">
            <p:oleObj spid="_x0000_s3074" name="Equation" r:id="rId3" imgW="228600" imgH="393480" progId="Equation.3">
              <p:embed/>
            </p:oleObj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7162800" y="1689100"/>
          <a:ext cx="477838" cy="914400"/>
        </p:xfrm>
        <a:graphic>
          <a:graphicData uri="http://schemas.openxmlformats.org/presentationml/2006/ole">
            <p:oleObj spid="_x0000_s3075" name="Equation" r:id="rId4" imgW="228600" imgH="393480" progId="Equation.3">
              <p:embed/>
            </p:oleObj>
          </a:graphicData>
        </a:graphic>
      </p:graphicFrame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029200" y="1917700"/>
            <a:ext cx="3810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هذه القيمة       هي كانت بمثابة </a:t>
            </a:r>
          </a:p>
          <a:p>
            <a:endParaRPr lang="ar-AE" sz="2800" b="1">
              <a:latin typeface="Traditional Arabic" pitchFamily="2" charset="-78"/>
              <a:cs typeface="Traditional Arabic" pitchFamily="2" charset="-78"/>
            </a:endParaRPr>
          </a:p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القيمه التقريبية عند الخوارزمي أي </a:t>
            </a:r>
            <a:r>
              <a:rPr lang="en-US" sz="2800" b="1">
                <a:latin typeface="Traditional Arabic" pitchFamily="2" charset="-78"/>
                <a:cs typeface="Traditional Arabic" pitchFamily="2" charset="-78"/>
              </a:rPr>
              <a:t>.</a:t>
            </a:r>
            <a:r>
              <a:rPr lang="en-US" sz="2800">
                <a:solidFill>
                  <a:srgbClr val="FF0000"/>
                </a:solidFill>
                <a:sym typeface="Symbol" pitchFamily="18" charset="2"/>
              </a:rPr>
              <a:t></a:t>
            </a:r>
            <a:endParaRPr lang="ar-AE" sz="2800" b="1">
              <a:latin typeface="Traditional Arabic" pitchFamily="2" charset="-78"/>
              <a:cs typeface="Traditional Arabic" pitchFamily="2" charset="-78"/>
            </a:endParaRPr>
          </a:p>
          <a:p>
            <a:endParaRPr lang="he-IL" sz="2800" b="1">
              <a:latin typeface="Traditional Arabic" pitchFamily="2" charset="-7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2057400" y="3810000"/>
            <a:ext cx="59436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9" name="Horizontal Scroll 18"/>
          <p:cNvSpPr/>
          <p:nvPr/>
        </p:nvSpPr>
        <p:spPr>
          <a:xfrm>
            <a:off x="2819400" y="3124200"/>
            <a:ext cx="3810000" cy="175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AE" sz="2800" b="1" dirty="0">
                <a:solidFill>
                  <a:schemeClr val="tx1"/>
                </a:solidFill>
                <a:latin typeface="Traditional Arabic" pitchFamily="2" charset="-78"/>
                <a:cs typeface="Traditional Arabic" pitchFamily="2" charset="-78"/>
              </a:rPr>
              <a:t>إذا النسبة التي توصل إليها الخوارزمي هي تقريبا قريبه للنسبة التي توصل إليها المصريين.</a:t>
            </a:r>
            <a:endParaRPr lang="he-IL" sz="2800" b="1" dirty="0">
              <a:solidFill>
                <a:schemeClr val="tx1"/>
              </a:solidFill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20" name="Horizontal Scroll 19"/>
          <p:cNvSpPr/>
          <p:nvPr/>
        </p:nvSpPr>
        <p:spPr>
          <a:xfrm>
            <a:off x="2819400" y="5029200"/>
            <a:ext cx="3810000" cy="175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AE" sz="2800" b="1" dirty="0">
                <a:solidFill>
                  <a:schemeClr val="tx1"/>
                </a:solidFill>
                <a:latin typeface="Traditional Arabic" pitchFamily="2" charset="-78"/>
                <a:cs typeface="Traditional Arabic" pitchFamily="2" charset="-78"/>
              </a:rPr>
              <a:t>لذا الخوارزمي إعتمد بطريقته على المصريين، أي أخذ نفس الفكره.</a:t>
            </a:r>
            <a:endParaRPr lang="he-IL" sz="2800" b="1" dirty="0">
              <a:solidFill>
                <a:schemeClr val="tx1"/>
              </a:solidFill>
              <a:latin typeface="Traditional Arabic" pitchFamily="2" charset="-78"/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534400" cy="8382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endParaRPr lang="he-IL" dirty="0"/>
          </a:p>
        </p:txBody>
      </p:sp>
      <p:sp>
        <p:nvSpPr>
          <p:cNvPr id="7" name="Rectangle 6"/>
          <p:cNvSpPr/>
          <p:nvPr/>
        </p:nvSpPr>
        <p:spPr>
          <a:xfrm>
            <a:off x="1983606" y="228600"/>
            <a:ext cx="564289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مثال لحساب مساحة الدائرة بطرق مختلفه</a:t>
            </a:r>
            <a:endParaRPr lang="en-US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811213"/>
            <a:ext cx="91440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486400" y="2514600"/>
            <a:ext cx="224933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طريقه الخوارزمي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71600" y="2514600"/>
            <a:ext cx="303159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طريقه المصريين القدماء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105400" y="32004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نصف القطر يساوي 5 سم.</a:t>
            </a:r>
            <a:endParaRPr lang="he-IL" sz="2800" b="1">
              <a:latin typeface="Traditional Arabic" pitchFamily="2" charset="-78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0" y="2182813"/>
            <a:ext cx="91440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85800" y="838200"/>
            <a:ext cx="8458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 dirty="0">
                <a:latin typeface="Traditional Arabic" pitchFamily="2" charset="-78"/>
                <a:cs typeface="Traditional Arabic" pitchFamily="2" charset="-78"/>
              </a:rPr>
              <a:t>	 معطى دائرة قطرها يساوي 10 سم.</a:t>
            </a:r>
          </a:p>
          <a:p>
            <a:pPr lvl="2">
              <a:buFont typeface="Arial" pitchFamily="34" charset="0"/>
              <a:buChar char="•"/>
            </a:pPr>
            <a:r>
              <a:rPr lang="ar-AE" sz="2800" b="1" dirty="0">
                <a:latin typeface="Traditional Arabic" pitchFamily="2" charset="-78"/>
                <a:cs typeface="Traditional Arabic" pitchFamily="2" charset="-78"/>
              </a:rPr>
              <a:t>ما هي مساحه الدائرة عند الخوارزمي؟</a:t>
            </a:r>
          </a:p>
          <a:p>
            <a:pPr lvl="2">
              <a:buFont typeface="Arial" pitchFamily="34" charset="0"/>
              <a:buChar char="•"/>
            </a:pPr>
            <a:r>
              <a:rPr lang="ar-AE" sz="2800" b="1" dirty="0">
                <a:latin typeface="Traditional Arabic" pitchFamily="2" charset="-78"/>
                <a:cs typeface="Traditional Arabic" pitchFamily="2" charset="-78"/>
              </a:rPr>
              <a:t>ما هي مساحه الدائرة عند المصريين القدماء؟</a:t>
            </a:r>
            <a:endParaRPr lang="he-IL" sz="2800" b="1" dirty="0"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38200" y="32004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نصف القطر يساوي 5 سم.</a:t>
            </a:r>
            <a:endParaRPr lang="he-IL" sz="2800" b="1">
              <a:latin typeface="Traditional Arabic" pitchFamily="2" charset="-78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181600" y="40386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نعوض </a:t>
            </a:r>
            <a:r>
              <a:rPr lang="en-US" sz="2800" b="1">
                <a:latin typeface="Traditional Arabic" pitchFamily="2" charset="-78"/>
                <a:cs typeface="Traditional Arabic" pitchFamily="2" charset="-78"/>
              </a:rPr>
              <a:t>r=5</a:t>
            </a:r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 في معادلة الخوارزمي  </a:t>
            </a:r>
            <a:endParaRPr lang="he-IL" sz="2800" b="1">
              <a:latin typeface="Traditional Arabic" pitchFamily="2" charset="-78"/>
            </a:endParaRPr>
          </a:p>
        </p:txBody>
      </p:sp>
      <p:graphicFrame>
        <p:nvGraphicFramePr>
          <p:cNvPr id="34820" name="Object 6"/>
          <p:cNvGraphicFramePr>
            <a:graphicFrameLocks noChangeAspect="1"/>
          </p:cNvGraphicFramePr>
          <p:nvPr/>
        </p:nvGraphicFramePr>
        <p:xfrm>
          <a:off x="6248400" y="4648200"/>
          <a:ext cx="1327150" cy="914400"/>
        </p:xfrm>
        <a:graphic>
          <a:graphicData uri="http://schemas.openxmlformats.org/presentationml/2006/ole">
            <p:oleObj spid="_x0000_s4098" name="Equation" r:id="rId3" imgW="634680" imgH="393480" progId="Equation.3">
              <p:embed/>
            </p:oleObj>
          </a:graphicData>
        </a:graphic>
      </p:graphicFrame>
      <p:sp>
        <p:nvSpPr>
          <p:cNvPr id="33" name="Down Arrow 32"/>
          <p:cNvSpPr/>
          <p:nvPr/>
        </p:nvSpPr>
        <p:spPr>
          <a:xfrm rot="5400000">
            <a:off x="8382000" y="5867400"/>
            <a:ext cx="381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5410200" y="5715000"/>
          <a:ext cx="2547938" cy="914400"/>
        </p:xfrm>
        <a:graphic>
          <a:graphicData uri="http://schemas.openxmlformats.org/presentationml/2006/ole">
            <p:oleObj spid="_x0000_s4099" name="Equation" r:id="rId4" imgW="1218960" imgH="393480" progId="Equation.3">
              <p:embed/>
            </p:oleObj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838200" y="41148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نعوض </a:t>
            </a:r>
            <a:r>
              <a:rPr lang="en-US" sz="2800" b="1">
                <a:latin typeface="Traditional Arabic" pitchFamily="2" charset="-78"/>
                <a:cs typeface="Traditional Arabic" pitchFamily="2" charset="-78"/>
              </a:rPr>
              <a:t>r=5</a:t>
            </a:r>
            <a:r>
              <a:rPr lang="ar-AE" sz="2800" b="1">
                <a:latin typeface="Traditional Arabic" pitchFamily="2" charset="-78"/>
                <a:cs typeface="Traditional Arabic" pitchFamily="2" charset="-78"/>
              </a:rPr>
              <a:t> في معادلة المصريين :  </a:t>
            </a:r>
            <a:endParaRPr lang="he-IL" sz="2800" b="1">
              <a:latin typeface="Traditional Arabic" pitchFamily="2" charset="-78"/>
            </a:endParaRPr>
          </a:p>
        </p:txBody>
      </p:sp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2286000" y="4800600"/>
          <a:ext cx="1327150" cy="914400"/>
        </p:xfrm>
        <a:graphic>
          <a:graphicData uri="http://schemas.openxmlformats.org/presentationml/2006/ole">
            <p:oleObj spid="_x0000_s4100" name="Equation" r:id="rId5" imgW="634680" imgH="393480" progId="Equation.3">
              <p:embed/>
            </p:oleObj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914400" y="5791200"/>
          <a:ext cx="2547938" cy="914400"/>
        </p:xfrm>
        <a:graphic>
          <a:graphicData uri="http://schemas.openxmlformats.org/presentationml/2006/ole">
            <p:oleObj spid="_x0000_s4101" name="Equation" r:id="rId6" imgW="1218960" imgH="393480" progId="Equation.3">
              <p:embed/>
            </p:oleObj>
          </a:graphicData>
        </a:graphic>
      </p:graphicFrame>
      <p:sp>
        <p:nvSpPr>
          <p:cNvPr id="36" name="Down Arrow 35"/>
          <p:cNvSpPr/>
          <p:nvPr/>
        </p:nvSpPr>
        <p:spPr>
          <a:xfrm rot="5400000">
            <a:off x="4038600" y="5943600"/>
            <a:ext cx="381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057400" y="3810000"/>
            <a:ext cx="59436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9" grpId="0"/>
      <p:bldP spid="30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534400" cy="8382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/>
            </a:r>
            <a:br>
              <a:rPr lang="ar-AE" dirty="0" smtClean="0"/>
            </a:br>
            <a:endParaRPr lang="he-IL" dirty="0"/>
          </a:p>
        </p:txBody>
      </p:sp>
      <p:sp>
        <p:nvSpPr>
          <p:cNvPr id="7" name="Rectangle 6"/>
          <p:cNvSpPr/>
          <p:nvPr/>
        </p:nvSpPr>
        <p:spPr>
          <a:xfrm>
            <a:off x="1894634" y="228600"/>
            <a:ext cx="582082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طرق مختلفه لإيجاد مساحة الدائرة</a:t>
            </a:r>
            <a:endParaRPr 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811213"/>
            <a:ext cx="91440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16215" y="1219200"/>
            <a:ext cx="224933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طريقه الخوارزمي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0" y="1219200"/>
            <a:ext cx="303159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طريقه المصريين القدماء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35844" name="Object 6"/>
          <p:cNvGraphicFramePr>
            <a:graphicFrameLocks noChangeAspect="1"/>
          </p:cNvGraphicFramePr>
          <p:nvPr/>
        </p:nvGraphicFramePr>
        <p:xfrm>
          <a:off x="5791200" y="1905000"/>
          <a:ext cx="2547938" cy="914400"/>
        </p:xfrm>
        <a:graphic>
          <a:graphicData uri="http://schemas.openxmlformats.org/presentationml/2006/ole">
            <p:oleObj spid="_x0000_s5122" name="Equation" r:id="rId3" imgW="1218960" imgH="393480" progId="Equation.3">
              <p:embed/>
            </p:oleObj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2341563" y="2133600"/>
          <a:ext cx="1785937" cy="511175"/>
        </p:xfrm>
        <a:graphic>
          <a:graphicData uri="http://schemas.openxmlformats.org/presentationml/2006/ole">
            <p:oleObj spid="_x0000_s5123" name="Equation" r:id="rId4" imgW="634680" imgH="177480" progId="Equation.3">
              <p:embed/>
            </p:oleObj>
          </a:graphicData>
        </a:graphic>
      </p:graphicFrame>
      <p:pic>
        <p:nvPicPr>
          <p:cNvPr id="5131" name="Picture 10" descr="C:\Documents and Settings\test\Desktop\379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3429000"/>
            <a:ext cx="1600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7" descr="C:\Users\USER\Desktop\project\story\21_121_1220_1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3352800"/>
            <a:ext cx="25908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/>
          <p:nvPr/>
        </p:nvCxnSpPr>
        <p:spPr>
          <a:xfrm rot="5400000">
            <a:off x="2057400" y="3810000"/>
            <a:ext cx="59436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" name="Horizontal Scroll 13"/>
          <p:cNvSpPr/>
          <p:nvPr/>
        </p:nvSpPr>
        <p:spPr>
          <a:xfrm>
            <a:off x="2819400" y="3124200"/>
            <a:ext cx="3810000" cy="175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AE" sz="2800" b="1" dirty="0">
                <a:solidFill>
                  <a:schemeClr val="tx1"/>
                </a:solidFill>
                <a:latin typeface="Traditional Arabic" pitchFamily="2" charset="-78"/>
                <a:cs typeface="Traditional Arabic" pitchFamily="2" charset="-78"/>
              </a:rPr>
              <a:t>يوجد تقارب في المساحات. نلاحظ وجود خطأ بسيط وهو 1%. وهذا خطأ لا </a:t>
            </a:r>
            <a:r>
              <a:rPr lang="ar-AE" sz="2800" b="1" dirty="0" smtClean="0">
                <a:solidFill>
                  <a:schemeClr val="tx1"/>
                </a:solidFill>
                <a:latin typeface="Traditional Arabic" pitchFamily="2" charset="-78"/>
                <a:cs typeface="Traditional Arabic" pitchFamily="2" charset="-78"/>
              </a:rPr>
              <a:t>يذكر</a:t>
            </a:r>
            <a:endParaRPr lang="he-IL" sz="2800" b="1" dirty="0">
              <a:solidFill>
                <a:schemeClr val="tx1"/>
              </a:solidFill>
              <a:latin typeface="Traditional Arabic" pitchFamily="2" charset="-78"/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418</TotalTime>
  <Words>263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Oriel</vt:lpstr>
      <vt:lpstr>Equation</vt:lpstr>
      <vt:lpstr>Slide 1</vt:lpstr>
      <vt:lpstr>Slide 2</vt:lpstr>
      <vt:lpstr>       </vt:lpstr>
      <vt:lpstr>       </vt:lpstr>
      <vt:lpstr>       </vt:lpstr>
      <vt:lpstr>       </vt:lpstr>
      <vt:lpstr>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هيا بنا نتعرف على الطريقه التي بها وجد الخوارزمي مساحة الدائرة، دون   ان يعرف قيمه الباي   .</dc:title>
  <dc:creator>Ahmad Ali</dc:creator>
  <cp:lastModifiedBy>USER</cp:lastModifiedBy>
  <cp:revision>93</cp:revision>
  <dcterms:created xsi:type="dcterms:W3CDTF">2006-08-16T00:00:00Z</dcterms:created>
  <dcterms:modified xsi:type="dcterms:W3CDTF">2009-06-05T12:52:18Z</dcterms:modified>
</cp:coreProperties>
</file>